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76" r:id="rId7"/>
    <p:sldId id="277" r:id="rId8"/>
    <p:sldId id="261" r:id="rId9"/>
    <p:sldId id="262" r:id="rId10"/>
    <p:sldId id="264" r:id="rId11"/>
    <p:sldId id="263" r:id="rId12"/>
    <p:sldId id="265" r:id="rId13"/>
    <p:sldId id="266" r:id="rId14"/>
    <p:sldId id="281" r:id="rId15"/>
    <p:sldId id="267" r:id="rId16"/>
    <p:sldId id="278" r:id="rId17"/>
    <p:sldId id="279" r:id="rId18"/>
    <p:sldId id="269" r:id="rId19"/>
    <p:sldId id="270" r:id="rId20"/>
    <p:sldId id="271" r:id="rId21"/>
    <p:sldId id="280" r:id="rId22"/>
    <p:sldId id="272" r:id="rId23"/>
    <p:sldId id="273" r:id="rId24"/>
    <p:sldId id="274" r:id="rId25"/>
    <p:sldId id="275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12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5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3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0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8840-DAB5-6049-A56F-4212C9FFEA0D}" type="datetimeFigureOut">
              <a:rPr lang="en-US" smtClean="0"/>
              <a:t>10/15/2013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5F9CA-61DA-4F41-A4C2-E0E1A4DA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afore.com/blog/bid/56752/3-checks-to-prevent-abuse-of-regression-model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formation_gain_in_decision_tre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Midterm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Rao</a:t>
            </a:r>
            <a:r>
              <a:rPr lang="en-US" dirty="0" smtClean="0"/>
              <a:t> </a:t>
            </a:r>
            <a:r>
              <a:rPr lang="en-US" dirty="0" err="1" smtClean="0"/>
              <a:t>Vemuri</a:t>
            </a:r>
            <a:endParaRPr lang="en-US" dirty="0" smtClean="0"/>
          </a:p>
          <a:p>
            <a:r>
              <a:rPr lang="en-US" dirty="0" smtClean="0"/>
              <a:t>16 Oct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</a:t>
            </a:r>
            <a:r>
              <a:rPr lang="en-US" dirty="0" err="1" smtClean="0"/>
              <a:t>Adaline</a:t>
            </a:r>
            <a:r>
              <a:rPr lang="en-US" dirty="0" smtClean="0"/>
              <a:t>, the function </a:t>
            </a:r>
            <a:r>
              <a:rPr lang="en-US" i="1" dirty="0" smtClean="0"/>
              <a:t>f</a:t>
            </a:r>
            <a:r>
              <a:rPr lang="en-US" dirty="0" smtClean="0"/>
              <a:t>(x) = x. That is, the output is the same as net input</a:t>
            </a:r>
          </a:p>
          <a:p>
            <a:r>
              <a:rPr lang="en-US" dirty="0" smtClean="0"/>
              <a:t>Training rule: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wt</a:t>
            </a:r>
            <a:r>
              <a:rPr lang="en-US" dirty="0" smtClean="0"/>
              <a:t> = old </a:t>
            </a:r>
            <a:r>
              <a:rPr lang="en-US" dirty="0" err="1" smtClean="0"/>
              <a:t>wt</a:t>
            </a:r>
            <a:r>
              <a:rPr lang="en-US" dirty="0" smtClean="0"/>
              <a:t> + eta (error) input</a:t>
            </a:r>
          </a:p>
          <a:p>
            <a:r>
              <a:rPr lang="en-US" dirty="0" smtClean="0"/>
              <a:t>Error = target output – actual output = (t –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Delta Rule, the function </a:t>
            </a:r>
            <a:r>
              <a:rPr lang="en-US" i="1" dirty="0" smtClean="0"/>
              <a:t>f</a:t>
            </a:r>
            <a:r>
              <a:rPr lang="en-US" dirty="0" smtClean="0"/>
              <a:t> is the sigmoid function. Now, the output is in [0,1]</a:t>
            </a:r>
          </a:p>
          <a:p>
            <a:r>
              <a:rPr lang="en-US" dirty="0" smtClean="0"/>
              <a:t>Training rule: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wt</a:t>
            </a:r>
            <a:r>
              <a:rPr lang="en-US" dirty="0" smtClean="0"/>
              <a:t> = old </a:t>
            </a:r>
            <a:r>
              <a:rPr lang="en-US" dirty="0" err="1" smtClean="0"/>
              <a:t>wt</a:t>
            </a:r>
            <a:r>
              <a:rPr lang="en-US" dirty="0" smtClean="0"/>
              <a:t> + eta (error) input</a:t>
            </a:r>
          </a:p>
          <a:p>
            <a:r>
              <a:rPr lang="en-US" dirty="0" smtClean="0"/>
              <a:t>Error = target output – actual output = (t – y)</a:t>
            </a:r>
          </a:p>
          <a:p>
            <a:r>
              <a:rPr lang="en-US" dirty="0" smtClean="0"/>
              <a:t>NOTE: The error is a real number</a:t>
            </a:r>
          </a:p>
        </p:txBody>
      </p:sp>
    </p:spTree>
    <p:extLst>
      <p:ext uri="{BB962C8B-B14F-4D97-AF65-F5344CB8AC3E}">
        <p14:creationId xmlns:p14="http://schemas.microsoft.com/office/powerpoint/2010/main" val="150337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/>
              <a:t>D</a:t>
            </a:r>
            <a:r>
              <a:rPr lang="en-US" dirty="0" smtClean="0"/>
              <a:t>elta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08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This is Delta Rule applied to multi-layered networks</a:t>
            </a:r>
          </a:p>
          <a:p>
            <a:r>
              <a:rPr lang="en-US" dirty="0" smtClean="0"/>
              <a:t>In multi-layered, feed-forward networks we only know the error (</a:t>
            </a:r>
            <a:r>
              <a:rPr lang="en-US" i="1" dirty="0" smtClean="0"/>
              <a:t>t-y</a:t>
            </a:r>
            <a:r>
              <a:rPr lang="en-US" dirty="0" smtClean="0"/>
              <a:t>) at the output stage, because </a:t>
            </a:r>
            <a:r>
              <a:rPr lang="en-US" i="1" dirty="0" smtClean="0"/>
              <a:t>t</a:t>
            </a:r>
            <a:r>
              <a:rPr lang="en-US" dirty="0" smtClean="0"/>
              <a:t> is only given at the output.</a:t>
            </a:r>
          </a:p>
          <a:p>
            <a:r>
              <a:rPr lang="en-US" dirty="0" smtClean="0"/>
              <a:t>So we can calculate weight updates at the output layer using the Delta Rule</a:t>
            </a:r>
          </a:p>
        </p:txBody>
      </p:sp>
    </p:spTree>
    <p:extLst>
      <p:ext uri="{BB962C8B-B14F-4D97-AF65-F5344CB8AC3E}">
        <p14:creationId xmlns:p14="http://schemas.microsoft.com/office/powerpoint/2010/main" val="34783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Updates at Hidden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calculate the weight updates at the hidden layer, we need “what the error should be” at the hidden unit(s).</a:t>
            </a:r>
          </a:p>
          <a:p>
            <a:r>
              <a:rPr lang="en-US" dirty="0" smtClean="0"/>
              <a:t>This is done by taking the output error and multiplying it by the weight between the said units, and adding the propagated values.</a:t>
            </a:r>
          </a:p>
          <a:p>
            <a:r>
              <a:rPr lang="en-US" dirty="0" smtClean="0"/>
              <a:t>Then the Delta Rule is applied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9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smtClean="0"/>
              <a:t>Probability Formulas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Product Rule: probability P(A </a:t>
                </a:r>
                <a:r>
                  <a:rPr lang="en-US" dirty="0"/>
                  <a:t>^</a:t>
                </a:r>
                <a:r>
                  <a:rPr lang="en-US" dirty="0" smtClean="0"/>
                  <a:t>B</a:t>
                </a:r>
                <a:r>
                  <a:rPr lang="en-US" dirty="0"/>
                  <a:t>) of a conjunction of </a:t>
                </a:r>
                <a:r>
                  <a:rPr lang="en-US" dirty="0" smtClean="0"/>
                  <a:t>two events </a:t>
                </a:r>
                <a:r>
                  <a:rPr lang="en-US" dirty="0"/>
                  <a:t>A and B:</a:t>
                </a:r>
              </a:p>
              <a:p>
                <a:pPr marL="0" indent="0">
                  <a:buNone/>
                </a:pPr>
                <a:r>
                  <a:rPr lang="en-US" dirty="0"/>
                  <a:t>P(A </a:t>
                </a:r>
                <a:r>
                  <a:rPr lang="en-US" dirty="0" smtClean="0"/>
                  <a:t>^ </a:t>
                </a:r>
                <a:r>
                  <a:rPr lang="en-US" dirty="0"/>
                  <a:t>B) = P(A|B)P(B) = P(B|A)P(A)</a:t>
                </a:r>
              </a:p>
              <a:p>
                <a:r>
                  <a:rPr lang="en-US" dirty="0" smtClean="0"/>
                  <a:t>Sum </a:t>
                </a:r>
                <a:r>
                  <a:rPr lang="en-US" dirty="0"/>
                  <a:t>Rule: probability of a disjunction of two events A and B:</a:t>
                </a:r>
              </a:p>
              <a:p>
                <a:pPr marL="0" indent="0">
                  <a:buNone/>
                </a:pPr>
                <a:r>
                  <a:rPr lang="en-US" dirty="0"/>
                  <a:t>P(A </a:t>
                </a:r>
                <a:r>
                  <a:rPr lang="en-US" dirty="0" smtClean="0"/>
                  <a:t>V </a:t>
                </a:r>
                <a:r>
                  <a:rPr lang="en-US" dirty="0"/>
                  <a:t>B) = P(A) + P(B) − P(A </a:t>
                </a:r>
                <a:r>
                  <a:rPr lang="en-US" dirty="0" smtClean="0"/>
                  <a:t>^ </a:t>
                </a:r>
                <a:r>
                  <a:rPr lang="en-US" dirty="0"/>
                  <a:t>B)</a:t>
                </a:r>
              </a:p>
              <a:p>
                <a:r>
                  <a:rPr lang="en-US" dirty="0" smtClean="0"/>
                  <a:t>Theorem </a:t>
                </a:r>
                <a:r>
                  <a:rPr lang="en-US" dirty="0"/>
                  <a:t>of total probability: if events A1, . . . </a:t>
                </a:r>
                <a:r>
                  <a:rPr lang="en-US" dirty="0" smtClean="0"/>
                  <a:t>, An are mutually </a:t>
                </a:r>
                <a:r>
                  <a:rPr lang="en-US" dirty="0"/>
                  <a:t>exclusive </a:t>
                </a: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then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P(B)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8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for Bayes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Concept of independence is central</a:t>
            </a:r>
          </a:p>
          <a:p>
            <a:r>
              <a:rPr lang="en-US" dirty="0" smtClean="0"/>
              <a:t>In Machine Learning we are interested in determining the best hypothesis </a:t>
            </a:r>
            <a:r>
              <a:rPr lang="en-US" i="1" dirty="0" smtClean="0"/>
              <a:t>h</a:t>
            </a:r>
            <a:r>
              <a:rPr lang="en-US" dirty="0" smtClean="0"/>
              <a:t> from a set of hypotheses H, given training data set D</a:t>
            </a:r>
          </a:p>
          <a:p>
            <a:r>
              <a:rPr lang="en-US" dirty="0" smtClean="0"/>
              <a:t>In probability language, we want the </a:t>
            </a:r>
            <a:r>
              <a:rPr lang="en-US" i="1" dirty="0" smtClean="0"/>
              <a:t>most probable</a:t>
            </a:r>
            <a:r>
              <a:rPr lang="en-US" dirty="0" smtClean="0"/>
              <a:t> hypothesis, </a:t>
            </a:r>
          </a:p>
          <a:p>
            <a:pPr lvl="1"/>
            <a:r>
              <a:rPr lang="en-US" dirty="0" smtClean="0"/>
              <a:t>given the training data set D</a:t>
            </a:r>
          </a:p>
          <a:p>
            <a:pPr lvl="1"/>
            <a:r>
              <a:rPr lang="en-US" dirty="0" smtClean="0"/>
              <a:t>Any other information about the probabilities of various hypotheses in H (prior probabilities)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Roles for Bayesian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Provides </a:t>
            </a:r>
            <a:r>
              <a:rPr lang="en-US" dirty="0"/>
              <a:t>practical learning </a:t>
            </a:r>
            <a:r>
              <a:rPr lang="en-US" dirty="0" smtClean="0"/>
              <a:t>algorithms:</a:t>
            </a:r>
          </a:p>
          <a:p>
            <a:pPr lvl="1"/>
            <a:r>
              <a:rPr lang="en-US" dirty="0" smtClean="0"/>
              <a:t>Naive </a:t>
            </a:r>
            <a:r>
              <a:rPr lang="en-US" dirty="0"/>
              <a:t>Bayes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Bayesian </a:t>
            </a:r>
            <a:r>
              <a:rPr lang="en-US" dirty="0"/>
              <a:t>belief network </a:t>
            </a:r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Combine </a:t>
            </a:r>
            <a:r>
              <a:rPr lang="en-US" dirty="0"/>
              <a:t>prior knowledge (prior probabilities) with </a:t>
            </a:r>
            <a:r>
              <a:rPr lang="en-US" dirty="0" smtClean="0"/>
              <a:t>observed data</a:t>
            </a:r>
            <a:endParaRPr lang="en-US" dirty="0"/>
          </a:p>
          <a:p>
            <a:pPr lvl="1"/>
            <a:r>
              <a:rPr lang="en-US" dirty="0" smtClean="0"/>
              <a:t>Requires </a:t>
            </a:r>
            <a:r>
              <a:rPr lang="en-US" dirty="0"/>
              <a:t>prior probabilities</a:t>
            </a:r>
          </a:p>
          <a:p>
            <a:r>
              <a:rPr lang="en-US" dirty="0"/>
              <a:t>Provides useful conceptual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“gold standard” for evaluating other </a:t>
            </a:r>
            <a:r>
              <a:rPr lang="en-US" dirty="0" smtClean="0"/>
              <a:t>learning algorithms</a:t>
            </a:r>
            <a:endParaRPr lang="en-US" dirty="0"/>
          </a:p>
          <a:p>
            <a:pPr lvl="1"/>
            <a:r>
              <a:rPr lang="en-US" dirty="0" smtClean="0"/>
              <a:t>Additional </a:t>
            </a:r>
            <a:r>
              <a:rPr lang="en-US" dirty="0"/>
              <a:t>insight into Occam’s </a:t>
            </a:r>
            <a:r>
              <a:rPr lang="en-US" dirty="0" smtClean="0"/>
              <a:t>razor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P(h</a:t>
                </a:r>
                <a:r>
                  <a:rPr lang="en-US" dirty="0"/>
                  <a:t>) = prior probability of hypothesis h</a:t>
                </a:r>
              </a:p>
              <a:p>
                <a:r>
                  <a:rPr lang="en-US" dirty="0" smtClean="0"/>
                  <a:t>P(D</a:t>
                </a:r>
                <a:r>
                  <a:rPr lang="en-US" dirty="0"/>
                  <a:t>) = prior probability of training data D</a:t>
                </a:r>
              </a:p>
              <a:p>
                <a:r>
                  <a:rPr lang="en-US" dirty="0" smtClean="0"/>
                  <a:t>P(</a:t>
                </a:r>
                <a:r>
                  <a:rPr lang="en-US" dirty="0" err="1" smtClean="0"/>
                  <a:t>h|D</a:t>
                </a:r>
                <a:r>
                  <a:rPr lang="en-US" dirty="0"/>
                  <a:t>) = probability of h given D</a:t>
                </a:r>
              </a:p>
              <a:p>
                <a:r>
                  <a:rPr lang="en-US" dirty="0" smtClean="0"/>
                  <a:t>P(</a:t>
                </a:r>
                <a:r>
                  <a:rPr lang="en-US" dirty="0" err="1" smtClean="0"/>
                  <a:t>D|h</a:t>
                </a:r>
                <a:r>
                  <a:rPr lang="en-US" dirty="0"/>
                  <a:t>) = probability of D given 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P(h) = Initial probability (or </a:t>
            </a:r>
            <a:r>
              <a:rPr lang="en-US" i="1" dirty="0" smtClean="0"/>
              <a:t>prior probability</a:t>
            </a:r>
            <a:r>
              <a:rPr lang="en-US" dirty="0" smtClean="0"/>
              <a:t>) that hypothesis </a:t>
            </a:r>
            <a:r>
              <a:rPr lang="en-US" i="1" dirty="0" smtClean="0"/>
              <a:t>h</a:t>
            </a:r>
            <a:r>
              <a:rPr lang="en-US" dirty="0" smtClean="0"/>
              <a:t> holds</a:t>
            </a:r>
          </a:p>
          <a:p>
            <a:r>
              <a:rPr lang="en-US" dirty="0" smtClean="0"/>
              <a:t>P(D) = prior probability that data D will be observed (independent of any hypothesis)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D|h</a:t>
            </a:r>
            <a:r>
              <a:rPr lang="en-US" dirty="0" smtClean="0"/>
              <a:t>) = </a:t>
            </a:r>
            <a:r>
              <a:rPr lang="en-US" dirty="0"/>
              <a:t>probability that data D will be </a:t>
            </a:r>
            <a:r>
              <a:rPr lang="en-US" dirty="0" smtClean="0"/>
              <a:t>observed, given hypothesis </a:t>
            </a:r>
            <a:r>
              <a:rPr lang="en-US" i="1" dirty="0" smtClean="0"/>
              <a:t>h</a:t>
            </a:r>
            <a:r>
              <a:rPr lang="en-US" dirty="0" smtClean="0"/>
              <a:t> holds. 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h|D</a:t>
            </a:r>
            <a:r>
              <a:rPr lang="en-US" dirty="0" smtClean="0"/>
              <a:t>) = probability that </a:t>
            </a:r>
            <a:r>
              <a:rPr lang="en-US" i="1" dirty="0" smtClean="0"/>
              <a:t>h</a:t>
            </a:r>
            <a:r>
              <a:rPr lang="en-US" dirty="0" smtClean="0"/>
              <a:t> holds, given training data D. </a:t>
            </a:r>
            <a:r>
              <a:rPr lang="en-US" dirty="0"/>
              <a:t>This is called </a:t>
            </a:r>
            <a:r>
              <a:rPr lang="en-US" i="1" dirty="0"/>
              <a:t>posterior</a:t>
            </a:r>
            <a:r>
              <a:rPr lang="en-US" dirty="0"/>
              <a:t> probability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Theorem for ML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In many situations, we consider many hypotheses (models) from a family  and pick one that is most probable</a:t>
                </a:r>
              </a:p>
              <a:p>
                <a:r>
                  <a:rPr lang="en-US" dirty="0" smtClean="0"/>
                  <a:t>Such maximally probable hypothesis is called </a:t>
                </a:r>
                <a:r>
                  <a:rPr lang="en-US" i="1" dirty="0" smtClean="0"/>
                  <a:t>maximum </a:t>
                </a:r>
                <a:r>
                  <a:rPr lang="en-US" i="1" dirty="0" err="1" smtClean="0"/>
                  <a:t>aposteriori</a:t>
                </a:r>
                <a:r>
                  <a:rPr lang="en-US" i="1" dirty="0" smtClean="0"/>
                  <a:t> (MAP) </a:t>
                </a:r>
                <a:r>
                  <a:rPr lang="en-US" dirty="0" smtClean="0"/>
                  <a:t>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𝑚𝑎𝑝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𝑚𝑎𝑝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𝑎𝑟𝑔𝑚𝑎𝑥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</m:sPre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r="-229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0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Posing a Machine 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Experience Table</a:t>
            </a:r>
          </a:p>
          <a:p>
            <a:pPr lvl="1"/>
            <a:r>
              <a:rPr lang="en-US" dirty="0" smtClean="0"/>
              <a:t>Each row is an instance</a:t>
            </a:r>
          </a:p>
          <a:p>
            <a:pPr lvl="1"/>
            <a:r>
              <a:rPr lang="en-US" dirty="0" smtClean="0"/>
              <a:t>Each column is an attribute/feature</a:t>
            </a:r>
          </a:p>
          <a:p>
            <a:pPr lvl="1"/>
            <a:r>
              <a:rPr lang="en-US" dirty="0" smtClean="0"/>
              <a:t>The last column is a class label/output</a:t>
            </a:r>
          </a:p>
          <a:p>
            <a:pPr lvl="1"/>
            <a:r>
              <a:rPr lang="en-US" dirty="0" smtClean="0"/>
              <a:t>Mathematically, you are given a set of  ordered pairs {(</a:t>
            </a:r>
            <a:r>
              <a:rPr lang="en-US" dirty="0" err="1" smtClean="0"/>
              <a:t>x,y</a:t>
            </a:r>
            <a:r>
              <a:rPr lang="en-US" dirty="0" smtClean="0"/>
              <a:t>)} where x is a vector. The elements of this vector are attributes or features </a:t>
            </a:r>
          </a:p>
          <a:p>
            <a:pPr lvl="1"/>
            <a:r>
              <a:rPr lang="en-US" dirty="0" smtClean="0"/>
              <a:t>The table is referred to as </a:t>
            </a:r>
            <a:r>
              <a:rPr lang="en-US" i="1" dirty="0" smtClean="0"/>
              <a:t>D</a:t>
            </a:r>
            <a:r>
              <a:rPr lang="en-US" dirty="0" smtClean="0"/>
              <a:t>, the data set</a:t>
            </a:r>
          </a:p>
          <a:p>
            <a:pPr lvl="1"/>
            <a:r>
              <a:rPr lang="en-US" dirty="0" smtClean="0"/>
              <a:t>Our goal is to build a model </a:t>
            </a:r>
            <a:r>
              <a:rPr lang="en-US" i="1" dirty="0" smtClean="0"/>
              <a:t>M</a:t>
            </a:r>
            <a:r>
              <a:rPr lang="en-US" dirty="0" smtClean="0"/>
              <a:t> (or hypothesis </a:t>
            </a:r>
            <a:r>
              <a:rPr lang="en-US" i="1" dirty="0" smtClean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14373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Hypothesis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𝑚𝑎𝑝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i="1" dirty="0">
                            <a:latin typeface="Cambria Math"/>
                          </a:rPr>
                        </m:ctrlPr>
                      </m:sPrePr>
                      <m:sub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𝑎𝑟𝑔𝑚𝑎𝑥</m:t>
                        </m:r>
                      </m:sup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  <m:r>
                          <a:rPr lang="en-US" i="1" dirty="0">
                            <a:latin typeface="Cambria Math"/>
                          </a:rPr>
                          <m:t>|</m:t>
                        </m:r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sPre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Here, “</a:t>
                </a:r>
                <a:r>
                  <a:rPr lang="en-US" dirty="0" err="1" smtClean="0"/>
                  <a:t>arg</a:t>
                </a:r>
                <a:r>
                  <a:rPr lang="en-US" dirty="0" smtClean="0"/>
                  <a:t> max” means value of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for which the argument becomes a maximum  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argmax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𝐷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	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𝑎𝑟𝑔𝑚𝑎𝑥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Here, P(</a:t>
                </a:r>
                <a:r>
                  <a:rPr lang="en-US" dirty="0" err="1" smtClean="0"/>
                  <a:t>D|h</a:t>
                </a:r>
                <a:r>
                  <a:rPr lang="en-US" dirty="0" smtClean="0"/>
                  <a:t>) is called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likelihood</a:t>
                </a:r>
                <a:r>
                  <a:rPr lang="en-US" dirty="0" smtClean="0"/>
                  <a:t> and P(h),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prior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𝑀𝐿</m:t>
                        </m:r>
                      </m:sub>
                    </m:sSub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𝑎𝑟𝑔𝑚𝑎𝑥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P(hi) = P(</a:t>
                </a:r>
                <a:r>
                  <a:rPr lang="en-US" dirty="0" err="1" smtClean="0"/>
                  <a:t>hj</a:t>
                </a:r>
                <a:r>
                  <a:rPr lang="en-US" dirty="0" smtClean="0"/>
                  <a:t>); 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, P(h)  is constant for all </a:t>
                </a:r>
                <a:r>
                  <a:rPr lang="en-US" i="1" dirty="0" smtClean="0"/>
                  <a:t>h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830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US" dirty="0" smtClean="0"/>
              <a:t>atient has Cancer </a:t>
            </a:r>
            <a:r>
              <a:rPr lang="en-US" dirty="0"/>
              <a:t>or </a:t>
            </a:r>
            <a:r>
              <a:rPr lang="en-US" dirty="0" smtClean="0"/>
              <a:t>Not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patient takes a lab test and the result comes back</a:t>
            </a:r>
          </a:p>
          <a:p>
            <a:pPr marL="0" indent="0">
              <a:buNone/>
            </a:pPr>
            <a:r>
              <a:rPr lang="en-US" dirty="0"/>
              <a:t>positive. The test returns a correct positive result in only</a:t>
            </a:r>
          </a:p>
          <a:p>
            <a:pPr marL="0" indent="0">
              <a:buNone/>
            </a:pPr>
            <a:r>
              <a:rPr lang="en-US" dirty="0"/>
              <a:t>98% of the cases in which the disease is actually present,</a:t>
            </a:r>
          </a:p>
          <a:p>
            <a:pPr marL="0" indent="0">
              <a:buNone/>
            </a:pPr>
            <a:r>
              <a:rPr lang="en-US" dirty="0"/>
              <a:t>and a correct negative result in only 97% of the cases in</a:t>
            </a:r>
          </a:p>
          <a:p>
            <a:pPr marL="0" indent="0">
              <a:buNone/>
            </a:pPr>
            <a:r>
              <a:rPr lang="en-US" dirty="0"/>
              <a:t>which the disease is not present. Furthermore, .008 of</a:t>
            </a:r>
          </a:p>
          <a:p>
            <a:r>
              <a:rPr lang="en-US" dirty="0"/>
              <a:t>the entire population have this cancer.</a:t>
            </a:r>
          </a:p>
          <a:p>
            <a:r>
              <a:rPr lang="en-US" dirty="0"/>
              <a:t>P(cancer ) = </a:t>
            </a:r>
            <a:r>
              <a:rPr lang="en-US" dirty="0" smtClean="0"/>
              <a:t>						P</a:t>
            </a:r>
            <a:r>
              <a:rPr lang="en-US" dirty="0"/>
              <a:t>(¬cancer ) =</a:t>
            </a:r>
          </a:p>
          <a:p>
            <a:r>
              <a:rPr lang="en-US" dirty="0"/>
              <a:t>P(+|cancer ) = </a:t>
            </a:r>
            <a:r>
              <a:rPr lang="en-US" dirty="0" smtClean="0"/>
              <a:t>					P</a:t>
            </a:r>
            <a:r>
              <a:rPr lang="en-US" dirty="0"/>
              <a:t>(−|cancer ) =</a:t>
            </a:r>
          </a:p>
          <a:p>
            <a:r>
              <a:rPr lang="en-US" dirty="0"/>
              <a:t>P(+|¬cancer ) = </a:t>
            </a:r>
            <a:r>
              <a:rPr lang="en-US" dirty="0" smtClean="0"/>
              <a:t>					P</a:t>
            </a:r>
            <a:r>
              <a:rPr lang="en-US" dirty="0"/>
              <a:t>(−|¬cancer ) =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</a:t>
            </a:r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alternatives</a:t>
            </a:r>
          </a:p>
          <a:p>
            <a:pPr lvl="1"/>
            <a:r>
              <a:rPr lang="en-US" dirty="0" smtClean="0"/>
              <a:t>Patient has cancer</a:t>
            </a:r>
          </a:p>
          <a:p>
            <a:pPr lvl="1"/>
            <a:r>
              <a:rPr lang="en-US" dirty="0" smtClean="0"/>
              <a:t>Patient has no cancer</a:t>
            </a:r>
          </a:p>
          <a:p>
            <a:r>
              <a:rPr lang="en-US" dirty="0" smtClean="0"/>
              <a:t>Data: Laboratory test with two outcomes</a:t>
            </a:r>
          </a:p>
          <a:p>
            <a:pPr lvl="1"/>
            <a:r>
              <a:rPr lang="en-US" dirty="0" smtClean="0"/>
              <a:t>+ Positive, Patient has cancer</a:t>
            </a:r>
          </a:p>
          <a:p>
            <a:pPr lvl="1"/>
            <a:r>
              <a:rPr lang="en-US" dirty="0" smtClean="0"/>
              <a:t>- Negative, Patient has no cancer</a:t>
            </a:r>
          </a:p>
          <a:p>
            <a:r>
              <a:rPr lang="en-US" dirty="0" smtClean="0"/>
              <a:t>Prior Knowledge:</a:t>
            </a:r>
          </a:p>
          <a:p>
            <a:pPr lvl="1"/>
            <a:r>
              <a:rPr lang="en-US" dirty="0" smtClean="0"/>
              <a:t>In the population only 0.008 have cancer</a:t>
            </a:r>
          </a:p>
          <a:p>
            <a:pPr lvl="1"/>
            <a:r>
              <a:rPr lang="en-US" dirty="0" smtClean="0"/>
              <a:t>Lab test is correct in 98% of positive cases</a:t>
            </a:r>
          </a:p>
          <a:p>
            <a:pPr lvl="1"/>
            <a:r>
              <a:rPr lang="en-US" dirty="0" smtClean="0"/>
              <a:t>Lab test is correct in 97% of negative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P(cancer) = </a:t>
            </a:r>
            <a:r>
              <a:rPr lang="en-US" dirty="0" smtClean="0">
                <a:solidFill>
                  <a:srgbClr val="0070C0"/>
                </a:solidFill>
              </a:rPr>
              <a:t>0.008</a:t>
            </a:r>
            <a:r>
              <a:rPr lang="en-US" dirty="0" smtClean="0"/>
              <a:t>;	P(~cancer) = </a:t>
            </a:r>
            <a:r>
              <a:rPr lang="en-US" dirty="0" smtClean="0">
                <a:solidFill>
                  <a:srgbClr val="FF0000"/>
                </a:solidFill>
              </a:rPr>
              <a:t>0.992</a:t>
            </a:r>
          </a:p>
          <a:p>
            <a:r>
              <a:rPr lang="en-US" dirty="0" smtClean="0"/>
              <a:t>P(</a:t>
            </a:r>
            <a:r>
              <a:rPr lang="en-US" dirty="0"/>
              <a:t>+</a:t>
            </a:r>
            <a:r>
              <a:rPr lang="en-US" dirty="0" err="1" smtClean="0"/>
              <a:t>Lab|cancer</a:t>
            </a:r>
            <a:r>
              <a:rPr lang="en-US" dirty="0" smtClean="0"/>
              <a:t>) = </a:t>
            </a:r>
            <a:r>
              <a:rPr lang="en-US" dirty="0" smtClean="0">
                <a:solidFill>
                  <a:srgbClr val="0070C0"/>
                </a:solidFill>
              </a:rPr>
              <a:t>0.98</a:t>
            </a:r>
            <a:r>
              <a:rPr lang="en-US" dirty="0" smtClean="0"/>
              <a:t>;	P(</a:t>
            </a:r>
            <a:r>
              <a:rPr lang="en-US" dirty="0"/>
              <a:t>-</a:t>
            </a:r>
            <a:r>
              <a:rPr lang="en-US" dirty="0" err="1" smtClean="0"/>
              <a:t>Lab|cancer</a:t>
            </a:r>
            <a:r>
              <a:rPr lang="en-US" dirty="0" smtClean="0"/>
              <a:t>) =</a:t>
            </a:r>
            <a:r>
              <a:rPr lang="en-US" dirty="0" smtClean="0">
                <a:solidFill>
                  <a:srgbClr val="FF0000"/>
                </a:solidFill>
              </a:rPr>
              <a:t>0.02</a:t>
            </a:r>
          </a:p>
          <a:p>
            <a:r>
              <a:rPr lang="en-US" dirty="0" smtClean="0"/>
              <a:t>P(</a:t>
            </a:r>
            <a:r>
              <a:rPr lang="en-US" dirty="0"/>
              <a:t>+</a:t>
            </a:r>
            <a:r>
              <a:rPr lang="en-US" dirty="0" smtClean="0"/>
              <a:t>Lab|~cancer)=</a:t>
            </a:r>
            <a:r>
              <a:rPr lang="en-US" dirty="0" smtClean="0">
                <a:solidFill>
                  <a:srgbClr val="FF0000"/>
                </a:solidFill>
              </a:rPr>
              <a:t>0.03</a:t>
            </a:r>
            <a:r>
              <a:rPr lang="en-US" dirty="0" smtClean="0"/>
              <a:t>; P(</a:t>
            </a:r>
            <a:r>
              <a:rPr lang="en-US" dirty="0"/>
              <a:t>-</a:t>
            </a:r>
            <a:r>
              <a:rPr lang="en-US" dirty="0" smtClean="0"/>
              <a:t>lab|~cancer)=</a:t>
            </a:r>
            <a:r>
              <a:rPr lang="en-US" dirty="0" smtClean="0">
                <a:solidFill>
                  <a:srgbClr val="0070C0"/>
                </a:solidFill>
              </a:rPr>
              <a:t>0.97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This is the given data in probability notation.</a:t>
            </a:r>
          </a:p>
          <a:p>
            <a:r>
              <a:rPr lang="en-US" dirty="0" smtClean="0"/>
              <a:t>Notice the </a:t>
            </a:r>
            <a:r>
              <a:rPr lang="en-US" dirty="0" smtClean="0"/>
              <a:t>blue items are actually </a:t>
            </a:r>
            <a:r>
              <a:rPr lang="en-US" dirty="0" smtClean="0"/>
              <a:t>given and the </a:t>
            </a:r>
            <a:r>
              <a:rPr lang="en-US" dirty="0" smtClean="0"/>
              <a:t>red are inferred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Brute Force MAP Hypothesis Learner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patient gets examined and the test says he has cancer. Does he? Doesn’t  he?</a:t>
            </a:r>
          </a:p>
          <a:p>
            <a:r>
              <a:rPr lang="en-US" dirty="0" smtClean="0"/>
              <a:t>To find the MAP hypothesis, for each hypothesis h in H, calculate the posterior probabilities, P(</a:t>
            </a:r>
            <a:r>
              <a:rPr lang="en-US" dirty="0" err="1" smtClean="0"/>
              <a:t>h|D</a:t>
            </a:r>
            <a:r>
              <a:rPr lang="en-US" dirty="0" smtClean="0"/>
              <a:t>):</a:t>
            </a:r>
          </a:p>
          <a:p>
            <a:r>
              <a:rPr lang="en-US" dirty="0" smtClean="0"/>
              <a:t>P(</a:t>
            </a:r>
            <a:r>
              <a:rPr lang="en-US" dirty="0"/>
              <a:t>+</a:t>
            </a:r>
            <a:r>
              <a:rPr lang="en-US" dirty="0" err="1" smtClean="0"/>
              <a:t>lab|cancer</a:t>
            </a:r>
            <a:r>
              <a:rPr lang="en-US" dirty="0" smtClean="0"/>
              <a:t>)P(can) = (0.98)(.008)=0.0078</a:t>
            </a:r>
          </a:p>
          <a:p>
            <a:r>
              <a:rPr lang="en-US" dirty="0" smtClean="0"/>
              <a:t>P(</a:t>
            </a:r>
            <a:r>
              <a:rPr lang="en-US" dirty="0"/>
              <a:t>+</a:t>
            </a:r>
            <a:r>
              <a:rPr lang="en-US" dirty="0" smtClean="0"/>
              <a:t>lab|~cancer)P(~can) </a:t>
            </a:r>
            <a:r>
              <a:rPr lang="en-US" dirty="0"/>
              <a:t>= (</a:t>
            </a:r>
            <a:r>
              <a:rPr lang="en-US" dirty="0" smtClean="0"/>
              <a:t>0.03)(.992)=0.0298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Posterior Probabilities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From </a:t>
                </a:r>
                <a:r>
                  <a:rPr lang="en-US" dirty="0" smtClean="0"/>
                  <a:t>Bayes </a:t>
                </a:r>
                <a:r>
                  <a:rPr lang="en-US" dirty="0" smtClean="0"/>
                  <a:t>Theorem, posteriors </a:t>
                </a:r>
                <a:r>
                  <a:rPr lang="en-US" dirty="0"/>
                  <a:t>are obtained by taking the above and dividing </a:t>
                </a:r>
                <a:r>
                  <a:rPr lang="en-US" dirty="0" smtClean="0"/>
                  <a:t>by P(Data)</a:t>
                </a:r>
              </a:p>
              <a:p>
                <a:r>
                  <a:rPr lang="en-US" dirty="0" smtClean="0"/>
                  <a:t>P(Data) is not given</a:t>
                </a:r>
              </a:p>
              <a:p>
                <a:r>
                  <a:rPr lang="en-US" dirty="0" smtClean="0"/>
                  <a:t>But we can normalize the above so they sum to 1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𝑐𝑎𝑛𝑐𝑒𝑟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𝑙𝑎𝑏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0.0078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0.0078+0.0298</m:t>
                        </m:r>
                      </m:den>
                    </m:f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 0.21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~</m:t>
                        </m:r>
                        <m:r>
                          <a:rPr lang="en-US" b="0" i="1" smtClean="0">
                            <a:latin typeface="Cambria Math"/>
                          </a:rPr>
                          <m:t>𝑐𝑎𝑛𝑐𝑒𝑟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𝑙𝑎𝑏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0.0298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0.0078+0.0298</m:t>
                        </m:r>
                      </m:den>
                    </m:f>
                  </m:oMath>
                </a14:m>
                <a:r>
                  <a:rPr lang="en-US" dirty="0" smtClean="0"/>
                  <a:t>=0.79</a:t>
                </a:r>
              </a:p>
              <a:p>
                <a:r>
                  <a:rPr lang="en-US" dirty="0"/>
                  <a:t>Therefore, </a:t>
                </a:r>
                <a:r>
                  <a:rPr lang="en-US" dirty="0" err="1"/>
                  <a:t>h</a:t>
                </a:r>
                <a:r>
                  <a:rPr lang="en-US" sz="1800" dirty="0" err="1"/>
                  <a:t>MAP</a:t>
                </a:r>
                <a:r>
                  <a:rPr lang="en-US" dirty="0"/>
                  <a:t> = ~cancer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4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NOT ask questions on Genetic Algorithms in the midterm examination</a:t>
            </a:r>
          </a:p>
          <a:p>
            <a:r>
              <a:rPr lang="en-US" dirty="0" smtClean="0"/>
              <a:t>I will not ask questions on MATLAB in </a:t>
            </a:r>
            <a:r>
              <a:rPr lang="en-US" smtClean="0"/>
              <a:t>the examination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Given a data set D, develop a model (hypothesis) such that the model can predict the </a:t>
            </a:r>
            <a:r>
              <a:rPr lang="en-US" dirty="0" smtClean="0">
                <a:solidFill>
                  <a:srgbClr val="FF0000"/>
                </a:solidFill>
              </a:rPr>
              <a:t>class label </a:t>
            </a:r>
            <a:r>
              <a:rPr lang="en-US" dirty="0" smtClean="0"/>
              <a:t>(last column) of a new instance not seen before</a:t>
            </a:r>
          </a:p>
          <a:p>
            <a:r>
              <a:rPr lang="en-US" dirty="0" smtClean="0"/>
              <a:t>Regression: Given a data set D, develop a model (hypothesis) such that the model can predict the (real-valued) 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 (last column) of a new input not seen before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Density Distribution: Given a data set D, develop a model (hypothesis) such that the model can predict the probability distribution from which the data set is drawn.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4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talked mostly about ID3</a:t>
            </a:r>
          </a:p>
          <a:p>
            <a:pPr lvl="1"/>
            <a:r>
              <a:rPr lang="en-US" dirty="0" smtClean="0"/>
              <a:t>Entropy</a:t>
            </a:r>
          </a:p>
          <a:p>
            <a:pPr lvl="1"/>
            <a:r>
              <a:rPr lang="en-US" dirty="0" smtClean="0"/>
              <a:t>Gain in Entropy</a:t>
            </a:r>
          </a:p>
          <a:p>
            <a:pPr marL="514350" indent="-457200"/>
            <a:r>
              <a:rPr lang="en-US" dirty="0" smtClean="0"/>
              <a:t>Given an Experience Table, you must be able to decide on what attribute to split using entropy method and build a DT</a:t>
            </a:r>
          </a:p>
          <a:p>
            <a:pPr marL="514350" indent="-457200"/>
            <a:r>
              <a:rPr lang="en-US" dirty="0" smtClean="0"/>
              <a:t>There are other methods like </a:t>
            </a:r>
            <a:r>
              <a:rPr lang="en-US" dirty="0" err="1" smtClean="0"/>
              <a:t>Gini</a:t>
            </a:r>
            <a:r>
              <a:rPr lang="en-US" dirty="0" smtClean="0"/>
              <a:t>, but you are not responsible for those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imple </a:t>
            </a:r>
            <a:r>
              <a:rPr lang="en-US" sz="2400" dirty="0"/>
              <a:t>to understand </a:t>
            </a:r>
            <a:r>
              <a:rPr lang="en-US" sz="2400" dirty="0" smtClean="0"/>
              <a:t>and easy to </a:t>
            </a:r>
            <a:r>
              <a:rPr lang="en-US" sz="2400" dirty="0"/>
              <a:t>interpret. </a:t>
            </a:r>
            <a:endParaRPr lang="en-US" sz="2400" dirty="0" smtClean="0"/>
          </a:p>
          <a:p>
            <a:r>
              <a:rPr lang="en-US" sz="2400" dirty="0"/>
              <a:t>When we fit a decision tree to a training dataset, the top few nodes on which the tree is split are essentially the most important variables within the dataset and feature selection is completed automatically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we have a dataset which measures revenue in millions and loan age in years, say; this will require some form of normalization or scaling before we can fit a </a:t>
            </a:r>
            <a:r>
              <a:rPr lang="en-US" sz="2400" dirty="0">
                <a:hlinkClick r:id="rId2" tooltip="regression model and interpret the coefficients"/>
              </a:rPr>
              <a:t>regression model and interpret the coefficients</a:t>
            </a:r>
            <a:r>
              <a:rPr lang="en-US" sz="2400" dirty="0"/>
              <a:t>.  Such variable transformations are not required with  decision trees because the tree structure will remain the same with or without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4203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data including categorical variables with different number of levels, </a:t>
            </a:r>
            <a:r>
              <a:rPr lang="en-US" dirty="0">
                <a:hlinkClick r:id="rId2" tooltip="Information gain in decision trees"/>
              </a:rPr>
              <a:t>information gain in decision trees</a:t>
            </a:r>
            <a:r>
              <a:rPr lang="en-US" dirty="0"/>
              <a:t> are biased in favor of those attributes with more levels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Calculations can get very complex particularly if many values are uncertain and/or if many outcomes are linked.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4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Model of a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neuron produces an output if the weighted sum of the inputs exceeds a threshold, theta.</a:t>
            </a:r>
          </a:p>
          <a:p>
            <a:r>
              <a:rPr lang="en-US" dirty="0" smtClean="0"/>
              <a:t>For convenience, we represent the threshold as w_0 connected to an input +1 </a:t>
            </a:r>
          </a:p>
          <a:p>
            <a:r>
              <a:rPr lang="en-US" dirty="0" smtClean="0"/>
              <a:t>Now the net input to a neuron can be written as the dot (inner) product of the weight vector w and input vector x. </a:t>
            </a:r>
          </a:p>
          <a:p>
            <a:r>
              <a:rPr lang="en-US" dirty="0" smtClean="0"/>
              <a:t>The output is </a:t>
            </a:r>
            <a:r>
              <a:rPr lang="en-US" i="1" dirty="0" smtClean="0"/>
              <a:t>f</a:t>
            </a:r>
            <a:r>
              <a:rPr lang="en-US" dirty="0" smtClean="0"/>
              <a:t>(net input)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Perceptron, the function </a:t>
            </a:r>
            <a:r>
              <a:rPr lang="en-US" i="1" dirty="0" smtClean="0"/>
              <a:t>f</a:t>
            </a:r>
            <a:r>
              <a:rPr lang="en-US" dirty="0" smtClean="0"/>
              <a:t> is the </a:t>
            </a:r>
            <a:r>
              <a:rPr lang="en-US" dirty="0" err="1" smtClean="0"/>
              <a:t>signum</a:t>
            </a:r>
            <a:r>
              <a:rPr lang="en-US" dirty="0" smtClean="0"/>
              <a:t> (sign) function. That is, the output is +1 if the net input is &gt; 0 and -1 if &lt;= 0</a:t>
            </a:r>
          </a:p>
          <a:p>
            <a:r>
              <a:rPr lang="en-US" dirty="0" smtClean="0"/>
              <a:t>Training rule: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wt</a:t>
            </a:r>
            <a:r>
              <a:rPr lang="en-US" dirty="0" smtClean="0"/>
              <a:t> = old </a:t>
            </a:r>
            <a:r>
              <a:rPr lang="en-US" dirty="0" err="1" smtClean="0"/>
              <a:t>wt</a:t>
            </a:r>
            <a:r>
              <a:rPr lang="en-US" dirty="0" smtClean="0"/>
              <a:t> + eta (error) input</a:t>
            </a:r>
          </a:p>
          <a:p>
            <a:r>
              <a:rPr lang="en-US" dirty="0" smtClean="0"/>
              <a:t>Error = target output – actual output = (t – y)</a:t>
            </a:r>
          </a:p>
          <a:p>
            <a:r>
              <a:rPr lang="en-US" dirty="0" smtClean="0"/>
              <a:t>NOTE: The error is always +/- 2 or 0</a:t>
            </a:r>
          </a:p>
          <a:p>
            <a:r>
              <a:rPr lang="en-US" dirty="0" smtClean="0"/>
              <a:t>Weight updates occur only when error =/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1543</Words>
  <Application>Microsoft Office PowerPoint</Application>
  <PresentationFormat>On-screen Show (4:3)</PresentationFormat>
  <Paragraphs>150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Midterm Review</vt:lpstr>
      <vt:lpstr>Posing a Machine Learning Problem</vt:lpstr>
      <vt:lpstr>Types of Problems</vt:lpstr>
      <vt:lpstr>Types of Problems</vt:lpstr>
      <vt:lpstr>Decision Trees</vt:lpstr>
      <vt:lpstr>Advantages of DT</vt:lpstr>
      <vt:lpstr>Disadvantages of DT</vt:lpstr>
      <vt:lpstr>Mathematical Model of a Neuron</vt:lpstr>
      <vt:lpstr>Perceptron</vt:lpstr>
      <vt:lpstr>Adaline</vt:lpstr>
      <vt:lpstr>Delta Rule</vt:lpstr>
      <vt:lpstr>Generalized Delta Rule</vt:lpstr>
      <vt:lpstr>Weight Updates at Hidden Level</vt:lpstr>
      <vt:lpstr>Basic Probability Formulas</vt:lpstr>
      <vt:lpstr>Probability for Bayes Method</vt:lpstr>
      <vt:lpstr>Two Roles for Bayesian Methods</vt:lpstr>
      <vt:lpstr>Bayes Theorem</vt:lpstr>
      <vt:lpstr>Notation</vt:lpstr>
      <vt:lpstr>Bayes Theorem for ML</vt:lpstr>
      <vt:lpstr>Maximum Likelihood Hypothesis</vt:lpstr>
      <vt:lpstr>Patient has Cancer or Not? </vt:lpstr>
      <vt:lpstr>Medical Diagnosis</vt:lpstr>
      <vt:lpstr>Probability Notation</vt:lpstr>
      <vt:lpstr>Brute Force MAP Hypothesis Learner</vt:lpstr>
      <vt:lpstr>Posterior Probabilities</vt:lpstr>
      <vt:lpstr>Genetic Algorithms</vt:lpstr>
    </vt:vector>
  </TitlesOfParts>
  <Company>UC Davis DAS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</dc:title>
  <dc:creator>Rao Vemuri</dc:creator>
  <cp:lastModifiedBy>Roa</cp:lastModifiedBy>
  <cp:revision>39</cp:revision>
  <dcterms:created xsi:type="dcterms:W3CDTF">2013-10-13T17:10:43Z</dcterms:created>
  <dcterms:modified xsi:type="dcterms:W3CDTF">2013-10-16T01:38:10Z</dcterms:modified>
</cp:coreProperties>
</file>