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3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99" r:id="rId2"/>
    <p:sldId id="259" r:id="rId3"/>
    <p:sldId id="260" r:id="rId4"/>
    <p:sldId id="274" r:id="rId5"/>
    <p:sldId id="275" r:id="rId6"/>
    <p:sldId id="261" r:id="rId7"/>
    <p:sldId id="303" r:id="rId8"/>
    <p:sldId id="262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264" r:id="rId18"/>
    <p:sldId id="273" r:id="rId19"/>
    <p:sldId id="276" r:id="rId20"/>
    <p:sldId id="294" r:id="rId21"/>
    <p:sldId id="292" r:id="rId22"/>
    <p:sldId id="281" r:id="rId23"/>
    <p:sldId id="263" r:id="rId24"/>
    <p:sldId id="265" r:id="rId25"/>
    <p:sldId id="272" r:id="rId26"/>
    <p:sldId id="266" r:id="rId27"/>
    <p:sldId id="296" r:id="rId28"/>
    <p:sldId id="269" r:id="rId29"/>
    <p:sldId id="297" r:id="rId30"/>
    <p:sldId id="279" r:id="rId31"/>
    <p:sldId id="298" r:id="rId32"/>
    <p:sldId id="271" r:id="rId33"/>
    <p:sldId id="268" r:id="rId34"/>
    <p:sldId id="280" r:id="rId35"/>
    <p:sldId id="293" r:id="rId36"/>
    <p:sldId id="290" r:id="rId37"/>
    <p:sldId id="291" r:id="rId38"/>
    <p:sldId id="300" r:id="rId39"/>
    <p:sldId id="301" r:id="rId40"/>
    <p:sldId id="302" r:id="rId41"/>
    <p:sldId id="306" r:id="rId42"/>
    <p:sldId id="267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6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/>
            <a:fld id="{3AF4E0E7-8437-4FDB-B54E-61FB6EB712D9}" type="slidenum"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pPr eaLnBrk="1"/>
              <a:t>1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0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0" y="0"/>
            <a:ext cx="1588" cy="15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</a:pPr>
            <a:endParaRPr lang="en-US" altLang="en-US" sz="2000" smtClean="0">
              <a:latin typeface="Arial" charset="0"/>
              <a:cs typeface="Arial" charset="0"/>
            </a:endParaRPr>
          </a:p>
        </p:txBody>
      </p:sp>
      <p:sp>
        <p:nvSpPr>
          <p:cNvPr id="64517" name="Text Box 3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/>
          <a:p>
            <a:pPr defTabSz="45720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fld id="{6D3EB9BF-F7E0-463D-B107-397CAEB65F69}" type="slidenum">
              <a:rPr lang="en-US" altLang="en-US" sz="1400">
                <a:solidFill>
                  <a:srgbClr val="000000"/>
                </a:solidFill>
                <a:cs typeface="Arial" charset="0"/>
              </a:rPr>
              <a:pPr defTabSz="45720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t>1</a:t>
            </a:fld>
            <a:endParaRPr lang="en-US" altLang="en-US" sz="14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P(Raining | Traffic)</a:t>
            </a:r>
            <a:r>
              <a:rPr lang="en-US" baseline="0" dirty="0" smtClean="0"/>
              <a:t> the same as P(Raining | Traffic, Ballgame)?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15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690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502A0-2A22-4053-87DB-A49A1760D2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ECFB2-8AE7-463F-BA78-3395A84F79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AD993-E1A1-4830-9832-91AF7F474A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D7D2A-1BAE-400D-B4B6-AE94372DC0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C1415-B1A8-492C-B7C6-94B7FBFAE2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DF07F-76C4-454F-B8DD-1935FAB6C5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FC8E3-4FC0-4047-B5D6-F758D3251C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C26D4-932C-478F-A230-EF4C62E6E8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A9634-C294-488D-8DB4-6764EAD2AD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CCE15-091A-4D6A-B3E0-FCFCC42F8F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354DA-5701-411B-AE15-165F911C3A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5899897-58A2-4F66-9561-F3C3577365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6" Type="http://schemas.openxmlformats.org/officeDocument/2006/relationships/image" Target="../media/image6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isle.illinois.edu/sst/pubs/2007/hasegawa-johnson07icphs.pdf" TargetMode="External"/><Relationship Id="rId4" Type="http://schemas.openxmlformats.org/officeDocument/2006/relationships/image" Target="../media/image22.jp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isle.illinois.edu/sst/pubs/2012/mathur12.pdf" TargetMode="External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isle.illinois.edu/sst/pubs/2012/mathur12.pdf" TargetMode="External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hyperlink" Target="https://figshare.com/articles/NIPS_2016_Keynote_Machine_Learning_Likelihood_Free_Inference_in_Particle_Physics/4291565/1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68363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dirty="0" smtClean="0"/>
              <a:t>Another look at Bayesian inference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342900" indent="-34131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indent="-284163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457200" eaLnBrk="1" hangingPunct="0">
              <a:spcBef>
                <a:spcPts val="638"/>
              </a:spcBef>
              <a:buClr>
                <a:srgbClr val="000000"/>
              </a:buClr>
              <a:buSzPct val="45000"/>
              <a:buFont typeface="Symbol" pitchFamily="18" charset="2"/>
              <a:buChar char=""/>
            </a:pPr>
            <a:r>
              <a:rPr lang="en-US" altLang="en-US" sz="2400" dirty="0">
                <a:solidFill>
                  <a:srgbClr val="000000"/>
                </a:solidFill>
              </a:rPr>
              <a:t>A general scenario:</a:t>
            </a:r>
          </a:p>
          <a:p>
            <a:pPr marL="742950" lvl="1" defTabSz="457200" eaLnBrk="1" hangingPunct="0">
              <a:spcBef>
                <a:spcPts val="563"/>
              </a:spcBef>
              <a:buClr>
                <a:srgbClr val="000000"/>
              </a:buClr>
              <a:buSzPct val="45000"/>
              <a:buFont typeface="Symbol" pitchFamily="18" charset="2"/>
              <a:buChar char=""/>
            </a:pPr>
            <a:r>
              <a:rPr lang="en-US" altLang="en-US" sz="2000" dirty="0">
                <a:solidFill>
                  <a:srgbClr val="000000"/>
                </a:solidFill>
              </a:rPr>
              <a:t>Query </a:t>
            </a:r>
            <a:r>
              <a:rPr lang="en-US" altLang="en-US" sz="2000" i="1" dirty="0">
                <a:solidFill>
                  <a:srgbClr val="000000"/>
                </a:solidFill>
              </a:rPr>
              <a:t>variables: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</a:rPr>
              <a:t>X</a:t>
            </a:r>
          </a:p>
          <a:p>
            <a:pPr marL="742950" lvl="1" defTabSz="457200" eaLnBrk="1" hangingPunct="0">
              <a:spcBef>
                <a:spcPts val="563"/>
              </a:spcBef>
              <a:buClr>
                <a:srgbClr val="000000"/>
              </a:buClr>
              <a:buSzPct val="45000"/>
              <a:buFont typeface="Symbol" pitchFamily="18" charset="2"/>
              <a:buChar char=""/>
            </a:pPr>
            <a:r>
              <a:rPr lang="en-US" altLang="en-US" sz="2000" i="1" dirty="0">
                <a:solidFill>
                  <a:srgbClr val="000000"/>
                </a:solidFill>
              </a:rPr>
              <a:t>Evidence </a:t>
            </a:r>
            <a:r>
              <a:rPr lang="en-US" altLang="en-US" sz="2000" dirty="0">
                <a:solidFill>
                  <a:srgbClr val="000000"/>
                </a:solidFill>
              </a:rPr>
              <a:t>(</a:t>
            </a:r>
            <a:r>
              <a:rPr lang="en-US" altLang="en-US" sz="2000" i="1" dirty="0">
                <a:solidFill>
                  <a:srgbClr val="000000"/>
                </a:solidFill>
              </a:rPr>
              <a:t>observed</a:t>
            </a:r>
            <a:r>
              <a:rPr lang="en-US" altLang="en-US" sz="2000" dirty="0">
                <a:solidFill>
                  <a:srgbClr val="000000"/>
                </a:solidFill>
              </a:rPr>
              <a:t>) </a:t>
            </a:r>
            <a:r>
              <a:rPr lang="en-US" altLang="en-US" sz="2000" dirty="0" smtClean="0">
                <a:solidFill>
                  <a:srgbClr val="000000"/>
                </a:solidFill>
              </a:rPr>
              <a:t>variables and their values: </a:t>
            </a:r>
            <a:r>
              <a:rPr lang="en-US" altLang="en-US" sz="2000" b="1" dirty="0">
                <a:solidFill>
                  <a:srgbClr val="0000FF"/>
                </a:solidFill>
              </a:rPr>
              <a:t>E</a:t>
            </a:r>
            <a:r>
              <a:rPr lang="en-US" altLang="en-US" sz="2000" dirty="0">
                <a:solidFill>
                  <a:srgbClr val="0000FF"/>
                </a:solidFill>
              </a:rPr>
              <a:t> = </a:t>
            </a:r>
            <a:r>
              <a:rPr lang="en-US" altLang="en-US" sz="2000" b="1" dirty="0">
                <a:solidFill>
                  <a:srgbClr val="0000FF"/>
                </a:solidFill>
              </a:rPr>
              <a:t>e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</a:p>
          <a:p>
            <a:pPr marL="742950" lvl="1" defTabSz="457200" eaLnBrk="1" hangingPunct="0">
              <a:spcBef>
                <a:spcPts val="563"/>
              </a:spcBef>
              <a:buClr>
                <a:srgbClr val="000000"/>
              </a:buClr>
              <a:buSzPct val="45000"/>
              <a:buFont typeface="Symbol" pitchFamily="18" charset="2"/>
              <a:buChar char=""/>
            </a:pPr>
            <a:r>
              <a:rPr lang="en-US" altLang="en-US" sz="2000" i="1" dirty="0">
                <a:solidFill>
                  <a:srgbClr val="000000"/>
                </a:solidFill>
              </a:rPr>
              <a:t>Unobserved </a:t>
            </a:r>
            <a:r>
              <a:rPr lang="en-US" altLang="en-US" sz="2000" dirty="0">
                <a:solidFill>
                  <a:srgbClr val="000000"/>
                </a:solidFill>
              </a:rPr>
              <a:t>variables: </a:t>
            </a:r>
            <a:r>
              <a:rPr lang="en-US" altLang="en-US" sz="2000" b="1" dirty="0">
                <a:solidFill>
                  <a:srgbClr val="0000FF"/>
                </a:solidFill>
              </a:rPr>
              <a:t>Y</a:t>
            </a:r>
            <a:r>
              <a:rPr lang="en-US" altLang="en-US" sz="2000" dirty="0">
                <a:solidFill>
                  <a:srgbClr val="000000"/>
                </a:solidFill>
              </a:rPr>
              <a:t>  </a:t>
            </a:r>
          </a:p>
          <a:p>
            <a:pPr defTabSz="457200" eaLnBrk="1" hangingPunct="0">
              <a:spcBef>
                <a:spcPts val="638"/>
              </a:spcBef>
              <a:buClr>
                <a:srgbClr val="000000"/>
              </a:buClr>
              <a:buSzPct val="45000"/>
              <a:buFont typeface="Symbol" pitchFamily="18" charset="2"/>
              <a:buChar char=""/>
            </a:pPr>
            <a:r>
              <a:rPr lang="en-US" altLang="en-US" sz="2400" b="1" dirty="0" smtClean="0">
                <a:solidFill>
                  <a:srgbClr val="000000"/>
                </a:solidFill>
              </a:rPr>
              <a:t>Inference problem</a:t>
            </a:r>
            <a:r>
              <a:rPr lang="en-US" altLang="en-US" sz="2400" dirty="0" smtClean="0">
                <a:solidFill>
                  <a:srgbClr val="000000"/>
                </a:solidFill>
              </a:rPr>
              <a:t>: answer questions about the query variables given the evidence variables</a:t>
            </a:r>
          </a:p>
          <a:p>
            <a:pPr marL="742950" lvl="1" defTabSz="457200" eaLnBrk="1" hangingPunct="0">
              <a:spcBef>
                <a:spcPts val="563"/>
              </a:spcBef>
              <a:buClr>
                <a:srgbClr val="000000"/>
              </a:buClr>
              <a:buSzPct val="45000"/>
              <a:buFont typeface="Symbol" pitchFamily="18" charset="2"/>
              <a:buChar char=""/>
            </a:pPr>
            <a:r>
              <a:rPr lang="en-US" altLang="en-US" sz="2000" dirty="0" smtClean="0">
                <a:solidFill>
                  <a:srgbClr val="000000"/>
                </a:solidFill>
              </a:rPr>
              <a:t>This can be done using the posterior distribution </a:t>
            </a:r>
            <a:r>
              <a:rPr lang="en-US" altLang="en-US" sz="2000" dirty="0" smtClean="0">
                <a:solidFill>
                  <a:srgbClr val="0000FF"/>
                </a:solidFill>
              </a:rPr>
              <a:t>P(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X</a:t>
            </a:r>
            <a:r>
              <a:rPr lang="en-US" altLang="en-US" sz="2000" dirty="0" smtClean="0">
                <a:solidFill>
                  <a:srgbClr val="0000FF"/>
                </a:solidFill>
              </a:rPr>
              <a:t> | 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E</a:t>
            </a:r>
            <a:r>
              <a:rPr lang="en-US" altLang="en-US" sz="2000" dirty="0" smtClean="0">
                <a:solidFill>
                  <a:srgbClr val="0000FF"/>
                </a:solidFill>
              </a:rPr>
              <a:t> = 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e</a:t>
            </a:r>
            <a:r>
              <a:rPr lang="en-US" altLang="en-US" sz="2000" dirty="0" smtClean="0">
                <a:solidFill>
                  <a:srgbClr val="0000FF"/>
                </a:solidFill>
              </a:rPr>
              <a:t>)</a:t>
            </a:r>
          </a:p>
          <a:p>
            <a:pPr marL="742950" lvl="1" defTabSz="457200" eaLnBrk="1" hangingPunct="0">
              <a:spcBef>
                <a:spcPts val="563"/>
              </a:spcBef>
              <a:buClr>
                <a:srgbClr val="000000"/>
              </a:buClr>
              <a:buSzPct val="45000"/>
              <a:buFont typeface="Symbol" pitchFamily="18" charset="2"/>
              <a:buChar char=""/>
            </a:pPr>
            <a:r>
              <a:rPr lang="en-US" altLang="en-US" sz="2000" dirty="0" smtClean="0">
                <a:solidFill>
                  <a:srgbClr val="000000"/>
                </a:solidFill>
              </a:rPr>
              <a:t>In turn, the posterior needs to be derived from the </a:t>
            </a:r>
            <a:r>
              <a:rPr lang="en-US" altLang="en-US" sz="2000" dirty="0">
                <a:solidFill>
                  <a:srgbClr val="000000"/>
                </a:solidFill>
              </a:rPr>
              <a:t>full joint </a:t>
            </a:r>
            <a:r>
              <a:rPr lang="en-US" altLang="en-US" sz="2000" dirty="0" smtClean="0">
                <a:solidFill>
                  <a:srgbClr val="0000FF"/>
                </a:solidFill>
              </a:rPr>
              <a:t>P(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X</a:t>
            </a:r>
            <a:r>
              <a:rPr lang="en-US" altLang="en-US" sz="2000" dirty="0">
                <a:solidFill>
                  <a:srgbClr val="0000FF"/>
                </a:solidFill>
              </a:rPr>
              <a:t>, </a:t>
            </a:r>
            <a:r>
              <a:rPr lang="en-US" altLang="en-US" sz="2000" b="1" dirty="0">
                <a:solidFill>
                  <a:srgbClr val="0000FF"/>
                </a:solidFill>
              </a:rPr>
              <a:t>E</a:t>
            </a:r>
            <a:r>
              <a:rPr lang="en-US" altLang="en-US" sz="2000" dirty="0">
                <a:solidFill>
                  <a:srgbClr val="0000FF"/>
                </a:solidFill>
              </a:rPr>
              <a:t>, </a:t>
            </a:r>
            <a:r>
              <a:rPr lang="en-US" altLang="en-US" sz="2000" b="1" dirty="0">
                <a:solidFill>
                  <a:srgbClr val="0000FF"/>
                </a:solidFill>
              </a:rPr>
              <a:t>Y</a:t>
            </a:r>
            <a:r>
              <a:rPr lang="en-US" altLang="en-US" sz="2000" dirty="0" smtClean="0">
                <a:solidFill>
                  <a:srgbClr val="0000FF"/>
                </a:solidFill>
              </a:rPr>
              <a:t>)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defTabSz="457200" eaLnBrk="1" hangingPunct="0">
              <a:spcBef>
                <a:spcPts val="638"/>
              </a:spcBef>
              <a:buClr>
                <a:srgbClr val="000000"/>
              </a:buClr>
              <a:buSzPct val="45000"/>
              <a:buFont typeface="Symbol" pitchFamily="18" charset="2"/>
              <a:buChar char="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defTabSz="457200" eaLnBrk="1" hangingPunct="0">
              <a:spcAft>
                <a:spcPts val="1425"/>
              </a:spcAft>
            </a:pPr>
            <a:endParaRPr lang="en-US" altLang="en-US" sz="2400" dirty="0">
              <a:solidFill>
                <a:srgbClr val="000000"/>
              </a:solidFill>
            </a:endParaRPr>
          </a:p>
          <a:p>
            <a:pPr defTabSz="457200" eaLnBrk="1" hangingPunct="0">
              <a:spcBef>
                <a:spcPts val="638"/>
              </a:spcBef>
              <a:buClr>
                <a:srgbClr val="000000"/>
              </a:buClr>
              <a:buSzPct val="45000"/>
              <a:buFont typeface="Symbol" pitchFamily="18" charset="2"/>
              <a:buChar char=""/>
            </a:pPr>
            <a:r>
              <a:rPr lang="en-US" altLang="en-US" sz="2400" dirty="0" smtClean="0">
                <a:solidFill>
                  <a:srgbClr val="000000"/>
                </a:solidFill>
              </a:rPr>
              <a:t>Bayesian networks are a tool for representing joint probability distributions efficiently</a:t>
            </a:r>
            <a:endParaRPr lang="en-US" sz="2400" dirty="0"/>
          </a:p>
          <a:p>
            <a:pPr marL="742950" lvl="1" defTabSz="457200" eaLnBrk="1" hangingPunct="0">
              <a:spcBef>
                <a:spcPts val="563"/>
              </a:spcBef>
              <a:buClr>
                <a:srgbClr val="000000"/>
              </a:buClr>
              <a:buSzPct val="45000"/>
              <a:buFont typeface="Symbol" pitchFamily="18" charset="2"/>
              <a:buChar char=""/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0"/>
            <a:ext cx="4902200" cy="82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7485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7848600" cy="1143000"/>
          </a:xfrm>
        </p:spPr>
        <p:txBody>
          <a:bodyPr/>
          <a:lstStyle/>
          <a:p>
            <a:r>
              <a:rPr lang="en-US" dirty="0" smtClean="0"/>
              <a:t>Conditional independence relationships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722437"/>
            <a:ext cx="8534400" cy="4525963"/>
          </a:xfrm>
        </p:spPr>
        <p:txBody>
          <a:bodyPr/>
          <a:lstStyle/>
          <a:p>
            <a:r>
              <a:rPr lang="en-US" sz="2400" dirty="0" smtClean="0"/>
              <a:t>Suppose the alarm went off. Does knowing whether there was a burglary change the probability of John calling?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66FF"/>
                </a:solidFill>
              </a:rPr>
              <a:t>P(John | Alarm, Burglary) = P(John | Alarm)</a:t>
            </a:r>
          </a:p>
          <a:p>
            <a:r>
              <a:rPr lang="en-US" sz="2400" dirty="0" smtClean="0"/>
              <a:t>Suppose the alarm went off. Does knowing whether John called change the probability of Mary calling?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P</a:t>
            </a:r>
            <a:r>
              <a:rPr lang="en-US" sz="2000" dirty="0" smtClean="0">
                <a:solidFill>
                  <a:srgbClr val="0066FF"/>
                </a:solidFill>
              </a:rPr>
              <a:t>(Mary </a:t>
            </a:r>
            <a:r>
              <a:rPr lang="en-US" sz="2000" dirty="0">
                <a:solidFill>
                  <a:srgbClr val="0066FF"/>
                </a:solidFill>
              </a:rPr>
              <a:t>| Alarm, </a:t>
            </a:r>
            <a:r>
              <a:rPr lang="en-US" sz="2000" dirty="0" smtClean="0">
                <a:solidFill>
                  <a:srgbClr val="0066FF"/>
                </a:solidFill>
              </a:rPr>
              <a:t>John) </a:t>
            </a:r>
            <a:r>
              <a:rPr lang="en-US" sz="2000" dirty="0">
                <a:solidFill>
                  <a:srgbClr val="0066FF"/>
                </a:solidFill>
              </a:rPr>
              <a:t>= P</a:t>
            </a:r>
            <a:r>
              <a:rPr lang="en-US" sz="2000" dirty="0" smtClean="0">
                <a:solidFill>
                  <a:srgbClr val="0066FF"/>
                </a:solidFill>
              </a:rPr>
              <a:t>(Mary </a:t>
            </a:r>
            <a:r>
              <a:rPr lang="en-US" sz="2000" dirty="0">
                <a:solidFill>
                  <a:srgbClr val="0066FF"/>
                </a:solidFill>
              </a:rPr>
              <a:t>| Alarm</a:t>
            </a:r>
            <a:r>
              <a:rPr lang="en-US" sz="2000" dirty="0" smtClean="0">
                <a:solidFill>
                  <a:srgbClr val="0066FF"/>
                </a:solidFill>
              </a:rPr>
              <a:t>)</a:t>
            </a:r>
          </a:p>
          <a:p>
            <a:pPr lvl="1"/>
            <a:endParaRPr lang="en-US" sz="2000" dirty="0" smtClean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pic>
        <p:nvPicPr>
          <p:cNvPr id="12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04800"/>
            <a:ext cx="1209675" cy="1209675"/>
          </a:xfrm>
          <a:prstGeom prst="rect">
            <a:avLst/>
          </a:prstGeom>
          <a:noFill/>
        </p:spPr>
      </p:pic>
      <p:sp>
        <p:nvSpPr>
          <p:cNvPr id="2" name="Oval 1"/>
          <p:cNvSpPr/>
          <p:nvPr/>
        </p:nvSpPr>
        <p:spPr>
          <a:xfrm>
            <a:off x="8001000" y="762000"/>
            <a:ext cx="304800" cy="304800"/>
          </a:xfrm>
          <a:prstGeom prst="ellipse">
            <a:avLst/>
          </a:prstGeom>
          <a:noFill/>
          <a:ln w="6350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449056" y="1197864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62088" y="1197864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7848600" cy="1143000"/>
          </a:xfrm>
        </p:spPr>
        <p:txBody>
          <a:bodyPr/>
          <a:lstStyle/>
          <a:p>
            <a:r>
              <a:rPr lang="en-US" dirty="0" smtClean="0"/>
              <a:t>Conditional independence relationships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722437"/>
            <a:ext cx="8534400" cy="4525963"/>
          </a:xfrm>
        </p:spPr>
        <p:txBody>
          <a:bodyPr/>
          <a:lstStyle/>
          <a:p>
            <a:r>
              <a:rPr lang="en-US" sz="2400" dirty="0" smtClean="0"/>
              <a:t>Suppose the alarm went off. Does knowing whether there was a burglary change the probability of John calling?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66FF"/>
                </a:solidFill>
              </a:rPr>
              <a:t>P(John | Alarm, Burglary) = P(John | Alarm)</a:t>
            </a:r>
          </a:p>
          <a:p>
            <a:r>
              <a:rPr lang="en-US" sz="2400" dirty="0" smtClean="0"/>
              <a:t>Suppose the alarm went off. Does knowing whether John called change the probability of Mary calling?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P</a:t>
            </a:r>
            <a:r>
              <a:rPr lang="en-US" sz="2000" dirty="0" smtClean="0">
                <a:solidFill>
                  <a:srgbClr val="0066FF"/>
                </a:solidFill>
              </a:rPr>
              <a:t>(Mary </a:t>
            </a:r>
            <a:r>
              <a:rPr lang="en-US" sz="2000" dirty="0">
                <a:solidFill>
                  <a:srgbClr val="0066FF"/>
                </a:solidFill>
              </a:rPr>
              <a:t>| Alarm, </a:t>
            </a:r>
            <a:r>
              <a:rPr lang="en-US" sz="2000" dirty="0" smtClean="0">
                <a:solidFill>
                  <a:srgbClr val="0066FF"/>
                </a:solidFill>
              </a:rPr>
              <a:t>John) </a:t>
            </a:r>
            <a:r>
              <a:rPr lang="en-US" sz="2000" dirty="0">
                <a:solidFill>
                  <a:srgbClr val="0066FF"/>
                </a:solidFill>
              </a:rPr>
              <a:t>= P</a:t>
            </a:r>
            <a:r>
              <a:rPr lang="en-US" sz="2000" dirty="0" smtClean="0">
                <a:solidFill>
                  <a:srgbClr val="0066FF"/>
                </a:solidFill>
              </a:rPr>
              <a:t>(Mary </a:t>
            </a:r>
            <a:r>
              <a:rPr lang="en-US" sz="2000" dirty="0">
                <a:solidFill>
                  <a:srgbClr val="0066FF"/>
                </a:solidFill>
              </a:rPr>
              <a:t>| Alarm</a:t>
            </a:r>
            <a:r>
              <a:rPr lang="en-US" sz="2000" dirty="0" smtClean="0">
                <a:solidFill>
                  <a:srgbClr val="0066FF"/>
                </a:solidFill>
              </a:rPr>
              <a:t>)</a:t>
            </a:r>
          </a:p>
          <a:p>
            <a:r>
              <a:rPr lang="en-US" sz="2400" dirty="0" smtClean="0"/>
              <a:t>Suppose the alarm went off. Does knowing whether there was an earthquake change the probability of burglary?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P(Burglary | Alarm, Earthquake) != P(Burglary | Alarm) </a:t>
            </a:r>
          </a:p>
          <a:p>
            <a:pPr lvl="1"/>
            <a:endParaRPr lang="en-US" sz="2000" dirty="0" smtClean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pic>
        <p:nvPicPr>
          <p:cNvPr id="12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04800"/>
            <a:ext cx="1209675" cy="1209675"/>
          </a:xfrm>
          <a:prstGeom prst="rect">
            <a:avLst/>
          </a:prstGeom>
          <a:noFill/>
        </p:spPr>
      </p:pic>
      <p:sp>
        <p:nvSpPr>
          <p:cNvPr id="2" name="Oval 1"/>
          <p:cNvSpPr/>
          <p:nvPr/>
        </p:nvSpPr>
        <p:spPr>
          <a:xfrm>
            <a:off x="8001000" y="762000"/>
            <a:ext cx="304800" cy="304800"/>
          </a:xfrm>
          <a:prstGeom prst="ellipse">
            <a:avLst/>
          </a:prstGeom>
          <a:noFill/>
          <a:ln w="6350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62088" y="304800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39912" y="304800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4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7848600" cy="1143000"/>
          </a:xfrm>
        </p:spPr>
        <p:txBody>
          <a:bodyPr/>
          <a:lstStyle/>
          <a:p>
            <a:r>
              <a:rPr lang="en-US" dirty="0" smtClean="0"/>
              <a:t>Conditional independence relationships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722437"/>
            <a:ext cx="8534400" cy="4525963"/>
          </a:xfrm>
        </p:spPr>
        <p:txBody>
          <a:bodyPr/>
          <a:lstStyle/>
          <a:p>
            <a:r>
              <a:rPr lang="en-US" sz="2400" dirty="0" smtClean="0"/>
              <a:t>Suppose the alarm went off. Does knowing whether there was a burglary change the probability of John calling?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66FF"/>
                </a:solidFill>
              </a:rPr>
              <a:t>P(John | Alarm, Burglary) = P(John | Alarm)</a:t>
            </a:r>
          </a:p>
          <a:p>
            <a:r>
              <a:rPr lang="en-US" sz="2400" dirty="0" smtClean="0"/>
              <a:t>Suppose the alarm went off. Does knowing whether John called change the probability of Mary calling?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66FF"/>
                </a:solidFill>
              </a:rPr>
              <a:t>P</a:t>
            </a:r>
            <a:r>
              <a:rPr lang="en-US" sz="2000" dirty="0" smtClean="0">
                <a:solidFill>
                  <a:srgbClr val="0066FF"/>
                </a:solidFill>
              </a:rPr>
              <a:t>(Mary </a:t>
            </a:r>
            <a:r>
              <a:rPr lang="en-US" sz="2000" dirty="0">
                <a:solidFill>
                  <a:srgbClr val="0066FF"/>
                </a:solidFill>
              </a:rPr>
              <a:t>| Alarm, </a:t>
            </a:r>
            <a:r>
              <a:rPr lang="en-US" sz="2000" dirty="0" smtClean="0">
                <a:solidFill>
                  <a:srgbClr val="0066FF"/>
                </a:solidFill>
              </a:rPr>
              <a:t>John) </a:t>
            </a:r>
            <a:r>
              <a:rPr lang="en-US" sz="2000" dirty="0">
                <a:solidFill>
                  <a:srgbClr val="0066FF"/>
                </a:solidFill>
              </a:rPr>
              <a:t>= P</a:t>
            </a:r>
            <a:r>
              <a:rPr lang="en-US" sz="2000" dirty="0" smtClean="0">
                <a:solidFill>
                  <a:srgbClr val="0066FF"/>
                </a:solidFill>
              </a:rPr>
              <a:t>(Mary </a:t>
            </a:r>
            <a:r>
              <a:rPr lang="en-US" sz="2000" dirty="0">
                <a:solidFill>
                  <a:srgbClr val="0066FF"/>
                </a:solidFill>
              </a:rPr>
              <a:t>| Alarm</a:t>
            </a:r>
            <a:r>
              <a:rPr lang="en-US" sz="2000" dirty="0" smtClean="0">
                <a:solidFill>
                  <a:srgbClr val="0066FF"/>
                </a:solidFill>
              </a:rPr>
              <a:t>)</a:t>
            </a:r>
          </a:p>
          <a:p>
            <a:r>
              <a:rPr lang="en-US" sz="2400" dirty="0" smtClean="0"/>
              <a:t>Suppose the alarm went off. Does knowing whether there was an earthquake change the probability of burglary?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P(Burglary | Alarm, Earthquake) != P(Burglary | Alarm) </a:t>
            </a:r>
          </a:p>
          <a:p>
            <a:r>
              <a:rPr lang="en-US" sz="2400" dirty="0" smtClean="0"/>
              <a:t>Suppose there was a burglary. Does knowing whether John called change the probability that the alarm went off?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P(Alarm | Burglary, John) != P(Alarm | Burglary)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endParaRPr lang="en-US" sz="2000" dirty="0" smtClean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pic>
        <p:nvPicPr>
          <p:cNvPr id="12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04800"/>
            <a:ext cx="1209675" cy="1209675"/>
          </a:xfrm>
          <a:prstGeom prst="rect">
            <a:avLst/>
          </a:prstGeom>
          <a:noFill/>
        </p:spPr>
      </p:pic>
      <p:sp>
        <p:nvSpPr>
          <p:cNvPr id="2" name="Oval 1"/>
          <p:cNvSpPr/>
          <p:nvPr/>
        </p:nvSpPr>
        <p:spPr>
          <a:xfrm>
            <a:off x="8001000" y="762000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62088" y="304800"/>
            <a:ext cx="304800" cy="304800"/>
          </a:xfrm>
          <a:prstGeom prst="ellipse">
            <a:avLst/>
          </a:prstGeom>
          <a:noFill/>
          <a:ln w="6350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62088" y="1197864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9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7848600" cy="1143000"/>
          </a:xfrm>
        </p:spPr>
        <p:txBody>
          <a:bodyPr/>
          <a:lstStyle/>
          <a:p>
            <a:r>
              <a:rPr lang="en-US" dirty="0" smtClean="0"/>
              <a:t>Conditional independence relationships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76400"/>
            <a:ext cx="8686800" cy="4525963"/>
          </a:xfrm>
        </p:spPr>
        <p:txBody>
          <a:bodyPr/>
          <a:lstStyle/>
          <a:p>
            <a:r>
              <a:rPr lang="en-US" sz="2000" dirty="0" smtClean="0">
                <a:solidFill>
                  <a:srgbClr val="0066FF"/>
                </a:solidFill>
              </a:rPr>
              <a:t>John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66FF"/>
                </a:solidFill>
              </a:rPr>
              <a:t>Mary</a:t>
            </a:r>
            <a:r>
              <a:rPr lang="en-US" sz="2000" dirty="0" smtClean="0"/>
              <a:t> are conditionally independent of </a:t>
            </a:r>
            <a:r>
              <a:rPr lang="en-US" sz="2000" dirty="0" smtClean="0">
                <a:solidFill>
                  <a:srgbClr val="0066FF"/>
                </a:solidFill>
              </a:rPr>
              <a:t>Burglary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66FF"/>
                </a:solidFill>
              </a:rPr>
              <a:t>Earthquake</a:t>
            </a:r>
            <a:r>
              <a:rPr lang="en-US" sz="2000" dirty="0" smtClean="0"/>
              <a:t> given </a:t>
            </a:r>
            <a:r>
              <a:rPr lang="en-US" sz="2000" dirty="0" smtClean="0">
                <a:solidFill>
                  <a:srgbClr val="0066FF"/>
                </a:solidFill>
              </a:rPr>
              <a:t>Alarm</a:t>
            </a:r>
          </a:p>
          <a:p>
            <a:pPr lvl="1"/>
            <a:r>
              <a:rPr lang="en-US" sz="2000" i="1" dirty="0" smtClean="0"/>
              <a:t>Children</a:t>
            </a:r>
            <a:r>
              <a:rPr lang="en-US" sz="2000" dirty="0" smtClean="0"/>
              <a:t> are conditionally independent of </a:t>
            </a:r>
            <a:r>
              <a:rPr lang="en-US" sz="2000" i="1" dirty="0" smtClean="0"/>
              <a:t>ancestors</a:t>
            </a:r>
            <a:r>
              <a:rPr lang="en-US" sz="2000" dirty="0" smtClean="0"/>
              <a:t> given </a:t>
            </a:r>
            <a:r>
              <a:rPr lang="en-US" sz="2000" i="1" dirty="0" smtClean="0"/>
              <a:t>parents</a:t>
            </a:r>
            <a:endParaRPr lang="en-US" sz="2000" i="1" dirty="0" smtClean="0"/>
          </a:p>
        </p:txBody>
      </p:sp>
      <p:pic>
        <p:nvPicPr>
          <p:cNvPr id="12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04800"/>
            <a:ext cx="1209675" cy="12096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8001000" y="762000"/>
            <a:ext cx="304800" cy="304800"/>
          </a:xfrm>
          <a:prstGeom prst="ellipse">
            <a:avLst/>
          </a:prstGeom>
          <a:noFill/>
          <a:ln w="6350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62088" y="304800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62088" y="1197864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439912" y="1197864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49056" y="304800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2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7848600" cy="1143000"/>
          </a:xfrm>
        </p:spPr>
        <p:txBody>
          <a:bodyPr/>
          <a:lstStyle/>
          <a:p>
            <a:r>
              <a:rPr lang="en-US" dirty="0" smtClean="0"/>
              <a:t>Conditional independence relationships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76400"/>
            <a:ext cx="8686800" cy="4525963"/>
          </a:xfrm>
        </p:spPr>
        <p:txBody>
          <a:bodyPr/>
          <a:lstStyle/>
          <a:p>
            <a:r>
              <a:rPr lang="en-US" sz="2000" dirty="0" smtClean="0">
                <a:solidFill>
                  <a:srgbClr val="0066FF"/>
                </a:solidFill>
              </a:rPr>
              <a:t>John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66FF"/>
                </a:solidFill>
              </a:rPr>
              <a:t>Mary</a:t>
            </a:r>
            <a:r>
              <a:rPr lang="en-US" sz="2000" dirty="0" smtClean="0"/>
              <a:t> are conditionally independent of </a:t>
            </a:r>
            <a:r>
              <a:rPr lang="en-US" sz="2000" dirty="0" smtClean="0">
                <a:solidFill>
                  <a:srgbClr val="0066FF"/>
                </a:solidFill>
              </a:rPr>
              <a:t>Burglary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66FF"/>
                </a:solidFill>
              </a:rPr>
              <a:t>Earthquake</a:t>
            </a:r>
            <a:r>
              <a:rPr lang="en-US" sz="2000" dirty="0" smtClean="0"/>
              <a:t> given </a:t>
            </a:r>
            <a:r>
              <a:rPr lang="en-US" sz="2000" dirty="0" smtClean="0">
                <a:solidFill>
                  <a:srgbClr val="0066FF"/>
                </a:solidFill>
              </a:rPr>
              <a:t>Alarm</a:t>
            </a:r>
          </a:p>
          <a:p>
            <a:pPr lvl="1"/>
            <a:r>
              <a:rPr lang="en-US" sz="2000" i="1" dirty="0" smtClean="0"/>
              <a:t>Children</a:t>
            </a:r>
            <a:r>
              <a:rPr lang="en-US" sz="2000" dirty="0" smtClean="0"/>
              <a:t> are conditionally independent of </a:t>
            </a:r>
            <a:r>
              <a:rPr lang="en-US" sz="2000" i="1" dirty="0" smtClean="0"/>
              <a:t>ancestors</a:t>
            </a:r>
            <a:r>
              <a:rPr lang="en-US" sz="2000" dirty="0" smtClean="0"/>
              <a:t> given </a:t>
            </a:r>
            <a:r>
              <a:rPr lang="en-US" sz="2000" i="1" dirty="0" smtClean="0"/>
              <a:t>parents</a:t>
            </a:r>
          </a:p>
          <a:p>
            <a:r>
              <a:rPr lang="en-US" sz="2000" dirty="0" smtClean="0">
                <a:solidFill>
                  <a:srgbClr val="0066FF"/>
                </a:solidFill>
              </a:rPr>
              <a:t>John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66FF"/>
                </a:solidFill>
              </a:rPr>
              <a:t>Mary</a:t>
            </a:r>
            <a:r>
              <a:rPr lang="en-US" sz="2000" dirty="0" smtClean="0"/>
              <a:t> are conditionally independent of each other given </a:t>
            </a:r>
            <a:r>
              <a:rPr lang="en-US" sz="2000" dirty="0" smtClean="0">
                <a:solidFill>
                  <a:srgbClr val="0066FF"/>
                </a:solidFill>
              </a:rPr>
              <a:t>Alarm</a:t>
            </a:r>
          </a:p>
          <a:p>
            <a:pPr lvl="1"/>
            <a:r>
              <a:rPr lang="en-US" sz="2000" i="1" dirty="0" smtClean="0">
                <a:solidFill>
                  <a:srgbClr val="000000"/>
                </a:solidFill>
              </a:rPr>
              <a:t>Siblings</a:t>
            </a:r>
            <a:r>
              <a:rPr lang="en-US" sz="2000" dirty="0" smtClean="0">
                <a:solidFill>
                  <a:srgbClr val="000000"/>
                </a:solidFill>
              </a:rPr>
              <a:t> are conditionally independent of each other given </a:t>
            </a:r>
            <a:r>
              <a:rPr lang="en-US" sz="2000" i="1" dirty="0" smtClean="0">
                <a:solidFill>
                  <a:srgbClr val="000000"/>
                </a:solidFill>
              </a:rPr>
              <a:t>parents</a:t>
            </a:r>
          </a:p>
          <a:p>
            <a:pPr lvl="1"/>
            <a:endParaRPr lang="en-US" sz="2000" dirty="0" smtClean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pic>
        <p:nvPicPr>
          <p:cNvPr id="12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04800"/>
            <a:ext cx="1209675" cy="12096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8001000" y="762000"/>
            <a:ext cx="304800" cy="304800"/>
          </a:xfrm>
          <a:prstGeom prst="ellipse">
            <a:avLst/>
          </a:prstGeom>
          <a:noFill/>
          <a:ln w="6350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449056" y="1197864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62088" y="1197864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4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7848600" cy="1143000"/>
          </a:xfrm>
        </p:spPr>
        <p:txBody>
          <a:bodyPr/>
          <a:lstStyle/>
          <a:p>
            <a:r>
              <a:rPr lang="en-US" dirty="0" smtClean="0"/>
              <a:t>Conditional independence relationships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76400"/>
            <a:ext cx="8686800" cy="4525963"/>
          </a:xfrm>
        </p:spPr>
        <p:txBody>
          <a:bodyPr/>
          <a:lstStyle/>
          <a:p>
            <a:r>
              <a:rPr lang="en-US" sz="2000" dirty="0" smtClean="0">
                <a:solidFill>
                  <a:srgbClr val="0066FF"/>
                </a:solidFill>
              </a:rPr>
              <a:t>John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66FF"/>
                </a:solidFill>
              </a:rPr>
              <a:t>Mary</a:t>
            </a:r>
            <a:r>
              <a:rPr lang="en-US" sz="2000" dirty="0" smtClean="0"/>
              <a:t> are conditionally independent of </a:t>
            </a:r>
            <a:r>
              <a:rPr lang="en-US" sz="2000" dirty="0" smtClean="0">
                <a:solidFill>
                  <a:srgbClr val="0066FF"/>
                </a:solidFill>
              </a:rPr>
              <a:t>Burglary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66FF"/>
                </a:solidFill>
              </a:rPr>
              <a:t>Earthquake</a:t>
            </a:r>
            <a:r>
              <a:rPr lang="en-US" sz="2000" dirty="0" smtClean="0"/>
              <a:t> given </a:t>
            </a:r>
            <a:r>
              <a:rPr lang="en-US" sz="2000" dirty="0" smtClean="0">
                <a:solidFill>
                  <a:srgbClr val="0066FF"/>
                </a:solidFill>
              </a:rPr>
              <a:t>Alarm</a:t>
            </a:r>
          </a:p>
          <a:p>
            <a:pPr lvl="1"/>
            <a:r>
              <a:rPr lang="en-US" sz="2000" i="1" dirty="0" smtClean="0"/>
              <a:t>Children</a:t>
            </a:r>
            <a:r>
              <a:rPr lang="en-US" sz="2000" dirty="0" smtClean="0"/>
              <a:t> are conditionally independent of </a:t>
            </a:r>
            <a:r>
              <a:rPr lang="en-US" sz="2000" i="1" dirty="0" smtClean="0"/>
              <a:t>ancestors</a:t>
            </a:r>
            <a:r>
              <a:rPr lang="en-US" sz="2000" dirty="0" smtClean="0"/>
              <a:t> given </a:t>
            </a:r>
            <a:r>
              <a:rPr lang="en-US" sz="2000" i="1" dirty="0" smtClean="0"/>
              <a:t>parents</a:t>
            </a:r>
          </a:p>
          <a:p>
            <a:r>
              <a:rPr lang="en-US" sz="2000" dirty="0" smtClean="0">
                <a:solidFill>
                  <a:srgbClr val="0066FF"/>
                </a:solidFill>
              </a:rPr>
              <a:t>John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66FF"/>
                </a:solidFill>
              </a:rPr>
              <a:t>Mary</a:t>
            </a:r>
            <a:r>
              <a:rPr lang="en-US" sz="2000" dirty="0" smtClean="0"/>
              <a:t> are conditionally independent of each other given </a:t>
            </a:r>
            <a:r>
              <a:rPr lang="en-US" sz="2000" dirty="0" smtClean="0">
                <a:solidFill>
                  <a:srgbClr val="0066FF"/>
                </a:solidFill>
              </a:rPr>
              <a:t>Alarm</a:t>
            </a:r>
          </a:p>
          <a:p>
            <a:pPr lvl="1"/>
            <a:r>
              <a:rPr lang="en-US" sz="2000" i="1" dirty="0" smtClean="0">
                <a:solidFill>
                  <a:srgbClr val="000000"/>
                </a:solidFill>
              </a:rPr>
              <a:t>Siblings</a:t>
            </a:r>
            <a:r>
              <a:rPr lang="en-US" sz="2000" dirty="0" smtClean="0">
                <a:solidFill>
                  <a:srgbClr val="000000"/>
                </a:solidFill>
              </a:rPr>
              <a:t> are conditionally independent of each other given </a:t>
            </a:r>
            <a:r>
              <a:rPr lang="en-US" sz="2000" i="1" dirty="0" smtClean="0">
                <a:solidFill>
                  <a:srgbClr val="000000"/>
                </a:solidFill>
              </a:rPr>
              <a:t>parents</a:t>
            </a:r>
          </a:p>
          <a:p>
            <a:r>
              <a:rPr lang="en-US" sz="2000" dirty="0" smtClean="0">
                <a:solidFill>
                  <a:srgbClr val="0066FF"/>
                </a:solidFill>
              </a:rPr>
              <a:t>Burglary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66FF"/>
                </a:solidFill>
              </a:rPr>
              <a:t>Earthquake</a:t>
            </a:r>
            <a:r>
              <a:rPr lang="en-US" sz="2000" dirty="0" smtClean="0"/>
              <a:t> are </a:t>
            </a:r>
            <a:r>
              <a:rPr lang="en-US" sz="2000" i="1" dirty="0" smtClean="0"/>
              <a:t>not</a:t>
            </a:r>
            <a:r>
              <a:rPr lang="en-US" sz="2000" dirty="0" smtClean="0"/>
              <a:t> conditionally independent of each other given </a:t>
            </a:r>
            <a:r>
              <a:rPr lang="en-US" sz="2000" dirty="0" smtClean="0">
                <a:solidFill>
                  <a:srgbClr val="0066FF"/>
                </a:solidFill>
              </a:rPr>
              <a:t>Alarm</a:t>
            </a:r>
          </a:p>
          <a:p>
            <a:pPr lvl="1"/>
            <a:r>
              <a:rPr lang="en-US" sz="2000" i="1" dirty="0" smtClean="0">
                <a:solidFill>
                  <a:srgbClr val="000000"/>
                </a:solidFill>
              </a:rPr>
              <a:t>Parents</a:t>
            </a:r>
            <a:r>
              <a:rPr lang="en-US" sz="2000" dirty="0" smtClean="0">
                <a:solidFill>
                  <a:srgbClr val="000000"/>
                </a:solidFill>
              </a:rPr>
              <a:t> are </a:t>
            </a:r>
            <a:r>
              <a:rPr lang="en-US" sz="2000" i="1" dirty="0" smtClean="0">
                <a:solidFill>
                  <a:srgbClr val="000000"/>
                </a:solidFill>
              </a:rPr>
              <a:t>not</a:t>
            </a:r>
            <a:r>
              <a:rPr lang="en-US" sz="2000" dirty="0" smtClean="0">
                <a:solidFill>
                  <a:srgbClr val="000000"/>
                </a:solidFill>
              </a:rPr>
              <a:t> conditionally independent given </a:t>
            </a:r>
            <a:r>
              <a:rPr lang="en-US" sz="2000" i="1" dirty="0" smtClean="0">
                <a:solidFill>
                  <a:srgbClr val="000000"/>
                </a:solidFill>
              </a:rPr>
              <a:t>children</a:t>
            </a:r>
          </a:p>
          <a:p>
            <a:endParaRPr lang="en-US" sz="2400" dirty="0" smtClean="0"/>
          </a:p>
          <a:p>
            <a:pPr lvl="1"/>
            <a:endParaRPr lang="en-US" sz="2000" dirty="0" smtClean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pic>
        <p:nvPicPr>
          <p:cNvPr id="12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04800"/>
            <a:ext cx="1209675" cy="12096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8001000" y="762000"/>
            <a:ext cx="304800" cy="304800"/>
          </a:xfrm>
          <a:prstGeom prst="ellipse">
            <a:avLst/>
          </a:prstGeom>
          <a:noFill/>
          <a:ln w="6350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62088" y="304800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39912" y="304800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7848600" cy="1143000"/>
          </a:xfrm>
        </p:spPr>
        <p:txBody>
          <a:bodyPr/>
          <a:lstStyle/>
          <a:p>
            <a:r>
              <a:rPr lang="en-US" dirty="0" smtClean="0"/>
              <a:t>Conditional independence relationships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76400"/>
            <a:ext cx="8686800" cy="4525963"/>
          </a:xfrm>
        </p:spPr>
        <p:txBody>
          <a:bodyPr/>
          <a:lstStyle/>
          <a:p>
            <a:r>
              <a:rPr lang="en-US" sz="2000" dirty="0" smtClean="0">
                <a:solidFill>
                  <a:srgbClr val="0066FF"/>
                </a:solidFill>
              </a:rPr>
              <a:t>John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66FF"/>
                </a:solidFill>
              </a:rPr>
              <a:t>Mary</a:t>
            </a:r>
            <a:r>
              <a:rPr lang="en-US" sz="2000" dirty="0" smtClean="0"/>
              <a:t> are conditionally independent of </a:t>
            </a:r>
            <a:r>
              <a:rPr lang="en-US" sz="2000" dirty="0" smtClean="0">
                <a:solidFill>
                  <a:srgbClr val="0066FF"/>
                </a:solidFill>
              </a:rPr>
              <a:t>Burglary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66FF"/>
                </a:solidFill>
              </a:rPr>
              <a:t>Earthquake</a:t>
            </a:r>
            <a:r>
              <a:rPr lang="en-US" sz="2000" dirty="0" smtClean="0"/>
              <a:t> given </a:t>
            </a:r>
            <a:r>
              <a:rPr lang="en-US" sz="2000" dirty="0" smtClean="0">
                <a:solidFill>
                  <a:srgbClr val="0066FF"/>
                </a:solidFill>
              </a:rPr>
              <a:t>Alarm</a:t>
            </a:r>
          </a:p>
          <a:p>
            <a:pPr lvl="1"/>
            <a:r>
              <a:rPr lang="en-US" sz="2000" i="1" dirty="0" smtClean="0"/>
              <a:t>Children</a:t>
            </a:r>
            <a:r>
              <a:rPr lang="en-US" sz="2000" dirty="0" smtClean="0"/>
              <a:t> are conditionally independent of </a:t>
            </a:r>
            <a:r>
              <a:rPr lang="en-US" sz="2000" i="1" dirty="0" smtClean="0"/>
              <a:t>ancestors</a:t>
            </a:r>
            <a:r>
              <a:rPr lang="en-US" sz="2000" dirty="0" smtClean="0"/>
              <a:t> given </a:t>
            </a:r>
            <a:r>
              <a:rPr lang="en-US" sz="2000" i="1" dirty="0" smtClean="0"/>
              <a:t>parents</a:t>
            </a:r>
          </a:p>
          <a:p>
            <a:r>
              <a:rPr lang="en-US" sz="2000" dirty="0" smtClean="0">
                <a:solidFill>
                  <a:srgbClr val="0066FF"/>
                </a:solidFill>
              </a:rPr>
              <a:t>John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66FF"/>
                </a:solidFill>
              </a:rPr>
              <a:t>Mary</a:t>
            </a:r>
            <a:r>
              <a:rPr lang="en-US" sz="2000" dirty="0" smtClean="0"/>
              <a:t> are conditionally independent of each other given </a:t>
            </a:r>
            <a:r>
              <a:rPr lang="en-US" sz="2000" dirty="0" smtClean="0">
                <a:solidFill>
                  <a:srgbClr val="0066FF"/>
                </a:solidFill>
              </a:rPr>
              <a:t>Alarm</a:t>
            </a:r>
          </a:p>
          <a:p>
            <a:pPr lvl="1"/>
            <a:r>
              <a:rPr lang="en-US" sz="2000" i="1" dirty="0" smtClean="0">
                <a:solidFill>
                  <a:srgbClr val="000000"/>
                </a:solidFill>
              </a:rPr>
              <a:t>Siblings</a:t>
            </a:r>
            <a:r>
              <a:rPr lang="en-US" sz="2000" dirty="0" smtClean="0">
                <a:solidFill>
                  <a:srgbClr val="000000"/>
                </a:solidFill>
              </a:rPr>
              <a:t> are conditionally independent of each other given </a:t>
            </a:r>
            <a:r>
              <a:rPr lang="en-US" sz="2000" i="1" dirty="0" smtClean="0">
                <a:solidFill>
                  <a:srgbClr val="000000"/>
                </a:solidFill>
              </a:rPr>
              <a:t>parents</a:t>
            </a:r>
          </a:p>
          <a:p>
            <a:r>
              <a:rPr lang="en-US" sz="2000" dirty="0" smtClean="0">
                <a:solidFill>
                  <a:srgbClr val="0066FF"/>
                </a:solidFill>
              </a:rPr>
              <a:t>Burglary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66FF"/>
                </a:solidFill>
              </a:rPr>
              <a:t>Earthquake</a:t>
            </a:r>
            <a:r>
              <a:rPr lang="en-US" sz="2000" dirty="0" smtClean="0"/>
              <a:t> are </a:t>
            </a:r>
            <a:r>
              <a:rPr lang="en-US" sz="2000" i="1" dirty="0" smtClean="0"/>
              <a:t>not</a:t>
            </a:r>
            <a:r>
              <a:rPr lang="en-US" sz="2000" dirty="0" smtClean="0"/>
              <a:t> conditionally independent of each other given </a:t>
            </a:r>
            <a:r>
              <a:rPr lang="en-US" sz="2000" dirty="0" smtClean="0">
                <a:solidFill>
                  <a:srgbClr val="0066FF"/>
                </a:solidFill>
              </a:rPr>
              <a:t>Alarm</a:t>
            </a:r>
          </a:p>
          <a:p>
            <a:pPr lvl="1"/>
            <a:r>
              <a:rPr lang="en-US" sz="2000" i="1" dirty="0" smtClean="0">
                <a:solidFill>
                  <a:srgbClr val="000000"/>
                </a:solidFill>
              </a:rPr>
              <a:t>Parents</a:t>
            </a:r>
            <a:r>
              <a:rPr lang="en-US" sz="2000" dirty="0" smtClean="0">
                <a:solidFill>
                  <a:srgbClr val="000000"/>
                </a:solidFill>
              </a:rPr>
              <a:t> are </a:t>
            </a:r>
            <a:r>
              <a:rPr lang="en-US" sz="2000" i="1" dirty="0" smtClean="0">
                <a:solidFill>
                  <a:srgbClr val="000000"/>
                </a:solidFill>
              </a:rPr>
              <a:t>not</a:t>
            </a:r>
            <a:r>
              <a:rPr lang="en-US" sz="2000" dirty="0" smtClean="0">
                <a:solidFill>
                  <a:srgbClr val="000000"/>
                </a:solidFill>
              </a:rPr>
              <a:t> conditionally independent given </a:t>
            </a:r>
            <a:r>
              <a:rPr lang="en-US" sz="2000" i="1" dirty="0" smtClean="0">
                <a:solidFill>
                  <a:srgbClr val="000000"/>
                </a:solidFill>
              </a:rPr>
              <a:t>children</a:t>
            </a:r>
          </a:p>
          <a:p>
            <a:r>
              <a:rPr lang="en-US" sz="2000" dirty="0" smtClean="0">
                <a:solidFill>
                  <a:srgbClr val="0066FF"/>
                </a:solidFill>
              </a:rPr>
              <a:t>Alarm</a:t>
            </a:r>
            <a:r>
              <a:rPr lang="en-US" sz="2000" dirty="0" smtClean="0"/>
              <a:t> is </a:t>
            </a:r>
            <a:r>
              <a:rPr lang="en-US" sz="2000" i="1" dirty="0" smtClean="0"/>
              <a:t>not</a:t>
            </a:r>
            <a:r>
              <a:rPr lang="en-US" sz="2000" dirty="0" smtClean="0"/>
              <a:t> conditionally independent of </a:t>
            </a:r>
            <a:r>
              <a:rPr lang="en-US" sz="2000" dirty="0" smtClean="0">
                <a:solidFill>
                  <a:srgbClr val="0066FF"/>
                </a:solidFill>
              </a:rPr>
              <a:t>John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66FF"/>
                </a:solidFill>
              </a:rPr>
              <a:t>Mary </a:t>
            </a:r>
            <a:r>
              <a:rPr lang="en-US" sz="2000" dirty="0" smtClean="0"/>
              <a:t>given </a:t>
            </a:r>
            <a:r>
              <a:rPr lang="en-US" sz="2000" dirty="0" smtClean="0">
                <a:solidFill>
                  <a:srgbClr val="0066FF"/>
                </a:solidFill>
              </a:rPr>
              <a:t>Burglary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0066FF"/>
                </a:solidFill>
              </a:rPr>
              <a:t>Earthquake</a:t>
            </a:r>
          </a:p>
          <a:p>
            <a:pPr lvl="1"/>
            <a:r>
              <a:rPr lang="en-US" sz="2000" dirty="0" smtClean="0">
                <a:solidFill>
                  <a:srgbClr val="000000"/>
                </a:solidFill>
              </a:rPr>
              <a:t>Nodes are </a:t>
            </a:r>
            <a:r>
              <a:rPr lang="en-US" sz="2000" i="1" dirty="0" smtClean="0">
                <a:solidFill>
                  <a:srgbClr val="000000"/>
                </a:solidFill>
              </a:rPr>
              <a:t>not</a:t>
            </a:r>
            <a:r>
              <a:rPr lang="en-US" sz="2000" dirty="0" smtClean="0">
                <a:solidFill>
                  <a:srgbClr val="000000"/>
                </a:solidFill>
              </a:rPr>
              <a:t> conditionally independent of </a:t>
            </a:r>
            <a:r>
              <a:rPr lang="en-US" sz="2000" i="1" dirty="0" smtClean="0">
                <a:solidFill>
                  <a:srgbClr val="000000"/>
                </a:solidFill>
              </a:rPr>
              <a:t>children</a:t>
            </a:r>
            <a:r>
              <a:rPr lang="en-US" sz="2000" dirty="0" smtClean="0">
                <a:solidFill>
                  <a:srgbClr val="000000"/>
                </a:solidFill>
              </a:rPr>
              <a:t> given </a:t>
            </a:r>
            <a:r>
              <a:rPr lang="en-US" sz="2000" i="1" dirty="0" smtClean="0">
                <a:solidFill>
                  <a:srgbClr val="000000"/>
                </a:solidFill>
              </a:rPr>
              <a:t>parents</a:t>
            </a:r>
          </a:p>
          <a:p>
            <a:pPr lvl="1"/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400" b="1" dirty="0" smtClean="0"/>
              <a:t>General rule: </a:t>
            </a:r>
            <a:r>
              <a:rPr lang="en-US" sz="2400" dirty="0" smtClean="0"/>
              <a:t>each </a:t>
            </a:r>
            <a:r>
              <a:rPr lang="en-US" sz="2400" dirty="0"/>
              <a:t>node is conditionally independent of its </a:t>
            </a:r>
            <a:r>
              <a:rPr lang="en-US" sz="2400" i="1" dirty="0"/>
              <a:t>non-descendants</a:t>
            </a:r>
            <a:r>
              <a:rPr lang="en-US" sz="2400" dirty="0"/>
              <a:t> given its </a:t>
            </a:r>
            <a:r>
              <a:rPr lang="en-US" sz="2400" i="1" dirty="0"/>
              <a:t>parents</a:t>
            </a:r>
          </a:p>
          <a:p>
            <a:endParaRPr lang="en-US" sz="2400" dirty="0" smtClean="0"/>
          </a:p>
          <a:p>
            <a:pPr lvl="1"/>
            <a:endParaRPr lang="en-US" sz="2000" dirty="0" smtClean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pic>
        <p:nvPicPr>
          <p:cNvPr id="12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04800"/>
            <a:ext cx="1209675" cy="1209675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8001000" y="762000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62088" y="304800"/>
            <a:ext cx="304800" cy="304800"/>
          </a:xfrm>
          <a:prstGeom prst="ellipse">
            <a:avLst/>
          </a:prstGeom>
          <a:noFill/>
          <a:ln w="6350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62088" y="1197864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439912" y="1197864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449056" y="304800"/>
            <a:ext cx="304800" cy="304800"/>
          </a:xfrm>
          <a:prstGeom prst="ellipse">
            <a:avLst/>
          </a:prstGeom>
          <a:noFill/>
          <a:ln w="6350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independence and the joint distribution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8991600" cy="4525963"/>
          </a:xfrm>
        </p:spPr>
        <p:txBody>
          <a:bodyPr/>
          <a:lstStyle/>
          <a:p>
            <a:r>
              <a:rPr lang="en-US" sz="2800" b="1" dirty="0" smtClean="0"/>
              <a:t>General rule: </a:t>
            </a:r>
            <a:r>
              <a:rPr lang="en-US" sz="2800" dirty="0" smtClean="0"/>
              <a:t>each node is conditionally independent of its </a:t>
            </a:r>
            <a:r>
              <a:rPr lang="en-US" sz="2800" i="1" dirty="0" smtClean="0"/>
              <a:t>non-descendants</a:t>
            </a:r>
            <a:r>
              <a:rPr lang="en-US" sz="2800" dirty="0" smtClean="0"/>
              <a:t> given its </a:t>
            </a:r>
            <a:r>
              <a:rPr lang="en-US" sz="2800" i="1" dirty="0" smtClean="0"/>
              <a:t>parents</a:t>
            </a:r>
          </a:p>
          <a:p>
            <a:r>
              <a:rPr lang="en-US" sz="2800" dirty="0" smtClean="0"/>
              <a:t>Suppose the nodes </a:t>
            </a:r>
            <a:r>
              <a:rPr lang="en-US" sz="2800" dirty="0" smtClean="0">
                <a:solidFill>
                  <a:srgbClr val="0066FF"/>
                </a:solidFill>
              </a:rPr>
              <a:t>X</a:t>
            </a:r>
            <a:r>
              <a:rPr lang="en-US" sz="2800" baseline="-25000" dirty="0" smtClean="0">
                <a:solidFill>
                  <a:srgbClr val="0066FF"/>
                </a:solidFill>
              </a:rPr>
              <a:t>1</a:t>
            </a:r>
            <a:r>
              <a:rPr lang="en-US" sz="2800" dirty="0" smtClean="0">
                <a:solidFill>
                  <a:srgbClr val="0066FF"/>
                </a:solidFill>
              </a:rPr>
              <a:t>, …, X</a:t>
            </a:r>
            <a:r>
              <a:rPr lang="en-US" sz="2800" baseline="-25000" dirty="0" smtClean="0">
                <a:solidFill>
                  <a:srgbClr val="0066FF"/>
                </a:solidFill>
              </a:rPr>
              <a:t>n</a:t>
            </a:r>
            <a:r>
              <a:rPr lang="en-US" sz="2800" dirty="0" smtClean="0">
                <a:solidFill>
                  <a:srgbClr val="0066FF"/>
                </a:solidFill>
              </a:rPr>
              <a:t> </a:t>
            </a:r>
            <a:r>
              <a:rPr lang="en-US" sz="2800" dirty="0" smtClean="0"/>
              <a:t>are sorted in topological order (parents before children)</a:t>
            </a:r>
          </a:p>
          <a:p>
            <a:r>
              <a:rPr lang="en-US" sz="2800" dirty="0" smtClean="0"/>
              <a:t>To get the joint distribution </a:t>
            </a:r>
            <a:r>
              <a:rPr lang="en-US" sz="2800" dirty="0" smtClean="0">
                <a:solidFill>
                  <a:srgbClr val="0066FF"/>
                </a:solidFill>
              </a:rPr>
              <a:t>P(X</a:t>
            </a:r>
            <a:r>
              <a:rPr lang="en-US" sz="2800" baseline="-25000" dirty="0" smtClean="0">
                <a:solidFill>
                  <a:srgbClr val="0066FF"/>
                </a:solidFill>
              </a:rPr>
              <a:t>1</a:t>
            </a:r>
            <a:r>
              <a:rPr lang="en-US" sz="2800" dirty="0" smtClean="0">
                <a:solidFill>
                  <a:srgbClr val="0066FF"/>
                </a:solidFill>
              </a:rPr>
              <a:t>, …, X</a:t>
            </a:r>
            <a:r>
              <a:rPr lang="en-US" sz="2800" baseline="-25000" dirty="0" smtClean="0">
                <a:solidFill>
                  <a:srgbClr val="0066FF"/>
                </a:solidFill>
              </a:rPr>
              <a:t>n</a:t>
            </a:r>
            <a:r>
              <a:rPr lang="en-US" sz="2800" dirty="0" smtClean="0">
                <a:solidFill>
                  <a:srgbClr val="0066FF"/>
                </a:solidFill>
              </a:rPr>
              <a:t>)</a:t>
            </a:r>
            <a:r>
              <a:rPr lang="en-US" sz="2800" dirty="0" smtClean="0"/>
              <a:t>, </a:t>
            </a:r>
            <a:br>
              <a:rPr lang="en-US" sz="2800" dirty="0" smtClean="0"/>
            </a:br>
            <a:r>
              <a:rPr lang="en-US" sz="2800" dirty="0" smtClean="0"/>
              <a:t>use chain rule: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229533"/>
              </p:ext>
            </p:extLst>
          </p:nvPr>
        </p:nvGraphicFramePr>
        <p:xfrm>
          <a:off x="2278063" y="4724400"/>
          <a:ext cx="45354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Equation" r:id="rId4" imgW="2336760" imgH="431640" progId="Equation.3">
                  <p:embed/>
                </p:oleObj>
              </mc:Choice>
              <mc:Fallback>
                <p:oleObj name="Equation" r:id="rId4" imgW="233676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4724400"/>
                        <a:ext cx="453548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104313"/>
              </p:ext>
            </p:extLst>
          </p:nvPr>
        </p:nvGraphicFramePr>
        <p:xfrm>
          <a:off x="3952875" y="5638800"/>
          <a:ext cx="30575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Equation" r:id="rId6" imgW="1574640" imgH="431640" progId="Equation.3">
                  <p:embed/>
                </p:oleObj>
              </mc:Choice>
              <mc:Fallback>
                <p:oleObj name="Equation" r:id="rId6" imgW="157464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5638800"/>
                        <a:ext cx="30575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1143000"/>
          </a:xfrm>
        </p:spPr>
        <p:txBody>
          <a:bodyPr/>
          <a:lstStyle/>
          <a:p>
            <a:r>
              <a:rPr lang="en-US" dirty="0" smtClean="0"/>
              <a:t>Conditional probability distributions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2438401"/>
          </a:xfrm>
        </p:spPr>
        <p:txBody>
          <a:bodyPr/>
          <a:lstStyle/>
          <a:p>
            <a:r>
              <a:rPr lang="en-US" sz="2400" dirty="0" smtClean="0"/>
              <a:t>To specify the full joint distribution, we need to specify a </a:t>
            </a:r>
            <a:r>
              <a:rPr lang="en-US" sz="2400" i="1" dirty="0"/>
              <a:t>conditional</a:t>
            </a:r>
            <a:r>
              <a:rPr lang="en-US" sz="2400" dirty="0"/>
              <a:t> distribution for each node given its </a:t>
            </a:r>
            <a:r>
              <a:rPr lang="en-US" sz="2400" dirty="0" smtClean="0"/>
              <a:t>parents: </a:t>
            </a:r>
            <a:br>
              <a:rPr lang="en-US" sz="2400" dirty="0" smtClean="0"/>
            </a:br>
            <a:r>
              <a:rPr lang="en-US" sz="2200" dirty="0" smtClean="0">
                <a:solidFill>
                  <a:srgbClr val="0066FF"/>
                </a:solidFill>
              </a:rPr>
              <a:t>P</a:t>
            </a:r>
            <a:r>
              <a:rPr lang="en-US" sz="2200" b="1" dirty="0" smtClean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(</a:t>
            </a:r>
            <a:r>
              <a:rPr lang="en-US" sz="2200" dirty="0" smtClean="0">
                <a:solidFill>
                  <a:srgbClr val="0066FF"/>
                </a:solidFill>
              </a:rPr>
              <a:t>X</a:t>
            </a:r>
            <a:r>
              <a:rPr lang="en-US" sz="2200" baseline="-25000" dirty="0" smtClean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| </a:t>
            </a:r>
            <a:r>
              <a:rPr lang="en-US" sz="2200" dirty="0" smtClean="0">
                <a:solidFill>
                  <a:srgbClr val="0066FF"/>
                </a:solidFill>
              </a:rPr>
              <a:t>Parents(X))</a:t>
            </a:r>
          </a:p>
        </p:txBody>
      </p:sp>
      <p:sp>
        <p:nvSpPr>
          <p:cNvPr id="4" name="Oval 3"/>
          <p:cNvSpPr/>
          <p:nvPr/>
        </p:nvSpPr>
        <p:spPr>
          <a:xfrm>
            <a:off x="2231525" y="3429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Z</a:t>
            </a:r>
            <a:r>
              <a:rPr lang="en-US" sz="1400" baseline="-25000" dirty="0" smtClean="0">
                <a:solidFill>
                  <a:schemeClr val="tx1"/>
                </a:solidFill>
              </a:rPr>
              <a:t>1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98325" y="3429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Z</a:t>
            </a:r>
            <a:r>
              <a:rPr lang="en-US" sz="1400" baseline="-25000" dirty="0" smtClean="0">
                <a:solidFill>
                  <a:schemeClr val="tx1"/>
                </a:solidFill>
              </a:rPr>
              <a:t>2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98525" y="3429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Z</a:t>
            </a:r>
            <a:r>
              <a:rPr lang="en-US" sz="1400" baseline="-25000" dirty="0" smtClean="0">
                <a:solidFill>
                  <a:schemeClr val="tx1"/>
                </a:solidFill>
              </a:rPr>
              <a:t>n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4"/>
            <a:endCxn id="15" idx="1"/>
          </p:cNvCxnSpPr>
          <p:nvPr/>
        </p:nvCxnSpPr>
        <p:spPr>
          <a:xfrm rot="16200000" flipH="1">
            <a:off x="2479175" y="3981449"/>
            <a:ext cx="1221115" cy="11830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15" idx="0"/>
          </p:cNvCxnSpPr>
          <p:nvPr/>
        </p:nvCxnSpPr>
        <p:spPr>
          <a:xfrm rot="16200000" flipH="1">
            <a:off x="3145925" y="4381500"/>
            <a:ext cx="11430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15" idx="7"/>
          </p:cNvCxnSpPr>
          <p:nvPr/>
        </p:nvCxnSpPr>
        <p:spPr>
          <a:xfrm rot="5400000">
            <a:off x="4001261" y="4019550"/>
            <a:ext cx="1221115" cy="11068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603125" y="51054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49242" y="312420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22" name="Bent Arrow 21"/>
          <p:cNvSpPr/>
          <p:nvPr/>
        </p:nvSpPr>
        <p:spPr>
          <a:xfrm rot="5400000">
            <a:off x="5355725" y="4343400"/>
            <a:ext cx="990600" cy="1143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669925" y="5562600"/>
            <a:ext cx="2645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buFontTx/>
              <a:buNone/>
            </a:pPr>
            <a:r>
              <a:rPr lang="en-US" sz="2200" dirty="0" smtClean="0">
                <a:solidFill>
                  <a:srgbClr val="0066FF"/>
                </a:solidFill>
              </a:rPr>
              <a:t>P</a:t>
            </a:r>
            <a:r>
              <a:rPr lang="en-US" sz="2200" b="1" dirty="0" smtClean="0">
                <a:solidFill>
                  <a:srgbClr val="0066FF"/>
                </a:solidFill>
              </a:rPr>
              <a:t> </a:t>
            </a:r>
            <a:r>
              <a:rPr lang="en-US" sz="2200" dirty="0" smtClean="0">
                <a:solidFill>
                  <a:srgbClr val="0066FF"/>
                </a:solidFill>
              </a:rPr>
              <a:t>(X</a:t>
            </a:r>
            <a:r>
              <a:rPr lang="en-US" sz="2200" baseline="-25000" dirty="0" smtClean="0">
                <a:solidFill>
                  <a:srgbClr val="0066FF"/>
                </a:solidFill>
              </a:rPr>
              <a:t> </a:t>
            </a:r>
            <a:r>
              <a:rPr lang="en-US" sz="2200" dirty="0" smtClean="0">
                <a:solidFill>
                  <a:srgbClr val="0066FF"/>
                </a:solidFill>
              </a:rPr>
              <a:t>| Z</a:t>
            </a:r>
            <a:r>
              <a:rPr lang="en-US" sz="2200" baseline="-25000" dirty="0" smtClean="0">
                <a:solidFill>
                  <a:srgbClr val="0066FF"/>
                </a:solidFill>
              </a:rPr>
              <a:t>1</a:t>
            </a:r>
            <a:r>
              <a:rPr lang="en-US" sz="2200" dirty="0" smtClean="0">
                <a:solidFill>
                  <a:srgbClr val="0066FF"/>
                </a:solidFill>
              </a:rPr>
              <a:t>, …, Z</a:t>
            </a:r>
            <a:r>
              <a:rPr lang="en-US" sz="2200" baseline="-25000" dirty="0" smtClean="0">
                <a:solidFill>
                  <a:srgbClr val="0066FF"/>
                </a:solidFill>
              </a:rPr>
              <a:t>n</a:t>
            </a:r>
            <a:r>
              <a:rPr lang="en-US" sz="2200" dirty="0" smtClean="0">
                <a:solidFill>
                  <a:srgbClr val="0066FF"/>
                </a:solidFill>
              </a:rPr>
              <a:t>)</a:t>
            </a:r>
            <a:endParaRPr lang="en-US" sz="22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Burglar Alarm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11" y="14478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105400" y="3124200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The conditional probability tables are the</a:t>
            </a:r>
            <a:r>
              <a:rPr lang="en-US" sz="2800" i="1" dirty="0" smtClean="0">
                <a:solidFill>
                  <a:srgbClr val="0000FF"/>
                </a:solidFill>
              </a:rPr>
              <a:t> model parameters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1447800"/>
            <a:ext cx="1219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0" y="1447800"/>
            <a:ext cx="1219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2819400"/>
            <a:ext cx="25908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27832" y="4953000"/>
            <a:ext cx="18288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1400" y="5105400"/>
            <a:ext cx="1752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Bayesian networks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sz="2800" dirty="0" smtClean="0"/>
              <a:t>More commonly called </a:t>
            </a:r>
            <a:r>
              <a:rPr lang="en-US" sz="2800" i="1" dirty="0" smtClean="0">
                <a:solidFill>
                  <a:srgbClr val="0070C0"/>
                </a:solidFill>
              </a:rPr>
              <a:t>graphical models</a:t>
            </a:r>
          </a:p>
          <a:p>
            <a:r>
              <a:rPr lang="en-US" sz="2800" dirty="0" smtClean="0"/>
              <a:t>A way to depict conditional independence relationships between random variables</a:t>
            </a:r>
          </a:p>
          <a:p>
            <a:r>
              <a:rPr lang="en-US" sz="2800" dirty="0" smtClean="0"/>
              <a:t>A compact </a:t>
            </a:r>
            <a:r>
              <a:rPr lang="en-US" sz="2800" dirty="0"/>
              <a:t>specification of full joint </a:t>
            </a:r>
            <a:r>
              <a:rPr lang="en-US" sz="2800" dirty="0" smtClean="0"/>
              <a:t>distributions</a:t>
            </a:r>
          </a:p>
        </p:txBody>
      </p:sp>
      <p:pic>
        <p:nvPicPr>
          <p:cNvPr id="101378" name="Picture 2" descr="http://pgm.stanford.edu/Images/bo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46" y="3533775"/>
            <a:ext cx="2799054" cy="313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380" name="Picture 4" descr="http://www.flazx.us/covers/large-155860479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33774"/>
            <a:ext cx="1999317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joint probability distribution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For example, </a:t>
            </a:r>
            <a:r>
              <a:rPr lang="en-US" sz="2400" dirty="0" smtClean="0">
                <a:solidFill>
                  <a:srgbClr val="0066FF"/>
                </a:solidFill>
              </a:rPr>
              <a:t>P(j, m, a, </a:t>
            </a:r>
            <a:r>
              <a:rPr lang="en-US" sz="2400" dirty="0">
                <a:solidFill>
                  <a:srgbClr val="0066FF"/>
                </a:solidFill>
                <a:sym typeface="Symbol" pitchFamily="18" charset="2"/>
              </a:rPr>
              <a:t></a:t>
            </a:r>
            <a:r>
              <a:rPr lang="en-US" sz="2400" dirty="0" smtClean="0">
                <a:solidFill>
                  <a:srgbClr val="0066FF"/>
                </a:solidFill>
              </a:rPr>
              <a:t>b, </a:t>
            </a:r>
            <a:r>
              <a:rPr lang="en-US" sz="2400" dirty="0">
                <a:solidFill>
                  <a:srgbClr val="0066FF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0066FF"/>
                </a:solidFill>
              </a:rPr>
              <a:t>e</a:t>
            </a:r>
            <a:r>
              <a:rPr lang="en-US" sz="2400" dirty="0" smtClean="0">
                <a:solidFill>
                  <a:srgbClr val="0066FF"/>
                </a:solidFill>
              </a:rPr>
              <a:t>)</a:t>
            </a:r>
          </a:p>
          <a:p>
            <a:pPr>
              <a:buNone/>
            </a:pPr>
            <a:r>
              <a:rPr lang="en-US" sz="2400" dirty="0">
                <a:solidFill>
                  <a:srgbClr val="0066FF"/>
                </a:solidFill>
              </a:rPr>
              <a:t>	= </a:t>
            </a:r>
            <a:r>
              <a:rPr lang="en-US" sz="2400" dirty="0" smtClean="0">
                <a:solidFill>
                  <a:srgbClr val="0066FF"/>
                </a:solidFill>
              </a:rPr>
              <a:t>P(</a:t>
            </a:r>
            <a:r>
              <a:rPr lang="en-US" sz="2400" dirty="0" smtClean="0">
                <a:solidFill>
                  <a:srgbClr val="0066FF"/>
                </a:solidFill>
                <a:sym typeface="Symbol" pitchFamily="18" charset="2"/>
              </a:rPr>
              <a:t></a:t>
            </a:r>
            <a:r>
              <a:rPr lang="en-US" sz="2400" dirty="0" smtClean="0">
                <a:solidFill>
                  <a:srgbClr val="0066FF"/>
                </a:solidFill>
              </a:rPr>
              <a:t>b) P(</a:t>
            </a:r>
            <a:r>
              <a:rPr lang="en-US" sz="2400" dirty="0" smtClean="0">
                <a:solidFill>
                  <a:srgbClr val="0066FF"/>
                </a:solidFill>
                <a:sym typeface="Symbol" pitchFamily="18" charset="2"/>
              </a:rPr>
              <a:t></a:t>
            </a:r>
            <a:r>
              <a:rPr lang="en-US" sz="2400" dirty="0" smtClean="0">
                <a:solidFill>
                  <a:srgbClr val="0066FF"/>
                </a:solidFill>
              </a:rPr>
              <a:t>e) P(a | </a:t>
            </a:r>
            <a:r>
              <a:rPr lang="en-US" sz="2400" dirty="0" smtClean="0">
                <a:solidFill>
                  <a:srgbClr val="0066FF"/>
                </a:solidFill>
                <a:sym typeface="Symbol" pitchFamily="18" charset="2"/>
              </a:rPr>
              <a:t></a:t>
            </a:r>
            <a:r>
              <a:rPr lang="en-US" sz="2400" dirty="0" smtClean="0">
                <a:solidFill>
                  <a:srgbClr val="0066FF"/>
                </a:solidFill>
              </a:rPr>
              <a:t>b, </a:t>
            </a:r>
            <a:r>
              <a:rPr lang="en-US" sz="2400" dirty="0" smtClean="0">
                <a:solidFill>
                  <a:srgbClr val="0066FF"/>
                </a:solidFill>
                <a:sym typeface="Symbol" pitchFamily="18" charset="2"/>
              </a:rPr>
              <a:t></a:t>
            </a:r>
            <a:r>
              <a:rPr lang="en-US" sz="2400" dirty="0" smtClean="0">
                <a:solidFill>
                  <a:srgbClr val="0066FF"/>
                </a:solidFill>
              </a:rPr>
              <a:t>e) P(j </a:t>
            </a:r>
            <a:r>
              <a:rPr lang="en-US" sz="2400" dirty="0">
                <a:solidFill>
                  <a:srgbClr val="0066FF"/>
                </a:solidFill>
              </a:rPr>
              <a:t>| a) </a:t>
            </a:r>
            <a:r>
              <a:rPr lang="en-US" sz="2400" dirty="0" smtClean="0">
                <a:solidFill>
                  <a:srgbClr val="0066FF"/>
                </a:solidFill>
              </a:rPr>
              <a:t>P(m </a:t>
            </a:r>
            <a:r>
              <a:rPr lang="en-US" sz="2400" dirty="0">
                <a:solidFill>
                  <a:srgbClr val="0066FF"/>
                </a:solidFill>
              </a:rPr>
              <a:t>| a</a:t>
            </a:r>
            <a:r>
              <a:rPr lang="en-US" sz="2400" dirty="0" smtClean="0">
                <a:solidFill>
                  <a:srgbClr val="0066FF"/>
                </a:solidFill>
              </a:rPr>
              <a:t>)</a:t>
            </a:r>
            <a:r>
              <a:rPr lang="en-US" sz="2400" dirty="0">
                <a:solidFill>
                  <a:srgbClr val="0066FF"/>
                </a:solidFill>
              </a:rPr>
              <a:t>
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263800"/>
              </p:ext>
            </p:extLst>
          </p:nvPr>
        </p:nvGraphicFramePr>
        <p:xfrm>
          <a:off x="1152235" y="1828800"/>
          <a:ext cx="684876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2" name="Equation" r:id="rId4" imgW="2425680" imgH="431640" progId="Equation.3">
                  <p:embed/>
                </p:oleObj>
              </mc:Choice>
              <mc:Fallback>
                <p:oleObj name="Equation" r:id="rId4" imgW="2425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235" y="1828800"/>
                        <a:ext cx="6848765" cy="12192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burglary-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38152" y="4038600"/>
            <a:ext cx="1209675" cy="1209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3267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1143000"/>
          </a:xfrm>
        </p:spPr>
        <p:txBody>
          <a:bodyPr/>
          <a:lstStyle/>
          <a:p>
            <a:r>
              <a:rPr lang="en-US" dirty="0" smtClean="0"/>
              <a:t>Conditional independence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2438401"/>
          </a:xfrm>
        </p:spPr>
        <p:txBody>
          <a:bodyPr/>
          <a:lstStyle/>
          <a:p>
            <a:r>
              <a:rPr lang="en-US" sz="2800" smtClean="0"/>
              <a:t>General rule: </a:t>
            </a:r>
            <a:r>
              <a:rPr lang="en-US" sz="2800" dirty="0" smtClean="0"/>
              <a:t>X is conditionally independent of every </a:t>
            </a:r>
            <a:r>
              <a:rPr lang="en-US" sz="2800" i="1" dirty="0" smtClean="0"/>
              <a:t>non-descendant node</a:t>
            </a:r>
            <a:r>
              <a:rPr lang="en-US" sz="2800" dirty="0" smtClean="0"/>
              <a:t> given its </a:t>
            </a:r>
            <a:r>
              <a:rPr lang="en-US" sz="2800" i="1" dirty="0" smtClean="0"/>
              <a:t>parents</a:t>
            </a:r>
          </a:p>
          <a:p>
            <a:r>
              <a:rPr lang="en-US" sz="2800" dirty="0" smtClean="0"/>
              <a:t>Example: </a:t>
            </a:r>
            <a:r>
              <a:rPr lang="en-US" sz="2800" i="1" dirty="0" smtClean="0"/>
              <a:t>causal chain</a:t>
            </a:r>
          </a:p>
          <a:p>
            <a:endParaRPr lang="en-US" sz="2800" i="1" dirty="0" smtClean="0"/>
          </a:p>
          <a:p>
            <a:endParaRPr lang="en-US" sz="2800" i="1" dirty="0" smtClean="0"/>
          </a:p>
          <a:p>
            <a:endParaRPr lang="en-US" sz="2800" i="1" dirty="0" smtClean="0"/>
          </a:p>
          <a:p>
            <a:r>
              <a:rPr lang="en-US" sz="2800" dirty="0" smtClean="0"/>
              <a:t>Are X and Z independent?</a:t>
            </a:r>
          </a:p>
          <a:p>
            <a:r>
              <a:rPr lang="en-US" sz="2800" dirty="0" smtClean="0"/>
              <a:t>Is Z independent of X given Y?</a:t>
            </a:r>
            <a:endParaRPr lang="en-US" sz="2800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713" y="2705100"/>
            <a:ext cx="68865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r>
              <a:rPr lang="en-US" dirty="0" smtClean="0"/>
              <a:t>Conditional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4237"/>
            <a:ext cx="4038600" cy="4525963"/>
          </a:xfrm>
        </p:spPr>
        <p:txBody>
          <a:bodyPr/>
          <a:lstStyle/>
          <a:p>
            <a:r>
              <a:rPr lang="en-US" dirty="0" smtClean="0"/>
              <a:t>Common cause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Are X and Z independent?</a:t>
            </a: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No</a:t>
            </a:r>
          </a:p>
          <a:p>
            <a:r>
              <a:rPr lang="en-US" sz="2000" dirty="0" smtClean="0"/>
              <a:t>Are they conditionally independent given Y?</a:t>
            </a: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884237"/>
            <a:ext cx="4038600" cy="4525963"/>
          </a:xfrm>
        </p:spPr>
        <p:txBody>
          <a:bodyPr/>
          <a:lstStyle/>
          <a:p>
            <a:r>
              <a:rPr lang="en-US" dirty="0" smtClean="0"/>
              <a:t>Common effect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/>
              <a:t>Are X and Z independent?</a:t>
            </a: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Yes</a:t>
            </a:r>
          </a:p>
          <a:p>
            <a:r>
              <a:rPr lang="en-US" sz="2000" dirty="0" smtClean="0"/>
              <a:t>Are they conditionally independent given Y?</a:t>
            </a: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No</a:t>
            </a:r>
            <a:endParaRPr lang="en-US" sz="2000" dirty="0">
              <a:solidFill>
                <a:srgbClr val="0066FF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524000"/>
            <a:ext cx="17290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5240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Compactness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Suppose we have a Boolean variable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with k Boolean </a:t>
            </a:r>
            <a:r>
              <a:rPr lang="en-US" sz="2400" dirty="0" smtClean="0"/>
              <a:t>parents. How many rows does its conditional probability table have? </a:t>
            </a: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2</a:t>
            </a:r>
            <a:r>
              <a:rPr lang="en-US" sz="2000" baseline="30000" dirty="0" smtClean="0">
                <a:solidFill>
                  <a:srgbClr val="0066FF"/>
                </a:solidFill>
              </a:rPr>
              <a:t>k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/>
              <a:t>rows for </a:t>
            </a:r>
            <a:r>
              <a:rPr lang="en-US" sz="2000" dirty="0" smtClean="0"/>
              <a:t>all the </a:t>
            </a:r>
            <a:r>
              <a:rPr lang="en-US" sz="2000" dirty="0"/>
              <a:t>combinations of parent </a:t>
            </a:r>
            <a:r>
              <a:rPr lang="en-US" sz="2000" dirty="0" smtClean="0"/>
              <a:t>values</a:t>
            </a:r>
            <a:endParaRPr lang="en-US" sz="2000" dirty="0"/>
          </a:p>
          <a:p>
            <a:pPr lvl="1"/>
            <a:r>
              <a:rPr lang="en-US" sz="2000" dirty="0"/>
              <a:t>Each row requires one number </a:t>
            </a:r>
            <a:r>
              <a:rPr lang="en-US" sz="2000" dirty="0" smtClean="0"/>
              <a:t>for </a:t>
            </a:r>
            <a:r>
              <a:rPr lang="en-US" sz="2000" dirty="0" smtClean="0">
                <a:solidFill>
                  <a:srgbClr val="0066FF"/>
                </a:solidFill>
              </a:rPr>
              <a:t>P(X</a:t>
            </a:r>
            <a:r>
              <a:rPr lang="en-US" sz="2000" baseline="-25000" dirty="0" smtClean="0">
                <a:solidFill>
                  <a:srgbClr val="0066FF"/>
                </a:solidFill>
              </a:rPr>
              <a:t>i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>
                <a:solidFill>
                  <a:srgbClr val="0066FF"/>
                </a:solidFill>
              </a:rPr>
              <a:t>= </a:t>
            </a:r>
            <a:r>
              <a:rPr lang="en-US" sz="2000" dirty="0" smtClean="0">
                <a:solidFill>
                  <a:srgbClr val="0066FF"/>
                </a:solidFill>
              </a:rPr>
              <a:t>true | parent values)</a:t>
            </a:r>
            <a:endParaRPr lang="en-US" sz="2400" dirty="0">
              <a:solidFill>
                <a:srgbClr val="0066FF"/>
              </a:solidFill>
            </a:endParaRPr>
          </a:p>
          <a:p>
            <a:r>
              <a:rPr lang="en-US" sz="2400" dirty="0"/>
              <a:t>If each variable has no more than k parents, </a:t>
            </a:r>
            <a:r>
              <a:rPr lang="en-US" sz="2400" dirty="0" smtClean="0"/>
              <a:t>how many numbers does the complete </a:t>
            </a:r>
            <a:r>
              <a:rPr lang="en-US" sz="2400" dirty="0"/>
              <a:t>network </a:t>
            </a:r>
            <a:r>
              <a:rPr lang="en-US" sz="2400" dirty="0" smtClean="0"/>
              <a:t>require? </a:t>
            </a:r>
          </a:p>
          <a:p>
            <a:pPr lvl="1"/>
            <a:r>
              <a:rPr lang="en-US" sz="2000" dirty="0" smtClean="0">
                <a:solidFill>
                  <a:srgbClr val="0066FF"/>
                </a:solidFill>
              </a:rPr>
              <a:t>O(n </a:t>
            </a:r>
            <a:r>
              <a:rPr lang="en-US" sz="2000" dirty="0" smtClean="0">
                <a:solidFill>
                  <a:srgbClr val="0066FF"/>
                </a:solidFill>
                <a:cs typeface="Arial" charset="0"/>
              </a:rPr>
              <a:t>·</a:t>
            </a:r>
            <a:r>
              <a:rPr lang="en-US" sz="2000" dirty="0" smtClean="0">
                <a:solidFill>
                  <a:srgbClr val="0066FF"/>
                </a:solidFill>
              </a:rPr>
              <a:t> </a:t>
            </a:r>
            <a:r>
              <a:rPr lang="en-US" sz="2000" dirty="0">
                <a:solidFill>
                  <a:srgbClr val="0066FF"/>
                </a:solidFill>
              </a:rPr>
              <a:t>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) </a:t>
            </a:r>
            <a:r>
              <a:rPr lang="en-US" sz="2000" dirty="0" smtClean="0"/>
              <a:t>numbers</a:t>
            </a:r>
            <a:r>
              <a:rPr lang="en-US" sz="2000" dirty="0"/>
              <a:t> </a:t>
            </a:r>
            <a:r>
              <a:rPr lang="en-US" sz="2000" dirty="0" smtClean="0"/>
              <a:t>– </a:t>
            </a:r>
            <a:r>
              <a:rPr lang="en-US" sz="2000" dirty="0"/>
              <a:t>vs. </a:t>
            </a:r>
            <a:r>
              <a:rPr lang="en-US" sz="2000" dirty="0">
                <a:solidFill>
                  <a:srgbClr val="0066FF"/>
                </a:solidFill>
              </a:rPr>
              <a:t>O(2</a:t>
            </a:r>
            <a:r>
              <a:rPr lang="en-US" sz="2000" baseline="30000" dirty="0">
                <a:solidFill>
                  <a:srgbClr val="0066FF"/>
                </a:solidFill>
              </a:rPr>
              <a:t>n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r>
              <a:rPr lang="en-US" sz="2000" dirty="0"/>
              <a:t> for the full joint </a:t>
            </a:r>
            <a:r>
              <a:rPr lang="en-US" sz="2000" dirty="0" smtClean="0"/>
              <a:t>distribution</a:t>
            </a:r>
            <a:endParaRPr lang="en-US" sz="2400" dirty="0"/>
          </a:p>
          <a:p>
            <a:r>
              <a:rPr lang="en-US" sz="2400" dirty="0" smtClean="0"/>
              <a:t>How many nodes for the </a:t>
            </a:r>
            <a:r>
              <a:rPr lang="en-US" sz="2400" dirty="0"/>
              <a:t>burglary </a:t>
            </a:r>
            <a:r>
              <a:rPr lang="en-US" sz="2400" dirty="0" smtClean="0"/>
              <a:t>network? </a:t>
            </a:r>
          </a:p>
          <a:p>
            <a:pPr lvl="1">
              <a:buNone/>
            </a:pPr>
            <a:r>
              <a:rPr lang="en-US" sz="2000" dirty="0" smtClean="0"/>
              <a:t>1 </a:t>
            </a:r>
            <a:r>
              <a:rPr lang="en-US" sz="2000" dirty="0"/>
              <a:t>+ 1 + 4 + 2 + 2 = 10 numbers </a:t>
            </a:r>
            <a:r>
              <a:rPr lang="en-US" sz="2000" dirty="0" smtClean="0"/>
              <a:t>(</a:t>
            </a:r>
            <a:r>
              <a:rPr lang="en-US" sz="2000" dirty="0"/>
              <a:t>vs. 2</a:t>
            </a:r>
            <a:r>
              <a:rPr lang="en-US" sz="2000" baseline="30000" dirty="0"/>
              <a:t>5</a:t>
            </a:r>
            <a:r>
              <a:rPr lang="en-US" sz="2000" dirty="0"/>
              <a:t>-1 = 31)</a:t>
            </a:r>
          </a:p>
        </p:txBody>
      </p:sp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3367" y="4800599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Bayesian networks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Choose </a:t>
            </a:r>
            <a:r>
              <a:rPr lang="en-US" sz="2400" dirty="0"/>
              <a:t>an ordering of variables X</a:t>
            </a:r>
            <a:r>
              <a:rPr lang="en-US" sz="2400" baseline="-25000" dirty="0"/>
              <a:t>1</a:t>
            </a:r>
            <a:r>
              <a:rPr lang="en-US" sz="2400" dirty="0" smtClean="0"/>
              <a:t>, … , X</a:t>
            </a:r>
            <a:r>
              <a:rPr lang="en-US" sz="2400" baseline="-25000" dirty="0" smtClean="0"/>
              <a:t>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For </a:t>
            </a:r>
            <a:r>
              <a:rPr lang="en-US" sz="2400" dirty="0" err="1"/>
              <a:t>i</a:t>
            </a:r>
            <a:r>
              <a:rPr lang="en-US" sz="2400" dirty="0"/>
              <a:t> = 1 to n</a:t>
            </a:r>
          </a:p>
          <a:p>
            <a:pPr marL="914400" lvl="1" indent="-457200"/>
            <a:r>
              <a:rPr lang="en-US" sz="2400" dirty="0"/>
              <a:t>add X</a:t>
            </a:r>
            <a:r>
              <a:rPr lang="en-US" sz="2400" baseline="-25000" dirty="0"/>
              <a:t>i</a:t>
            </a:r>
            <a:r>
              <a:rPr lang="en-US" sz="2400" dirty="0"/>
              <a:t> to the </a:t>
            </a:r>
            <a:r>
              <a:rPr lang="en-US" sz="2400" dirty="0" smtClean="0"/>
              <a:t>network</a:t>
            </a:r>
            <a:endParaRPr lang="en-US" sz="2400" dirty="0"/>
          </a:p>
          <a:p>
            <a:pPr marL="914400" lvl="1" indent="-457200"/>
            <a:r>
              <a:rPr lang="en-US" sz="2400" dirty="0"/>
              <a:t>select parents from X</a:t>
            </a:r>
            <a:r>
              <a:rPr lang="en-US" sz="2400" baseline="-25000" dirty="0"/>
              <a:t>1</a:t>
            </a:r>
            <a:r>
              <a:rPr lang="en-US" sz="2400" dirty="0"/>
              <a:t>, … ,X</a:t>
            </a:r>
            <a:r>
              <a:rPr lang="en-US" sz="2400" baseline="-25000" dirty="0"/>
              <a:t>i-1</a:t>
            </a:r>
            <a:r>
              <a:rPr lang="en-US" sz="2400" dirty="0"/>
              <a:t> such </a:t>
            </a:r>
            <a:r>
              <a:rPr lang="en-US" sz="2400" dirty="0" smtClean="0"/>
              <a:t>that</a:t>
            </a:r>
            <a:br>
              <a:rPr lang="en-US" sz="2400" dirty="0" smtClean="0"/>
            </a:br>
            <a:r>
              <a:rPr lang="fr-FR" sz="2400" dirty="0" smtClean="0">
                <a:solidFill>
                  <a:srgbClr val="0066FF"/>
                </a:solidFill>
              </a:rPr>
              <a:t>P(X</a:t>
            </a:r>
            <a:r>
              <a:rPr lang="fr-FR" sz="2400" baseline="-25000" dirty="0" smtClean="0">
                <a:solidFill>
                  <a:srgbClr val="0066FF"/>
                </a:solidFill>
              </a:rPr>
              <a:t>i</a:t>
            </a:r>
            <a:r>
              <a:rPr lang="fr-FR" sz="2400" dirty="0" smtClean="0">
                <a:solidFill>
                  <a:srgbClr val="0066FF"/>
                </a:solidFill>
              </a:rPr>
              <a:t> </a:t>
            </a:r>
            <a:r>
              <a:rPr lang="fr-FR" sz="2400" dirty="0">
                <a:solidFill>
                  <a:srgbClr val="0066FF"/>
                </a:solidFill>
              </a:rPr>
              <a:t>| Parents(X</a:t>
            </a:r>
            <a:r>
              <a:rPr lang="fr-FR" sz="2400" baseline="-25000" dirty="0">
                <a:solidFill>
                  <a:srgbClr val="0066FF"/>
                </a:solidFill>
              </a:rPr>
              <a:t>i</a:t>
            </a:r>
            <a:r>
              <a:rPr lang="fr-FR" sz="2400" dirty="0">
                <a:solidFill>
                  <a:srgbClr val="0066FF"/>
                </a:solidFill>
              </a:rPr>
              <a:t>)) = </a:t>
            </a:r>
            <a:r>
              <a:rPr lang="fr-FR" sz="2400" dirty="0" smtClean="0">
                <a:solidFill>
                  <a:srgbClr val="0066FF"/>
                </a:solidFill>
              </a:rPr>
              <a:t>P(X</a:t>
            </a:r>
            <a:r>
              <a:rPr lang="fr-FR" sz="2400" baseline="-25000" dirty="0" smtClean="0">
                <a:solidFill>
                  <a:srgbClr val="0066FF"/>
                </a:solidFill>
              </a:rPr>
              <a:t>i</a:t>
            </a:r>
            <a:r>
              <a:rPr lang="fr-FR" sz="2400" dirty="0" smtClean="0">
                <a:solidFill>
                  <a:srgbClr val="0066FF"/>
                </a:solidFill>
              </a:rPr>
              <a:t> </a:t>
            </a:r>
            <a:r>
              <a:rPr lang="fr-FR" sz="2400" dirty="0">
                <a:solidFill>
                  <a:srgbClr val="0066FF"/>
                </a:solidFill>
              </a:rPr>
              <a:t>| X</a:t>
            </a:r>
            <a:r>
              <a:rPr lang="fr-FR" sz="2400" baseline="-25000" dirty="0">
                <a:solidFill>
                  <a:srgbClr val="0066FF"/>
                </a:solidFill>
              </a:rPr>
              <a:t>1</a:t>
            </a:r>
            <a:r>
              <a:rPr lang="fr-FR" sz="2400" dirty="0">
                <a:solidFill>
                  <a:srgbClr val="0066FF"/>
                </a:solidFill>
              </a:rPr>
              <a:t>, ... X</a:t>
            </a:r>
            <a:r>
              <a:rPr lang="fr-FR" sz="2400" baseline="-25000" dirty="0">
                <a:solidFill>
                  <a:srgbClr val="0066FF"/>
                </a:solidFill>
              </a:rPr>
              <a:t>i-1</a:t>
            </a:r>
            <a:r>
              <a:rPr lang="fr-FR" sz="2400" dirty="0" smtClean="0">
                <a:solidFill>
                  <a:srgbClr val="0066FF"/>
                </a:solidFill>
              </a:rPr>
              <a:t>)</a:t>
            </a:r>
            <a:endParaRPr lang="fr-FR" sz="2400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20486" name="Picture 6" descr="burglary-make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2829" y="2587752"/>
            <a:ext cx="3425571" cy="2981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dirty="0"/>
          </a:p>
        </p:txBody>
      </p:sp>
      <p:pic>
        <p:nvPicPr>
          <p:cNvPr id="12294" name="Picture 6" descr="burglary-make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496" y="2587752"/>
            <a:ext cx="3425571" cy="2981516"/>
          </a:xfrm>
          <a:prstGeom prst="rect">
            <a:avLst/>
          </a:prstGeom>
          <a:noFill/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3962400" y="3657600"/>
            <a:ext cx="990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dirty="0"/>
          </a:p>
        </p:txBody>
      </p:sp>
      <p:pic>
        <p:nvPicPr>
          <p:cNvPr id="12294" name="Picture 6" descr="burglary-make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496" y="2587752"/>
            <a:ext cx="3425571" cy="2981516"/>
          </a:xfrm>
          <a:prstGeom prst="rect">
            <a:avLst/>
          </a:prstGeom>
          <a:noFill/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2503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i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7414" name="Picture 6" descr="burglary-make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496" y="2587752"/>
            <a:ext cx="3425571" cy="298151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0" y="4495800"/>
            <a:ext cx="1219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i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7414" name="Picture 6" descr="burglary-make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496" y="2587752"/>
            <a:ext cx="3425571" cy="2981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37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networks: Structure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941637"/>
            <a:ext cx="8229600" cy="2773363"/>
          </a:xfrm>
        </p:spPr>
        <p:txBody>
          <a:bodyPr/>
          <a:lstStyle/>
          <a:p>
            <a:r>
              <a:rPr lang="en-US" sz="2800" b="1" dirty="0" smtClean="0"/>
              <a:t>Nodes:</a:t>
            </a:r>
            <a:r>
              <a:rPr lang="en-US" sz="2800" dirty="0" smtClean="0"/>
              <a:t> random variables</a:t>
            </a:r>
          </a:p>
          <a:p>
            <a:pPr>
              <a:buFontTx/>
              <a:buNone/>
            </a:pPr>
            <a:endParaRPr lang="en-US" sz="2400" dirty="0"/>
          </a:p>
          <a:p>
            <a:r>
              <a:rPr lang="en-US" sz="2800" b="1" dirty="0" smtClean="0"/>
              <a:t>Arcs:</a:t>
            </a:r>
            <a:r>
              <a:rPr lang="en-US" sz="2800" dirty="0" smtClean="0"/>
              <a:t> interactions</a:t>
            </a:r>
          </a:p>
          <a:p>
            <a:pPr lvl="1"/>
            <a:r>
              <a:rPr lang="en-US" sz="2400" dirty="0" smtClean="0"/>
              <a:t>An arrow from one variable to another indicates </a:t>
            </a:r>
            <a:br>
              <a:rPr lang="en-US" sz="2400" dirty="0" smtClean="0"/>
            </a:br>
            <a:r>
              <a:rPr lang="en-US" sz="2400" dirty="0" smtClean="0"/>
              <a:t>direct influence</a:t>
            </a:r>
          </a:p>
          <a:p>
            <a:pPr lvl="1"/>
            <a:r>
              <a:rPr lang="en-US" sz="2400" dirty="0" smtClean="0"/>
              <a:t>Must form a directed, </a:t>
            </a:r>
            <a:r>
              <a:rPr lang="en-US" sz="2400" i="1" dirty="0" smtClean="0"/>
              <a:t>acyclic</a:t>
            </a:r>
            <a:r>
              <a:rPr lang="en-US" sz="2400" dirty="0" smtClean="0"/>
              <a:t> graph</a:t>
            </a:r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888769"/>
            <a:ext cx="3581400" cy="1768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8438" name="Picture 6" descr="burglary-make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496" y="2587752"/>
            <a:ext cx="3425571" cy="298151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38280" y="4736434"/>
            <a:ext cx="1557719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8438" name="Picture 6" descr="burglary-make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496" y="2587752"/>
            <a:ext cx="3425571" cy="29815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6538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Suppose we choose the ordering M, J, A, B, </a:t>
            </a:r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9462" name="Picture 6" descr="burglary-make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496" y="2590800"/>
            <a:ext cx="3414124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contd.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Deciding conditional independence is hard in </a:t>
            </a:r>
            <a:r>
              <a:rPr lang="en-US" sz="2400" dirty="0" err="1"/>
              <a:t>noncausal</a:t>
            </a:r>
            <a:r>
              <a:rPr lang="en-US" sz="2400" dirty="0"/>
              <a:t> </a:t>
            </a:r>
            <a:r>
              <a:rPr lang="en-US" sz="2400" dirty="0" smtClean="0"/>
              <a:t>directions</a:t>
            </a:r>
            <a:endParaRPr lang="en-US" sz="2400" dirty="0"/>
          </a:p>
          <a:p>
            <a:pPr lvl="1"/>
            <a:r>
              <a:rPr lang="en-US" sz="2000" dirty="0" smtClean="0"/>
              <a:t>The causal direction seems much more natural</a:t>
            </a:r>
            <a:endParaRPr lang="en-US" sz="2000" dirty="0"/>
          </a:p>
          <a:p>
            <a:r>
              <a:rPr lang="en-US" sz="2400" dirty="0"/>
              <a:t>Network is less compact: 1 + 2 + 4 + 2 + 4 = 13 numbers </a:t>
            </a:r>
            <a:r>
              <a:rPr lang="en-US" sz="2400" dirty="0" smtClean="0"/>
              <a:t>needed (vs. 10 for the causal ordering)</a:t>
            </a:r>
            <a:endParaRPr lang="en-US" sz="2400" dirty="0"/>
          </a:p>
        </p:txBody>
      </p:sp>
      <p:pic>
        <p:nvPicPr>
          <p:cNvPr id="16389" name="Picture 5" descr="burglary-make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371600"/>
            <a:ext cx="2743200" cy="238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sz="3600" dirty="0" smtClean="0"/>
              <a:t>A more realistic </a:t>
            </a:r>
            <a:r>
              <a:rPr lang="en-US" sz="3600" dirty="0" err="1" smtClean="0"/>
              <a:t>Bayes</a:t>
            </a:r>
            <a:r>
              <a:rPr lang="en-US" sz="3600" dirty="0" smtClean="0"/>
              <a:t> Network: </a:t>
            </a:r>
            <a:br>
              <a:rPr lang="en-US" sz="3600" dirty="0" smtClean="0"/>
            </a:br>
            <a:r>
              <a:rPr lang="en-US" sz="3600" dirty="0" smtClean="0"/>
              <a:t>Car diagnosis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Initial observation:</a:t>
            </a:r>
            <a:r>
              <a:rPr lang="en-US" sz="2000" dirty="0" smtClean="0"/>
              <a:t> car won’t start</a:t>
            </a:r>
          </a:p>
          <a:p>
            <a:r>
              <a:rPr lang="en-US" sz="2000" dirty="0" smtClean="0">
                <a:solidFill>
                  <a:srgbClr val="FFC000"/>
                </a:solidFill>
              </a:rPr>
              <a:t>Orange:</a:t>
            </a:r>
            <a:r>
              <a:rPr lang="en-US" sz="2000" dirty="0" smtClean="0"/>
              <a:t> “broken, so fix it” nodes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Green:</a:t>
            </a:r>
            <a:r>
              <a:rPr lang="en-US" sz="2000" dirty="0" smtClean="0"/>
              <a:t> testable evidence</a:t>
            </a:r>
          </a:p>
          <a:p>
            <a:r>
              <a:rPr lang="en-US" sz="2000" dirty="0" smtClean="0">
                <a:solidFill>
                  <a:srgbClr val="B2B2B2"/>
                </a:solidFill>
              </a:rPr>
              <a:t>Gray:</a:t>
            </a:r>
            <a:r>
              <a:rPr lang="en-US" sz="2000" dirty="0" smtClean="0"/>
              <a:t> “hidden variables” to ensure sparse structure, reduce </a:t>
            </a:r>
            <a:r>
              <a:rPr lang="en-US" sz="2000" dirty="0" err="1" smtClean="0"/>
              <a:t>parameteres</a:t>
            </a:r>
            <a:endParaRPr lang="en-US" sz="20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819400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/>
          <a:lstStyle/>
          <a:p>
            <a:r>
              <a:rPr lang="en-US" dirty="0" smtClean="0"/>
              <a:t>Car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234" y="990601"/>
            <a:ext cx="8846366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r>
              <a:rPr lang="en-US" dirty="0" smtClean="0"/>
              <a:t>In research literature…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944563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Causal Protein-Signaling Networks Derived from </a:t>
            </a:r>
            <a:r>
              <a:rPr lang="en-US" sz="1600" b="1" dirty="0" err="1" smtClean="0"/>
              <a:t>Multiparameter</a:t>
            </a:r>
            <a:r>
              <a:rPr lang="en-US" sz="1600" b="1" dirty="0" smtClean="0"/>
              <a:t> Single-Cell Data </a:t>
            </a:r>
          </a:p>
          <a:p>
            <a:pPr>
              <a:buNone/>
            </a:pPr>
            <a:r>
              <a:rPr lang="en-US" sz="1600" dirty="0" smtClean="0"/>
              <a:t>Karen Sachs, Omar Perez, Dana </a:t>
            </a:r>
            <a:r>
              <a:rPr lang="en-US" sz="1600" dirty="0" err="1" smtClean="0"/>
              <a:t>Pe'er</a:t>
            </a:r>
            <a:r>
              <a:rPr lang="en-US" sz="1600" dirty="0" smtClean="0"/>
              <a:t>, Douglas A. </a:t>
            </a:r>
            <a:r>
              <a:rPr lang="en-US" sz="1600" dirty="0" err="1" smtClean="0"/>
              <a:t>Lauffenburger</a:t>
            </a:r>
            <a:r>
              <a:rPr lang="en-US" sz="1600" dirty="0" smtClean="0"/>
              <a:t>, and Garry P. Nolan</a:t>
            </a:r>
          </a:p>
          <a:p>
            <a:pPr>
              <a:buNone/>
            </a:pPr>
            <a:r>
              <a:rPr lang="en-US" sz="1600" dirty="0" smtClean="0"/>
              <a:t>(22 April 2005) </a:t>
            </a:r>
            <a:r>
              <a:rPr lang="en-US" sz="1600" i="1" dirty="0" smtClean="0"/>
              <a:t>Science</a:t>
            </a:r>
            <a:r>
              <a:rPr lang="en-US" sz="1600" dirty="0" smtClean="0"/>
              <a:t> </a:t>
            </a:r>
            <a:r>
              <a:rPr lang="en-US" sz="1600" b="1" dirty="0" smtClean="0"/>
              <a:t>308</a:t>
            </a:r>
            <a:r>
              <a:rPr lang="en-US" sz="1600" dirty="0" smtClean="0"/>
              <a:t> (5721), 523.</a:t>
            </a:r>
            <a:endParaRPr lang="en-US" sz="1600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914400"/>
            <a:ext cx="5403338" cy="445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/>
          <a:lstStyle/>
          <a:p>
            <a:r>
              <a:rPr lang="en-US" dirty="0" smtClean="0"/>
              <a:t>In research literature…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562600"/>
            <a:ext cx="7010400" cy="944563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/>
              <a:t>Describing Visual Scenes Using Transformed Objects and Parts</a:t>
            </a:r>
          </a:p>
          <a:p>
            <a:pPr>
              <a:buNone/>
            </a:pPr>
            <a:r>
              <a:rPr lang="en-US" sz="1600" dirty="0" smtClean="0"/>
              <a:t>E. </a:t>
            </a:r>
            <a:r>
              <a:rPr lang="en-US" sz="1600" dirty="0" err="1" smtClean="0"/>
              <a:t>Sudderth</a:t>
            </a:r>
            <a:r>
              <a:rPr lang="en-US" sz="1600" dirty="0" smtClean="0"/>
              <a:t>, A. </a:t>
            </a:r>
            <a:r>
              <a:rPr lang="en-US" sz="1600" dirty="0" err="1" smtClean="0"/>
              <a:t>Torralba</a:t>
            </a:r>
            <a:r>
              <a:rPr lang="en-US" sz="1600" dirty="0" smtClean="0"/>
              <a:t>, W. T. Freeman, and A. </a:t>
            </a:r>
            <a:r>
              <a:rPr lang="en-US" sz="1600" dirty="0" err="1" smtClean="0"/>
              <a:t>Willsky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International Journal of Computer Vision, No. 1-3, May 2008, pp. 291-330.</a:t>
            </a:r>
            <a:endParaRPr lang="en-US" sz="1600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3" y="1076325"/>
            <a:ext cx="90582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7"/>
            <a:ext cx="8229600" cy="715962"/>
          </a:xfrm>
        </p:spPr>
        <p:txBody>
          <a:bodyPr/>
          <a:lstStyle/>
          <a:p>
            <a:r>
              <a:rPr lang="en-US" dirty="0" smtClean="0"/>
              <a:t>In research literature…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511800"/>
            <a:ext cx="8305800" cy="965200"/>
          </a:xfrm>
          <a:noFill/>
        </p:spPr>
        <p:txBody>
          <a:bodyPr/>
          <a:lstStyle/>
          <a:p>
            <a:pPr>
              <a:buNone/>
            </a:pPr>
            <a:r>
              <a:rPr lang="en-US" sz="1600" b="1" dirty="0" smtClean="0">
                <a:hlinkClick r:id="rId3"/>
              </a:rPr>
              <a:t>Audiovisual Speech Recognition with Articulator Positions as Hidden Variables</a:t>
            </a:r>
            <a:endParaRPr lang="en-US" sz="1600" b="1" dirty="0" smtClean="0"/>
          </a:p>
          <a:p>
            <a:pPr>
              <a:buNone/>
            </a:pPr>
            <a:r>
              <a:rPr lang="en-US" sz="1600" dirty="0" smtClean="0"/>
              <a:t>Mark Hasegawa-Johnson, Karen Livescu, Partha Lal and Kate </a:t>
            </a:r>
            <a:r>
              <a:rPr lang="en-US" sz="1600" dirty="0" err="1" smtClean="0"/>
              <a:t>Saenko</a:t>
            </a:r>
            <a:endParaRPr lang="en-US" sz="1600" dirty="0" smtClean="0"/>
          </a:p>
          <a:p>
            <a:pPr>
              <a:buNone/>
            </a:pPr>
            <a:r>
              <a:rPr lang="en-US" sz="1600" b="1" i="1" dirty="0" smtClean="0"/>
              <a:t>International Congress on Phonetic Sciences</a:t>
            </a:r>
            <a:r>
              <a:rPr lang="en-US" sz="1600" dirty="0" smtClean="0"/>
              <a:t> 1719:299-302, 2007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2057400"/>
            <a:ext cx="3186112" cy="2299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96" y="1265880"/>
            <a:ext cx="4930904" cy="3915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0" y="4953000"/>
            <a:ext cx="686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audio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4953000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875733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7"/>
            <a:ext cx="8229600" cy="715962"/>
          </a:xfrm>
        </p:spPr>
        <p:txBody>
          <a:bodyPr/>
          <a:lstStyle/>
          <a:p>
            <a:r>
              <a:rPr lang="en-US" dirty="0" smtClean="0"/>
              <a:t>In research literature…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816600"/>
            <a:ext cx="8305800" cy="965200"/>
          </a:xfr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sz="1600" b="1" dirty="0" smtClean="0">
                <a:hlinkClick r:id="rId3"/>
              </a:rPr>
              <a:t>Detecting </a:t>
            </a:r>
            <a:r>
              <a:rPr lang="en-US" sz="1600" b="1" dirty="0">
                <a:hlinkClick r:id="rId3"/>
              </a:rPr>
              <a:t>i</a:t>
            </a:r>
            <a:r>
              <a:rPr lang="en-US" sz="1600" b="1" dirty="0" smtClean="0">
                <a:hlinkClick r:id="rId3"/>
              </a:rPr>
              <a:t>nteraction links in a </a:t>
            </a:r>
            <a:r>
              <a:rPr lang="en-US" sz="1600" b="1" dirty="0">
                <a:hlinkClick r:id="rId3"/>
              </a:rPr>
              <a:t>c</a:t>
            </a:r>
            <a:r>
              <a:rPr lang="en-US" sz="1600" b="1" dirty="0" smtClean="0">
                <a:hlinkClick r:id="rId3"/>
              </a:rPr>
              <a:t>ollaborating group using manually annotated data</a:t>
            </a:r>
            <a:endParaRPr lang="en-US" sz="1600" b="1" dirty="0" smtClean="0"/>
          </a:p>
          <a:p>
            <a:pPr>
              <a:buNone/>
            </a:pPr>
            <a:r>
              <a:rPr lang="en-US" sz="1600" dirty="0" smtClean="0"/>
              <a:t>S. Mathur, M.S. Poole, F. Pena-Mora, M. Hasegawa-Johnson, N. Contractor</a:t>
            </a:r>
          </a:p>
          <a:p>
            <a:pPr>
              <a:buNone/>
            </a:pPr>
            <a:r>
              <a:rPr lang="en-US" sz="1600" b="1" i="1" dirty="0" smtClean="0"/>
              <a:t>Social Networks</a:t>
            </a:r>
            <a:r>
              <a:rPr lang="en-US" sz="1600" dirty="0" smtClean="0"/>
              <a:t> 10.1016/j.socnet.2012.04.002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23" y="1142998"/>
            <a:ext cx="7541877" cy="467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28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 independent </a:t>
            </a:r>
            <a:br>
              <a:rPr lang="en-US" dirty="0" smtClean="0"/>
            </a:br>
            <a:r>
              <a:rPr lang="en-US" dirty="0" smtClean="0"/>
              <a:t>coin </a:t>
            </a:r>
            <a:r>
              <a:rPr lang="en-US" dirty="0"/>
              <a:t>f</a:t>
            </a:r>
            <a:r>
              <a:rPr lang="en-US" dirty="0" smtClean="0"/>
              <a:t>lips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 smtClean="0"/>
              <a:t>Complete independence: no interactions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338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91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</a:t>
            </a:r>
            <a:r>
              <a:rPr lang="en-US" sz="2400" baseline="-25000" dirty="0" smtClean="0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5717" y="3657600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7"/>
            <a:ext cx="8229600" cy="715962"/>
          </a:xfrm>
        </p:spPr>
        <p:txBody>
          <a:bodyPr/>
          <a:lstStyle/>
          <a:p>
            <a:r>
              <a:rPr lang="en-US" dirty="0" smtClean="0"/>
              <a:t>In research literature…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816600"/>
            <a:ext cx="8305800" cy="965200"/>
          </a:xfr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sz="1600" b="1" dirty="0" smtClean="0">
                <a:hlinkClick r:id="rId3"/>
              </a:rPr>
              <a:t>Detecting </a:t>
            </a:r>
            <a:r>
              <a:rPr lang="en-US" sz="1600" b="1" dirty="0">
                <a:hlinkClick r:id="rId3"/>
              </a:rPr>
              <a:t>i</a:t>
            </a:r>
            <a:r>
              <a:rPr lang="en-US" sz="1600" b="1" dirty="0" smtClean="0">
                <a:hlinkClick r:id="rId3"/>
              </a:rPr>
              <a:t>nteraction links in a </a:t>
            </a:r>
            <a:r>
              <a:rPr lang="en-US" sz="1600" b="1" dirty="0">
                <a:hlinkClick r:id="rId3"/>
              </a:rPr>
              <a:t>c</a:t>
            </a:r>
            <a:r>
              <a:rPr lang="en-US" sz="1600" b="1" dirty="0" smtClean="0">
                <a:hlinkClick r:id="rId3"/>
              </a:rPr>
              <a:t>ollaborating group using manually annotated data</a:t>
            </a:r>
            <a:endParaRPr lang="en-US" sz="1600" b="1" dirty="0" smtClean="0"/>
          </a:p>
          <a:p>
            <a:pPr>
              <a:buNone/>
            </a:pPr>
            <a:r>
              <a:rPr lang="en-US" sz="1600" dirty="0" smtClean="0"/>
              <a:t>S. Mathur, M.S. Poole, F. Pena-Mora, M. Hasegawa-Johnson, N. Contractor</a:t>
            </a:r>
          </a:p>
          <a:p>
            <a:pPr>
              <a:buNone/>
            </a:pPr>
            <a:r>
              <a:rPr lang="en-US" sz="1600" b="1" i="1" dirty="0" smtClean="0"/>
              <a:t>Social Networks</a:t>
            </a:r>
            <a:r>
              <a:rPr lang="en-US" sz="1600" dirty="0" smtClean="0"/>
              <a:t> 10.1016/j.socnet.2012.04.002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4894"/>
            <a:ext cx="6172200" cy="4219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600" y="1542395"/>
            <a:ext cx="2667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Speaking</a:t>
            </a:r>
            <a:r>
              <a:rPr lang="en-US" sz="2000" dirty="0" smtClean="0"/>
              <a:t>: S</a:t>
            </a:r>
            <a:r>
              <a:rPr lang="en-US" sz="2400" baseline="-25000" dirty="0" smtClean="0"/>
              <a:t>i</a:t>
            </a:r>
            <a:r>
              <a:rPr lang="en-US" sz="2000" dirty="0" smtClean="0"/>
              <a:t>=1 if #</a:t>
            </a:r>
            <a:r>
              <a:rPr lang="en-US" sz="2000" dirty="0" err="1" smtClean="0"/>
              <a:t>i</a:t>
            </a:r>
            <a:r>
              <a:rPr lang="en-US" sz="2000" dirty="0" smtClean="0"/>
              <a:t> is speaking.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Link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 smtClean="0"/>
              <a:t>L</a:t>
            </a:r>
            <a:r>
              <a:rPr lang="en-US" sz="2400" baseline="-25000" dirty="0" err="1" smtClean="0"/>
              <a:t>ij</a:t>
            </a:r>
            <a:r>
              <a:rPr lang="en-US" sz="2000" dirty="0" smtClean="0"/>
              <a:t>=1 if #</a:t>
            </a:r>
            <a:r>
              <a:rPr lang="en-US" sz="2000" dirty="0" err="1" smtClean="0"/>
              <a:t>i</a:t>
            </a:r>
            <a:r>
              <a:rPr lang="en-US" sz="2000" dirty="0" smtClean="0"/>
              <a:t> is listening to #j.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Neighborhood</a:t>
            </a:r>
            <a:r>
              <a:rPr lang="en-US" sz="2000" dirty="0" smtClean="0"/>
              <a:t>: </a:t>
            </a:r>
            <a:r>
              <a:rPr lang="en-US" sz="2000" dirty="0" err="1" smtClean="0"/>
              <a:t>N</a:t>
            </a:r>
            <a:r>
              <a:rPr lang="en-US" sz="2400" baseline="-25000" dirty="0" err="1" smtClean="0"/>
              <a:t>ij</a:t>
            </a:r>
            <a:r>
              <a:rPr lang="en-US" sz="2000" dirty="0" smtClean="0"/>
              <a:t>=1 if they are near one another.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Gaze</a:t>
            </a:r>
            <a:r>
              <a:rPr lang="en-US" sz="2000" dirty="0" smtClean="0"/>
              <a:t>: </a:t>
            </a:r>
            <a:r>
              <a:rPr lang="en-US" sz="2000" dirty="0" err="1" smtClean="0"/>
              <a:t>G</a:t>
            </a:r>
            <a:r>
              <a:rPr lang="en-US" sz="2400" baseline="-25000" dirty="0" err="1" smtClean="0"/>
              <a:t>ij</a:t>
            </a:r>
            <a:r>
              <a:rPr lang="en-US" sz="2000" dirty="0" smtClean="0"/>
              <a:t>=1 if #</a:t>
            </a:r>
            <a:r>
              <a:rPr lang="en-US" sz="2000" dirty="0" err="1" smtClean="0"/>
              <a:t>i</a:t>
            </a:r>
            <a:r>
              <a:rPr lang="en-US" sz="2000" dirty="0" smtClean="0"/>
              <a:t> is looking at #j.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 smtClean="0"/>
              <a:t>Indirect</a:t>
            </a:r>
            <a:r>
              <a:rPr lang="en-US" sz="2000" dirty="0" smtClean="0"/>
              <a:t>: </a:t>
            </a:r>
            <a:r>
              <a:rPr lang="en-US" sz="2000" dirty="0" err="1" smtClean="0"/>
              <a:t>I</a:t>
            </a:r>
            <a:r>
              <a:rPr lang="en-US" sz="2400" baseline="-25000" dirty="0" err="1" smtClean="0"/>
              <a:t>ij</a:t>
            </a:r>
            <a:r>
              <a:rPr lang="en-US" sz="2000" dirty="0" smtClean="0"/>
              <a:t>=1 if #</a:t>
            </a:r>
            <a:r>
              <a:rPr lang="en-US" sz="2000" dirty="0" err="1" smtClean="0"/>
              <a:t>i</a:t>
            </a:r>
            <a:r>
              <a:rPr lang="en-US" sz="2000" dirty="0" smtClean="0"/>
              <a:t> and #j are both listening to the same person.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7046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research literature…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9194"/>
            <a:ext cx="7086600" cy="49630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6209552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NIPS 2016 Keynote: </a:t>
            </a:r>
            <a:r>
              <a:rPr lang="en-US" dirty="0">
                <a:hlinkClick r:id="rId3"/>
              </a:rPr>
              <a:t>Machine Learning &amp; Likelihood Free Inference in Particle </a:t>
            </a:r>
            <a:r>
              <a:rPr lang="en-US" dirty="0" smtClean="0">
                <a:hlinkClick r:id="rId3"/>
              </a:rPr>
              <a:t>Physics</a:t>
            </a:r>
            <a:r>
              <a:rPr lang="en-US" dirty="0" smtClean="0"/>
              <a:t>, Kyle Cranmer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5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Bayesian networks provide a natural representation for (causally induced) conditional independence</a:t>
            </a:r>
          </a:p>
          <a:p>
            <a:r>
              <a:rPr lang="en-US" dirty="0"/>
              <a:t>Topology + </a:t>
            </a:r>
            <a:r>
              <a:rPr lang="en-US" dirty="0" smtClean="0"/>
              <a:t>conditional probability tables</a:t>
            </a:r>
            <a:endParaRPr lang="en-US" dirty="0"/>
          </a:p>
          <a:p>
            <a:r>
              <a:rPr lang="en-US" dirty="0"/>
              <a:t>Generally easy for domain experts to construct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r>
              <a:rPr lang="en-US" dirty="0" smtClean="0"/>
              <a:t>Example: Naïve Bayes document model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variables: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</a:rPr>
              <a:t>X</a:t>
            </a:r>
            <a:r>
              <a:rPr lang="en-US" dirty="0" smtClean="0"/>
              <a:t>: document class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</a:rPr>
              <a:t>W</a:t>
            </a:r>
            <a:r>
              <a:rPr lang="en-US" baseline="-25000" dirty="0" smtClean="0">
                <a:solidFill>
                  <a:srgbClr val="0066FF"/>
                </a:solidFill>
              </a:rPr>
              <a:t>1</a:t>
            </a:r>
            <a:r>
              <a:rPr lang="en-US" dirty="0" smtClean="0">
                <a:solidFill>
                  <a:srgbClr val="0066FF"/>
                </a:solidFill>
              </a:rPr>
              <a:t>, …, W</a:t>
            </a:r>
            <a:r>
              <a:rPr lang="en-US" baseline="-25000" dirty="0" smtClean="0">
                <a:solidFill>
                  <a:srgbClr val="0066FF"/>
                </a:solidFill>
              </a:rPr>
              <a:t>n</a:t>
            </a:r>
            <a:r>
              <a:rPr lang="en-US" dirty="0" smtClean="0"/>
              <a:t>: words in the document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52578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33800" y="52578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91200" y="52578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</a:t>
            </a:r>
            <a:r>
              <a:rPr lang="en-US" sz="2400" baseline="-25000" dirty="0" smtClean="0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5717" y="5105400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…</a:t>
            </a:r>
            <a:endParaRPr lang="en-US" sz="4400" dirty="0"/>
          </a:p>
        </p:txBody>
      </p:sp>
      <p:sp>
        <p:nvSpPr>
          <p:cNvPr id="8" name="Oval 7"/>
          <p:cNvSpPr/>
          <p:nvPr/>
        </p:nvSpPr>
        <p:spPr>
          <a:xfrm>
            <a:off x="4038600" y="36576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  <a:endCxn id="4" idx="0"/>
          </p:cNvCxnSpPr>
          <p:nvPr/>
        </p:nvCxnSpPr>
        <p:spPr>
          <a:xfrm rot="5400000">
            <a:off x="3086101" y="4171389"/>
            <a:ext cx="819711" cy="13531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rot="5400000">
            <a:off x="3924300" y="4838700"/>
            <a:ext cx="685800" cy="15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6" idx="0"/>
          </p:cNvCxnSpPr>
          <p:nvPr/>
        </p:nvCxnSpPr>
        <p:spPr>
          <a:xfrm rot="16200000" flipH="1">
            <a:off x="5123889" y="4133288"/>
            <a:ext cx="819711" cy="14293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Burglar Alarm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 have a burglar alarm that is sometimes set </a:t>
            </a:r>
            <a:r>
              <a:rPr lang="en-US" sz="2400" dirty="0"/>
              <a:t>off by minor earthquakes. </a:t>
            </a:r>
            <a:r>
              <a:rPr lang="en-US" sz="2400" dirty="0" smtClean="0"/>
              <a:t>My two neighbors, John and Mary, promised to call me at work if they hear the alarm</a:t>
            </a:r>
          </a:p>
          <a:p>
            <a:r>
              <a:rPr lang="en-US" sz="2400" dirty="0" smtClean="0"/>
              <a:t>Example inference tasks</a:t>
            </a:r>
          </a:p>
          <a:p>
            <a:pPr lvl="1"/>
            <a:r>
              <a:rPr lang="en-US" sz="2000" dirty="0" smtClean="0"/>
              <a:t>Suppose Mary calls and John doesn’t call. What is the probability of a burglary?</a:t>
            </a:r>
          </a:p>
          <a:p>
            <a:pPr lvl="1"/>
            <a:r>
              <a:rPr lang="en-US" sz="2000" dirty="0" smtClean="0"/>
              <a:t>Suppose there is a burglary and no earthquake. What is the probability of John calling?</a:t>
            </a:r>
          </a:p>
          <a:p>
            <a:pPr lvl="1"/>
            <a:r>
              <a:rPr lang="en-US" sz="2000" dirty="0" smtClean="0"/>
              <a:t>Suppose the alarm went off. What is the probability of burglary?</a:t>
            </a:r>
          </a:p>
          <a:p>
            <a:pPr lvl="1"/>
            <a:r>
              <a:rPr lang="en-US" sz="2000" dirty="0" smtClean="0"/>
              <a:t>…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Burglar Alarm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 have a burglar alarm that is sometimes set </a:t>
            </a:r>
            <a:r>
              <a:rPr lang="en-US" sz="2400" dirty="0"/>
              <a:t>off by minor earthquakes. </a:t>
            </a:r>
            <a:r>
              <a:rPr lang="en-US" sz="2400" dirty="0" smtClean="0"/>
              <a:t>My two neighbors, John and Mary, promised to call me at work if they hear the alarm</a:t>
            </a:r>
          </a:p>
          <a:p>
            <a:r>
              <a:rPr lang="en-US" sz="2400" dirty="0" smtClean="0"/>
              <a:t>What are the random variables</a:t>
            </a:r>
            <a:r>
              <a:rPr lang="en-US" sz="2400" dirty="0"/>
              <a:t>?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Burglary</a:t>
            </a:r>
            <a:r>
              <a:rPr lang="en-US" sz="2000" dirty="0">
                <a:solidFill>
                  <a:srgbClr val="0070C0"/>
                </a:solidFill>
              </a:rPr>
              <a:t>, Earthquake, Alarm, </a:t>
            </a:r>
            <a:r>
              <a:rPr lang="en-US" sz="2000" dirty="0" smtClean="0">
                <a:solidFill>
                  <a:srgbClr val="0070C0"/>
                </a:solidFill>
              </a:rPr>
              <a:t>John, Mary</a:t>
            </a:r>
            <a:endParaRPr lang="en-US" sz="2000" dirty="0"/>
          </a:p>
          <a:p>
            <a:r>
              <a:rPr lang="en-US" sz="2400" dirty="0" smtClean="0"/>
              <a:t>What are the direct influence relationships?</a:t>
            </a:r>
            <a:endParaRPr lang="en-US" sz="2400" dirty="0"/>
          </a:p>
          <a:p>
            <a:pPr lvl="1"/>
            <a:r>
              <a:rPr lang="en-US" sz="2000" dirty="0"/>
              <a:t>A burglar can set the alarm off</a:t>
            </a:r>
          </a:p>
          <a:p>
            <a:pPr lvl="1"/>
            <a:r>
              <a:rPr lang="en-US" sz="2000" dirty="0"/>
              <a:t>An earthquake can set the alarm off</a:t>
            </a:r>
          </a:p>
          <a:p>
            <a:pPr lvl="1"/>
            <a:r>
              <a:rPr lang="en-US" sz="2000" dirty="0"/>
              <a:t>The alarm can cause Mary to call</a:t>
            </a:r>
          </a:p>
          <a:p>
            <a:pPr lvl="1"/>
            <a:r>
              <a:rPr lang="en-US" sz="2000" dirty="0"/>
              <a:t>The alarm can cause John to call</a:t>
            </a:r>
          </a:p>
        </p:txBody>
      </p:sp>
    </p:spTree>
    <p:extLst>
      <p:ext uri="{BB962C8B-B14F-4D97-AF65-F5344CB8AC3E}">
        <p14:creationId xmlns:p14="http://schemas.microsoft.com/office/powerpoint/2010/main" val="12944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Burglar Alarm</a:t>
            </a: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11" y="14478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200400" y="14478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14478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8194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6976" y="51054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91400" y="50292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7848600" cy="1143000"/>
          </a:xfrm>
        </p:spPr>
        <p:txBody>
          <a:bodyPr/>
          <a:lstStyle/>
          <a:p>
            <a:r>
              <a:rPr lang="en-US" dirty="0" smtClean="0"/>
              <a:t>Conditional independence relationships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722437"/>
            <a:ext cx="8534400" cy="4525963"/>
          </a:xfrm>
        </p:spPr>
        <p:txBody>
          <a:bodyPr/>
          <a:lstStyle/>
          <a:p>
            <a:r>
              <a:rPr lang="en-US" sz="2400" dirty="0" smtClean="0"/>
              <a:t>Suppose the alarm went off. Does knowing whether there was a burglary change the probability of John calling?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66FF"/>
                </a:solidFill>
              </a:rPr>
              <a:t>P(John | Alarm, Burglary) = P(John | Alarm)</a:t>
            </a:r>
          </a:p>
          <a:p>
            <a:pPr lvl="1"/>
            <a:endParaRPr lang="en-US" sz="2000" dirty="0" smtClean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pic>
        <p:nvPicPr>
          <p:cNvPr id="12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04800"/>
            <a:ext cx="1209675" cy="1209675"/>
          </a:xfrm>
          <a:prstGeom prst="rect">
            <a:avLst/>
          </a:prstGeom>
          <a:noFill/>
        </p:spPr>
      </p:pic>
      <p:sp>
        <p:nvSpPr>
          <p:cNvPr id="2" name="Oval 1"/>
          <p:cNvSpPr/>
          <p:nvPr/>
        </p:nvSpPr>
        <p:spPr>
          <a:xfrm>
            <a:off x="8001000" y="762000"/>
            <a:ext cx="304800" cy="304800"/>
          </a:xfrm>
          <a:prstGeom prst="ellipse">
            <a:avLst/>
          </a:prstGeom>
          <a:noFill/>
          <a:ln w="6350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62088" y="304800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562088" y="1197864"/>
            <a:ext cx="304800" cy="304800"/>
          </a:xfrm>
          <a:prstGeom prst="ellipse">
            <a:avLst/>
          </a:prstGeom>
          <a:noFill/>
          <a:ln w="63500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6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2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buFont typeface="Arial" panose="020B0604020202020204" pitchFamily="34" charset="0"/>
          <a:buChar char="•"/>
          <a:defRPr sz="2000" b="1" u="sng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9605</TotalTime>
  <Words>1898</Words>
  <Application>Microsoft Macintosh PowerPoint</Application>
  <PresentationFormat>On-screen Show (4:3)</PresentationFormat>
  <Paragraphs>282</Paragraphs>
  <Slides>42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Default Design</vt:lpstr>
      <vt:lpstr>Equation</vt:lpstr>
      <vt:lpstr>Another look at Bayesian inference</vt:lpstr>
      <vt:lpstr>Bayesian networks</vt:lpstr>
      <vt:lpstr>Bayesian networks: Structure</vt:lpstr>
      <vt:lpstr>Example: N independent  coin flips</vt:lpstr>
      <vt:lpstr>Example: Naïve Bayes document model</vt:lpstr>
      <vt:lpstr>Example: Burglar Alarm</vt:lpstr>
      <vt:lpstr>Example: Burglar Alarm</vt:lpstr>
      <vt:lpstr>Example: Burglar Alarm</vt:lpstr>
      <vt:lpstr>Conditional independence relationships</vt:lpstr>
      <vt:lpstr>Conditional independence relationships</vt:lpstr>
      <vt:lpstr>Conditional independence relationships</vt:lpstr>
      <vt:lpstr>Conditional independence relationships</vt:lpstr>
      <vt:lpstr>Conditional independence relationships</vt:lpstr>
      <vt:lpstr>Conditional independence relationships</vt:lpstr>
      <vt:lpstr>Conditional independence relationships</vt:lpstr>
      <vt:lpstr>Conditional independence relationships</vt:lpstr>
      <vt:lpstr>Conditional independence and the joint distribution</vt:lpstr>
      <vt:lpstr>Conditional probability distributions</vt:lpstr>
      <vt:lpstr>Example: Burglar Alarm</vt:lpstr>
      <vt:lpstr>The joint probability distribution</vt:lpstr>
      <vt:lpstr>Conditional independence</vt:lpstr>
      <vt:lpstr>Conditional independence</vt:lpstr>
      <vt:lpstr>Compactness</vt:lpstr>
      <vt:lpstr>Constructing Bayesian networks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 contd.</vt:lpstr>
      <vt:lpstr>A more realistic Bayes Network:  Car diagnosis</vt:lpstr>
      <vt:lpstr>Car insurance</vt:lpstr>
      <vt:lpstr>In research literature…</vt:lpstr>
      <vt:lpstr>In research literature…</vt:lpstr>
      <vt:lpstr>In research literature…</vt:lpstr>
      <vt:lpstr>In research literature…</vt:lpstr>
      <vt:lpstr>In research literature…</vt:lpstr>
      <vt:lpstr>In research literature…</vt:lpstr>
      <vt:lpstr>Summary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networks </dc:title>
  <dc:creator>Min-Yen Kan</dc:creator>
  <cp:lastModifiedBy>Svetlana Lazebnik</cp:lastModifiedBy>
  <cp:revision>195</cp:revision>
  <cp:lastPrinted>2015-04-07T22:13:44Z</cp:lastPrinted>
  <dcterms:created xsi:type="dcterms:W3CDTF">2003-12-17T16:38:09Z</dcterms:created>
  <dcterms:modified xsi:type="dcterms:W3CDTF">2017-10-31T17:28:08Z</dcterms:modified>
</cp:coreProperties>
</file>