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74" r:id="rId4"/>
    <p:sldId id="275" r:id="rId5"/>
    <p:sldId id="261" r:id="rId6"/>
    <p:sldId id="262" r:id="rId7"/>
    <p:sldId id="273" r:id="rId8"/>
    <p:sldId id="276" r:id="rId9"/>
    <p:sldId id="264" r:id="rId10"/>
    <p:sldId id="292" r:id="rId11"/>
    <p:sldId id="281" r:id="rId12"/>
    <p:sldId id="263" r:id="rId13"/>
    <p:sldId id="265" r:id="rId14"/>
    <p:sldId id="272" r:id="rId15"/>
    <p:sldId id="266" r:id="rId16"/>
    <p:sldId id="277" r:id="rId17"/>
    <p:sldId id="269" r:id="rId18"/>
    <p:sldId id="278" r:id="rId19"/>
    <p:sldId id="270" r:id="rId20"/>
    <p:sldId id="279" r:id="rId21"/>
    <p:sldId id="271" r:id="rId22"/>
    <p:sldId id="268" r:id="rId23"/>
    <p:sldId id="280" r:id="rId24"/>
    <p:sldId id="293" r:id="rId25"/>
    <p:sldId id="290" r:id="rId26"/>
    <p:sldId id="291" r:id="rId27"/>
    <p:sldId id="267" r:id="rId28"/>
    <p:sldId id="28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502A0-2A22-4053-87DB-A49A1760D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ECFB2-8AE7-463F-BA78-3395A84F7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AD993-E1A1-4830-9832-91AF7F474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D7D2A-1BAE-400D-B4B6-AE94372DC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C1415-B1A8-492C-B7C6-94B7FBFAE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DF07F-76C4-454F-B8DD-1935FAB6C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FC8E3-4FC0-4047-B5D6-F758D3251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26D4-932C-478F-A230-EF4C62E6E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A9634-C294-488D-8DB4-6764EAD2A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CCE15-091A-4D6A-B3E0-FCFCC42F8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354DA-5701-411B-AE15-165F911C3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899897-58A2-4F66-9561-F3C3577365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More commonly called </a:t>
            </a:r>
            <a:r>
              <a:rPr lang="en-US" sz="2800" i="1" dirty="0" smtClean="0">
                <a:solidFill>
                  <a:srgbClr val="0070C0"/>
                </a:solidFill>
              </a:rPr>
              <a:t>graphical models</a:t>
            </a:r>
          </a:p>
          <a:p>
            <a:r>
              <a:rPr lang="en-US" sz="2800" dirty="0" smtClean="0"/>
              <a:t>A way to depict conditional independence relationships between random variables</a:t>
            </a:r>
          </a:p>
          <a:p>
            <a:r>
              <a:rPr lang="en-US" sz="2800" dirty="0" smtClean="0"/>
              <a:t>A compact </a:t>
            </a:r>
            <a:r>
              <a:rPr lang="en-US" sz="2800" dirty="0"/>
              <a:t>specification of full joint </a:t>
            </a:r>
            <a:r>
              <a:rPr lang="en-US" sz="2800" dirty="0" smtClean="0"/>
              <a:t>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800" dirty="0" smtClean="0"/>
              <a:t>Key assumption: X is conditionally independent of every </a:t>
            </a:r>
            <a:r>
              <a:rPr lang="en-US" sz="2800" i="1" dirty="0" smtClean="0"/>
              <a:t>non-descendant node</a:t>
            </a:r>
            <a:r>
              <a:rPr lang="en-US" sz="2800" dirty="0" smtClean="0"/>
              <a:t> given its parents</a:t>
            </a:r>
          </a:p>
          <a:p>
            <a:r>
              <a:rPr lang="en-US" sz="2800" dirty="0" smtClean="0"/>
              <a:t>Example: </a:t>
            </a:r>
            <a:r>
              <a:rPr lang="en-US" sz="2800" i="1" dirty="0" smtClean="0"/>
              <a:t>causal chain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Are X and Z independent?</a:t>
            </a:r>
          </a:p>
          <a:p>
            <a:r>
              <a:rPr lang="en-US" sz="2800" dirty="0" smtClean="0"/>
              <a:t>Is Z independent of X given Y?</a:t>
            </a:r>
            <a:endParaRPr lang="en-US" sz="28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8713" y="2705100"/>
            <a:ext cx="6886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90600" y="5486400"/>
          <a:ext cx="7467600" cy="838200"/>
        </p:xfrm>
        <a:graphic>
          <a:graphicData uri="http://schemas.openxmlformats.org/presentationml/2006/ole">
            <p:oleObj spid="_x0000_s99331" name="Equation" r:id="rId5" imgW="3733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cause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effect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17290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Suppose we have a Boolean variable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with k Boolean </a:t>
            </a:r>
            <a:r>
              <a:rPr lang="en-US" sz="2400" dirty="0" smtClean="0"/>
              <a:t>parents. How many rows does its conditional probability table have?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2</a:t>
            </a:r>
            <a:r>
              <a:rPr lang="en-US" sz="2000" baseline="30000" dirty="0" smtClean="0">
                <a:solidFill>
                  <a:srgbClr val="0066FF"/>
                </a:solidFill>
              </a:rPr>
              <a:t>k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</a:t>
            </a:r>
            <a:r>
              <a:rPr lang="en-US" sz="2000" dirty="0" smtClean="0"/>
              <a:t>all the </a:t>
            </a:r>
            <a:r>
              <a:rPr lang="en-US" sz="2000" dirty="0"/>
              <a:t>combinations of parent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/>
            <a:r>
              <a:rPr lang="en-US" sz="2000" dirty="0"/>
              <a:t>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</a:t>
            </a:r>
            <a:r>
              <a:rPr lang="en-US" sz="2000" dirty="0" smtClean="0"/>
              <a:t>true</a:t>
            </a:r>
            <a:endParaRPr lang="en-US" sz="2400" dirty="0"/>
          </a:p>
          <a:p>
            <a:r>
              <a:rPr lang="en-US" sz="2400" dirty="0"/>
              <a:t>If each variable has no more than k parents, </a:t>
            </a:r>
            <a:r>
              <a:rPr lang="en-US" sz="2400" dirty="0" smtClean="0"/>
              <a:t>how many numbers does the complete </a:t>
            </a:r>
            <a:r>
              <a:rPr lang="en-US" sz="2400" dirty="0"/>
              <a:t>network </a:t>
            </a:r>
            <a:r>
              <a:rPr lang="en-US" sz="2400" dirty="0" smtClean="0"/>
              <a:t>require?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O(n </a:t>
            </a:r>
            <a:r>
              <a:rPr lang="en-US" sz="2000" dirty="0" smtClean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 smtClean="0"/>
              <a:t>numbers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</a:t>
            </a:r>
            <a:r>
              <a:rPr lang="en-US" sz="2000" dirty="0" smtClean="0"/>
              <a:t>distribution</a:t>
            </a:r>
            <a:endParaRPr lang="en-US" sz="2400" dirty="0"/>
          </a:p>
          <a:p>
            <a:r>
              <a:rPr lang="en-US" sz="2400" dirty="0" smtClean="0"/>
              <a:t>How many nodes for the </a:t>
            </a:r>
            <a:r>
              <a:rPr lang="en-US" sz="2400" dirty="0"/>
              <a:t>burglary </a:t>
            </a:r>
            <a:r>
              <a:rPr lang="en-US" sz="2400" dirty="0" smtClean="0"/>
              <a:t>network? </a:t>
            </a:r>
          </a:p>
          <a:p>
            <a:pPr lvl="1">
              <a:buNone/>
            </a:pPr>
            <a:r>
              <a:rPr lang="en-US" sz="2000" dirty="0" smtClean="0"/>
              <a:t>1 </a:t>
            </a:r>
            <a:r>
              <a:rPr lang="en-US" sz="2000" dirty="0"/>
              <a:t>+ 1 + 4 + 2 + 2 = 10 numbers </a:t>
            </a:r>
            <a:r>
              <a:rPr lang="en-US" sz="2000" dirty="0" smtClean="0"/>
              <a:t>(</a:t>
            </a:r>
            <a:r>
              <a:rPr lang="en-US" sz="2000" dirty="0"/>
              <a:t>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/>
              <a:t>an ordering of variables X</a:t>
            </a:r>
            <a:r>
              <a:rPr lang="en-US" sz="2400" baseline="-25000" dirty="0"/>
              <a:t>1</a:t>
            </a:r>
            <a:r>
              <a:rPr lang="en-US" sz="2400" dirty="0" smtClean="0"/>
              <a:t>, … , X</a:t>
            </a:r>
            <a:r>
              <a:rPr lang="en-US" sz="2400" baseline="-25000" dirty="0" smtClean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</a:t>
            </a:r>
            <a:r>
              <a:rPr lang="en-US" sz="2400" dirty="0" smtClean="0"/>
              <a:t>network</a:t>
            </a:r>
            <a:endParaRPr lang="en-US" sz="2400" dirty="0"/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</a:t>
            </a:r>
            <a:r>
              <a:rPr lang="en-US" sz="2400" dirty="0" smtClean="0"/>
              <a:t>that</a:t>
            </a:r>
            <a:br>
              <a:rPr lang="en-US" sz="2400" dirty="0" smtClean="0"/>
            </a:b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</a:t>
            </a: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 smtClean="0">
                <a:solidFill>
                  <a:srgbClr val="0066FF"/>
                </a:solidFill>
              </a:rPr>
              <a:t>)</a:t>
            </a:r>
            <a:endParaRPr lang="fr-FR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
</a:t>
            </a:r>
          </a:p>
          <a:p>
            <a:endParaRPr lang="en-US" sz="24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35814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P(A | 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</a:t>
            </a:r>
            <a:r>
              <a:rPr lang="en-US" sz="2400" dirty="0" smtClean="0">
                <a:solidFill>
                  <a:srgbClr val="0066FF"/>
                </a:solidFill>
              </a:rPr>
              <a:t>P(A | M)?</a:t>
            </a:r>
            <a:endParaRPr lang="en-US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5000" y="44958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</a:t>
            </a:r>
            <a:r>
              <a:rPr lang="en-US" sz="2400" dirty="0" smtClean="0">
                <a:solidFill>
                  <a:srgbClr val="0066FF"/>
                </a:solidFill>
              </a:rPr>
              <a:t>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</a:t>
            </a:r>
            <a:r>
              <a:rPr lang="en-US" sz="2400" dirty="0" smtClean="0">
                <a:solidFill>
                  <a:srgbClr val="0066FF"/>
                </a:solidFill>
              </a:rPr>
              <a:t>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</a:t>
            </a:r>
            <a:r>
              <a:rPr lang="en-US" sz="2400" dirty="0">
                <a:solidFill>
                  <a:srgbClr val="0066FF"/>
                </a:solidFill>
              </a:rPr>
              <a:t>| A, J, M) = </a:t>
            </a:r>
            <a:r>
              <a:rPr lang="en-US" sz="2400" dirty="0" smtClean="0">
                <a:solidFill>
                  <a:srgbClr val="0066FF"/>
                </a:solidFill>
              </a:rPr>
              <a:t>P(B)? </a:t>
            </a:r>
            <a:endParaRPr lang="en-US" sz="2400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</a:t>
            </a:r>
            <a:r>
              <a:rPr lang="en-US" sz="2400" dirty="0" smtClean="0">
                <a:solidFill>
                  <a:srgbClr val="0066FF"/>
                </a:solidFill>
              </a:rPr>
              <a:t>P(B | A)?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239000" y="46482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Nodes:</a:t>
            </a:r>
            <a:r>
              <a:rPr lang="en-US" sz="2800" dirty="0" smtClean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assigned (observed)</a:t>
            </a:r>
            <a:br>
              <a:rPr lang="en-US" sz="2400" dirty="0" smtClean="0"/>
            </a:br>
            <a:r>
              <a:rPr lang="en-US" sz="2400" dirty="0" smtClean="0"/>
              <a:t>or unassigned (unobserved)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Arcs:</a:t>
            </a:r>
            <a:r>
              <a:rPr lang="en-US" sz="2800" dirty="0" smtClean="0"/>
              <a:t> interactions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arrow from one variable to another indicates direct influence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Encode conditional independence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 smtClean="0">
                <a:solidFill>
                  <a:srgbClr val="0066FF"/>
                </a:solidFill>
              </a:rPr>
              <a:t>Cavity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form a directed, </a:t>
            </a:r>
            <a:r>
              <a:rPr lang="en-US" sz="2400" i="1" dirty="0" smtClean="0"/>
              <a:t>acyclic</a:t>
            </a:r>
            <a:r>
              <a:rPr lang="en-US" sz="2400" dirty="0" smtClean="0"/>
              <a:t> graph</a:t>
            </a:r>
            <a:endParaRPr lang="en-US" sz="2400" dirty="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839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</a:t>
            </a:r>
            <a:r>
              <a:rPr lang="en-US" sz="2400" dirty="0">
                <a:solidFill>
                  <a:srgbClr val="0066FF"/>
                </a:solidFill>
              </a:rPr>
              <a:t>| B, A ,J, M) = </a:t>
            </a:r>
            <a:r>
              <a:rPr lang="en-US" sz="2400" dirty="0" smtClean="0">
                <a:solidFill>
                  <a:srgbClr val="0066FF"/>
                </a:solidFill>
              </a:rPr>
              <a:t>P(E)?</a:t>
            </a:r>
            <a:endParaRPr lang="en-US" sz="2400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A, J, M) = P(E | A, B)?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| B, A ,J, M) = P(E)?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| B, A, J, M) = P(E | A, B)?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043" y="2590800"/>
            <a:ext cx="3414124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Deciding conditional independence is hard in </a:t>
            </a:r>
            <a:r>
              <a:rPr lang="en-US" sz="2400" dirty="0" err="1"/>
              <a:t>noncausal</a:t>
            </a:r>
            <a:r>
              <a:rPr lang="en-US" sz="2400" dirty="0"/>
              <a:t> </a:t>
            </a:r>
            <a:r>
              <a:rPr lang="en-US" sz="2400" dirty="0" smtClean="0"/>
              <a:t>directions</a:t>
            </a:r>
            <a:endParaRPr lang="en-US" sz="2400" dirty="0"/>
          </a:p>
          <a:p>
            <a:pPr lvl="1"/>
            <a:r>
              <a:rPr lang="en-US" sz="2000" dirty="0" smtClean="0"/>
              <a:t>The causal direction seems much more natural</a:t>
            </a:r>
            <a:endParaRPr lang="en-US" sz="2000" dirty="0"/>
          </a:p>
          <a:p>
            <a:r>
              <a:rPr lang="en-US" sz="2400" dirty="0"/>
              <a:t>Network is less compact: 1 + 2 + 4 + 2 + 4 = 13 numbers </a:t>
            </a:r>
            <a:r>
              <a:rPr lang="en-US" sz="2400" dirty="0" smtClean="0"/>
              <a:t>needed</a:t>
            </a:r>
            <a:endParaRPr lang="en-US" sz="2400" dirty="0"/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27432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dirty="0" smtClean="0"/>
              <a:t>A more realistic </a:t>
            </a:r>
            <a:r>
              <a:rPr lang="en-US" sz="3600" dirty="0" err="1" smtClean="0"/>
              <a:t>Bayes</a:t>
            </a:r>
            <a:r>
              <a:rPr lang="en-US" sz="3600" dirty="0" smtClean="0"/>
              <a:t> Network: </a:t>
            </a:r>
            <a:br>
              <a:rPr lang="en-US" sz="3600" dirty="0" smtClean="0"/>
            </a:br>
            <a:r>
              <a:rPr lang="en-US" sz="3600" dirty="0" smtClean="0"/>
              <a:t>Car diagnosis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Initial observation:</a:t>
            </a:r>
            <a:r>
              <a:rPr lang="en-US" sz="2000" dirty="0" smtClean="0"/>
              <a:t> car won’t start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Orange:</a:t>
            </a:r>
            <a:r>
              <a:rPr lang="en-US" sz="2000" dirty="0" smtClean="0"/>
              <a:t> “broken, so fix it” nodes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Green:</a:t>
            </a:r>
            <a:r>
              <a:rPr lang="en-US" sz="2000" dirty="0" smtClean="0"/>
              <a:t> testable evidence</a:t>
            </a:r>
          </a:p>
          <a:p>
            <a:r>
              <a:rPr lang="en-US" sz="2000" dirty="0" smtClean="0">
                <a:solidFill>
                  <a:srgbClr val="B2B2B2"/>
                </a:solidFill>
              </a:rPr>
              <a:t>Gray:</a:t>
            </a:r>
            <a:r>
              <a:rPr lang="en-US" sz="2000" dirty="0" smtClean="0"/>
              <a:t> “hidden variables” to ensure sparse structure, reduce </a:t>
            </a:r>
            <a:r>
              <a:rPr lang="en-US" sz="2000" dirty="0" err="1" smtClean="0"/>
              <a:t>parameteres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 smtClean="0"/>
              <a:t>Car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34" y="990601"/>
            <a:ext cx="88463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9445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Causal Protein-Signaling Networks Derived from </a:t>
            </a:r>
            <a:r>
              <a:rPr lang="en-US" sz="1600" b="1" dirty="0" err="1" smtClean="0"/>
              <a:t>Multiparameter</a:t>
            </a:r>
            <a:r>
              <a:rPr lang="en-US" sz="1600" b="1" dirty="0" smtClean="0"/>
              <a:t> Single-Cell Data </a:t>
            </a:r>
          </a:p>
          <a:p>
            <a:pPr>
              <a:buNone/>
            </a:pPr>
            <a:r>
              <a:rPr lang="en-US" sz="1600" dirty="0" smtClean="0"/>
              <a:t>Karen Sachs, Omar Perez, Dana </a:t>
            </a:r>
            <a:r>
              <a:rPr lang="en-US" sz="1600" dirty="0" err="1" smtClean="0"/>
              <a:t>Pe'er</a:t>
            </a:r>
            <a:r>
              <a:rPr lang="en-US" sz="1600" dirty="0" smtClean="0"/>
              <a:t>, Douglas A. </a:t>
            </a:r>
            <a:r>
              <a:rPr lang="en-US" sz="1600" dirty="0" err="1" smtClean="0"/>
              <a:t>Lauffenburger</a:t>
            </a:r>
            <a:r>
              <a:rPr lang="en-US" sz="1600" dirty="0" smtClean="0"/>
              <a:t>, and Garry P. Nolan</a:t>
            </a:r>
          </a:p>
          <a:p>
            <a:pPr>
              <a:buNone/>
            </a:pPr>
            <a:r>
              <a:rPr lang="en-US" sz="1600" dirty="0" smtClean="0"/>
              <a:t>(22 April 2005) </a:t>
            </a:r>
            <a:r>
              <a:rPr lang="en-US" sz="1600" i="1" dirty="0" smtClean="0"/>
              <a:t>Science</a:t>
            </a:r>
            <a:r>
              <a:rPr lang="en-US" sz="1600" dirty="0" smtClean="0"/>
              <a:t> </a:t>
            </a:r>
            <a:r>
              <a:rPr lang="en-US" sz="1600" b="1" dirty="0" smtClean="0"/>
              <a:t>308</a:t>
            </a:r>
            <a:r>
              <a:rPr lang="en-US" sz="1600" dirty="0" smtClean="0"/>
              <a:t> (5721), 523.</a:t>
            </a:r>
            <a:endParaRPr lang="en-US" sz="16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5403338" cy="4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562600"/>
            <a:ext cx="7010400" cy="9445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Describing Visual Scenes Using Transformed Objects and Parts</a:t>
            </a:r>
          </a:p>
          <a:p>
            <a:pPr>
              <a:buNone/>
            </a:pPr>
            <a:r>
              <a:rPr lang="en-US" sz="1600" dirty="0" smtClean="0"/>
              <a:t>E. </a:t>
            </a:r>
            <a:r>
              <a:rPr lang="en-US" sz="1600" dirty="0" err="1" smtClean="0"/>
              <a:t>Sudderth</a:t>
            </a:r>
            <a:r>
              <a:rPr lang="en-US" sz="1600" dirty="0" smtClean="0"/>
              <a:t>, A. </a:t>
            </a:r>
            <a:r>
              <a:rPr lang="en-US" sz="1600" dirty="0" err="1" smtClean="0"/>
              <a:t>Torralba</a:t>
            </a:r>
            <a:r>
              <a:rPr lang="en-US" sz="1600" dirty="0" smtClean="0"/>
              <a:t>, W. T. Freeman, and A. </a:t>
            </a:r>
            <a:r>
              <a:rPr lang="en-US" sz="1600" dirty="0" err="1" smtClean="0"/>
              <a:t>Willsky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International Journal of Computer Vision, No. 1-3, May 2008, pp. 291-330.</a:t>
            </a:r>
            <a:endParaRPr lang="en-US" sz="16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" y="1076325"/>
            <a:ext cx="9058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networks provide a natural representation for (causally induced) conditional independence</a:t>
            </a:r>
          </a:p>
          <a:p>
            <a:r>
              <a:rPr lang="en-US" dirty="0"/>
              <a:t>Topology + </a:t>
            </a:r>
            <a:r>
              <a:rPr lang="en-US" dirty="0" smtClean="0"/>
              <a:t>conditional probability tables</a:t>
            </a:r>
            <a:endParaRPr lang="en-US" dirty="0"/>
          </a:p>
          <a:p>
            <a:r>
              <a:rPr lang="en-US" dirty="0"/>
              <a:t>Generally easy for domain experts to construct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dirty="0" smtClean="0"/>
              <a:t>A general scenario:</a:t>
            </a:r>
          </a:p>
          <a:p>
            <a:pPr lvl="1"/>
            <a:r>
              <a:rPr lang="en-US" sz="2400" dirty="0" smtClean="0"/>
              <a:t>Query </a:t>
            </a:r>
            <a:r>
              <a:rPr lang="en-US" sz="2400" i="1" dirty="0" smtClean="0"/>
              <a:t>variables: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 smtClean="0"/>
              <a:t>Evidence </a:t>
            </a:r>
            <a:r>
              <a:rPr lang="en-US" sz="2400" dirty="0" smtClean="0"/>
              <a:t>(</a:t>
            </a:r>
            <a:r>
              <a:rPr lang="en-US" sz="2400" i="1" dirty="0" smtClean="0"/>
              <a:t>observed</a:t>
            </a:r>
            <a:r>
              <a:rPr lang="en-US" sz="2400" dirty="0" smtClean="0"/>
              <a:t>) variables: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 =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 smtClean="0"/>
              <a:t>Unobserved </a:t>
            </a:r>
            <a:r>
              <a:rPr lang="en-US" sz="2400" dirty="0" smtClean="0"/>
              <a:t>variables: </a:t>
            </a:r>
            <a:r>
              <a:rPr lang="en-US" sz="2400" b="1" dirty="0" smtClean="0">
                <a:solidFill>
                  <a:srgbClr val="0066FF"/>
                </a:solidFill>
              </a:rPr>
              <a:t>Y</a:t>
            </a:r>
            <a:r>
              <a:rPr lang="en-US" sz="2400" dirty="0" smtClean="0"/>
              <a:t>  </a:t>
            </a:r>
            <a:endParaRPr lang="en-US" sz="2400" dirty="0" smtClean="0">
              <a:solidFill>
                <a:srgbClr val="0066FF"/>
              </a:solidFill>
            </a:endParaRPr>
          </a:p>
          <a:p>
            <a:r>
              <a:rPr lang="en-US" sz="2400" dirty="0" smtClean="0"/>
              <a:t>If we know the full joint distribution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>
                <a:solidFill>
                  <a:srgbClr val="0066FF"/>
                </a:solidFill>
              </a:rPr>
              <a:t>,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, </a:t>
            </a:r>
            <a:r>
              <a:rPr lang="en-US" sz="2400" b="1" dirty="0" smtClean="0">
                <a:solidFill>
                  <a:srgbClr val="0066FF"/>
                </a:solidFill>
              </a:rPr>
              <a:t>Y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 smtClean="0"/>
              <a:t>, how can we perform inference about 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/>
              <a:t>?</a:t>
            </a:r>
          </a:p>
          <a:p>
            <a:pPr lvl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66FF"/>
              </a:solidFill>
            </a:endParaRPr>
          </a:p>
          <a:p>
            <a:r>
              <a:rPr lang="en-US" sz="2400" dirty="0" smtClean="0"/>
              <a:t>Problems</a:t>
            </a:r>
          </a:p>
          <a:p>
            <a:pPr lvl="1"/>
            <a:r>
              <a:rPr lang="en-US" sz="2000" dirty="0" smtClean="0"/>
              <a:t>Full joint distributions are too large</a:t>
            </a:r>
          </a:p>
          <a:p>
            <a:pPr lvl="1"/>
            <a:r>
              <a:rPr lang="en-US" sz="2000" dirty="0" smtClean="0"/>
              <a:t>Marginalizing out Y may involve too many summation terms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9713" y="3783013"/>
          <a:ext cx="6076950" cy="1017587"/>
        </p:xfrm>
        <a:graphic>
          <a:graphicData uri="http://schemas.openxmlformats.org/presentationml/2006/ole">
            <p:oleObj spid="_x0000_s40962" name="Equation" r:id="rId4" imgW="2501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 independent </a:t>
            </a:r>
            <a:br>
              <a:rPr lang="en-US" dirty="0" smtClean="0"/>
            </a:br>
            <a:r>
              <a:rPr lang="en-US" dirty="0" smtClean="0"/>
              <a:t>coin </a:t>
            </a:r>
            <a:r>
              <a:rPr lang="en-US" dirty="0"/>
              <a:t>f</a:t>
            </a:r>
            <a:r>
              <a:rPr lang="en-US" dirty="0" smtClean="0"/>
              <a:t>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Complete independence: no interactions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 err="1" smtClean="0"/>
              <a:t>Bayes</a:t>
            </a:r>
            <a:r>
              <a:rPr lang="en-US" dirty="0" smtClean="0"/>
              <a:t> spam filter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variables: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C</a:t>
            </a:r>
            <a:r>
              <a:rPr lang="en-US" dirty="0" smtClean="0"/>
              <a:t>: message class (spam or not spam)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W</a:t>
            </a:r>
            <a:r>
              <a:rPr lang="en-US" baseline="-25000" dirty="0" smtClean="0">
                <a:solidFill>
                  <a:srgbClr val="0066FF"/>
                </a:solidFill>
              </a:rPr>
              <a:t>1</a:t>
            </a:r>
            <a:r>
              <a:rPr lang="en-US" dirty="0" smtClean="0">
                <a:solidFill>
                  <a:srgbClr val="0066FF"/>
                </a:solidFill>
              </a:rPr>
              <a:t>, …, W</a:t>
            </a:r>
            <a:r>
              <a:rPr lang="en-US" baseline="-25000" dirty="0" smtClean="0">
                <a:solidFill>
                  <a:srgbClr val="0066FF"/>
                </a:solidFill>
              </a:rPr>
              <a:t>n</a:t>
            </a:r>
            <a:r>
              <a:rPr lang="en-US" dirty="0" smtClean="0"/>
              <a:t>: words comprising the message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51054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4038600" y="36576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1713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8387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1332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 have a burglar alarm that is sometimes set </a:t>
            </a:r>
            <a:r>
              <a:rPr lang="en-US" sz="2400" dirty="0"/>
              <a:t>off by minor earthquakes. </a:t>
            </a:r>
            <a:r>
              <a:rPr lang="en-US" sz="2400" dirty="0" smtClean="0"/>
              <a:t>My two neighbors, John and Mary, promised to call me at work if they hear the alarm</a:t>
            </a:r>
          </a:p>
          <a:p>
            <a:pPr lvl="1"/>
            <a:r>
              <a:rPr lang="en-US" sz="2000" dirty="0" smtClean="0"/>
              <a:t>Example inference task: suppose Mary calls and John doesn’t call. </a:t>
            </a:r>
            <a:r>
              <a:rPr lang="en-US" sz="2000" dirty="0" smtClean="0"/>
              <a:t>What is the probability of a burglary?</a:t>
            </a:r>
            <a:endParaRPr lang="en-US" sz="2000" dirty="0"/>
          </a:p>
          <a:p>
            <a:r>
              <a:rPr lang="en-US" sz="2400" dirty="0" smtClean="0"/>
              <a:t>What are the random variables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i="1" dirty="0" smtClean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Earthquake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Alarm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JohnCalls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 smtClean="0">
                <a:solidFill>
                  <a:srgbClr val="0070C0"/>
                </a:solidFill>
              </a:rPr>
              <a:t>MaryCalls</a:t>
            </a:r>
            <a:endParaRPr lang="en-US" sz="2000" dirty="0"/>
          </a:p>
          <a:p>
            <a:r>
              <a:rPr lang="en-US" sz="2400" dirty="0" smtClean="0"/>
              <a:t>What are the direct influence relationships?</a:t>
            </a:r>
            <a:endParaRPr lang="en-US" sz="2400" dirty="0"/>
          </a:p>
          <a:p>
            <a:pPr lvl="1"/>
            <a:r>
              <a:rPr lang="en-US" sz="2000" dirty="0"/>
              <a:t>A burglar can set the alarm off</a:t>
            </a:r>
          </a:p>
          <a:p>
            <a:pPr lvl="1"/>
            <a:r>
              <a:rPr lang="en-US" sz="2000" dirty="0"/>
              <a:t>An earthquake can set the alarm off</a:t>
            </a:r>
          </a:p>
          <a:p>
            <a:pPr lvl="1"/>
            <a:r>
              <a:rPr lang="en-US" sz="2000" dirty="0"/>
              <a:t>The alarm can cause Mary to call</a:t>
            </a:r>
          </a:p>
          <a:p>
            <a:pPr lvl="1"/>
            <a:r>
              <a:rPr lang="en-US" sz="2000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194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69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31242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What are the model parameters?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probability distributions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400" dirty="0" smtClean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</a:t>
            </a:r>
            <a:r>
              <a:rPr lang="en-US" sz="2400" dirty="0" smtClean="0"/>
              <a:t>parents: </a:t>
            </a:r>
            <a:br>
              <a:rPr lang="en-US" sz="2400" dirty="0" smtClean="0"/>
            </a:b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</a:t>
            </a:r>
            <a:r>
              <a:rPr lang="en-US" sz="2200" dirty="0" smtClean="0">
                <a:solidFill>
                  <a:srgbClr val="0066FF"/>
                </a:solidFill>
              </a:rPr>
              <a:t>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</a:t>
            </a:r>
            <a:r>
              <a:rPr lang="en-US" sz="2200" dirty="0" smtClean="0">
                <a:solidFill>
                  <a:srgbClr val="0066FF"/>
                </a:solidFill>
              </a:rPr>
              <a:t>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231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1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983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2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98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n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479175" y="3981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145925" y="4381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001261" y="4019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03125" y="5105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49242" y="3124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22" name="Bent Arrow 21"/>
          <p:cNvSpPr/>
          <p:nvPr/>
        </p:nvSpPr>
        <p:spPr>
          <a:xfrm rot="5400000">
            <a:off x="5355725" y="4343400"/>
            <a:ext cx="9906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9925" y="5562600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(X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| Z</a:t>
            </a:r>
            <a:r>
              <a:rPr lang="en-US" sz="2200" baseline="-25000" dirty="0" smtClean="0">
                <a:solidFill>
                  <a:srgbClr val="0066FF"/>
                </a:solidFill>
              </a:rPr>
              <a:t>1</a:t>
            </a:r>
            <a:r>
              <a:rPr lang="en-US" sz="2200" dirty="0" smtClean="0">
                <a:solidFill>
                  <a:srgbClr val="0066FF"/>
                </a:solidFill>
              </a:rPr>
              <a:t>, …, Z</a:t>
            </a:r>
            <a:r>
              <a:rPr lang="en-US" sz="2200" baseline="-25000" dirty="0" smtClean="0">
                <a:solidFill>
                  <a:srgbClr val="0066FF"/>
                </a:solidFill>
              </a:rPr>
              <a:t>n</a:t>
            </a:r>
            <a:r>
              <a:rPr lang="en-US" sz="2200" dirty="0" smtClean="0">
                <a:solidFill>
                  <a:srgbClr val="0066FF"/>
                </a:solidFill>
              </a:rPr>
              <a:t>)</a:t>
            </a:r>
            <a:endParaRPr lang="en-US" sz="22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194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69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joint probability distribution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For each node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we know </a:t>
            </a:r>
            <a:r>
              <a:rPr lang="en-US" sz="2400" dirty="0" smtClean="0">
                <a:solidFill>
                  <a:srgbClr val="0066FF"/>
                </a:solidFill>
              </a:rPr>
              <a:t>P(X</a:t>
            </a:r>
            <a:r>
              <a:rPr lang="en-US" sz="2400" baseline="-25000" dirty="0" smtClean="0">
                <a:solidFill>
                  <a:srgbClr val="0066FF"/>
                </a:solidFill>
              </a:rPr>
              <a:t>i</a:t>
            </a:r>
            <a:r>
              <a:rPr lang="en-US" sz="2400" dirty="0" smtClean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 smtClean="0">
                <a:solidFill>
                  <a:srgbClr val="0066FF"/>
                </a:solidFill>
              </a:rPr>
              <a:t>i</a:t>
            </a:r>
            <a:r>
              <a:rPr lang="en-US" sz="2400" dirty="0" smtClean="0">
                <a:solidFill>
                  <a:srgbClr val="0066FF"/>
                </a:solidFill>
              </a:rPr>
              <a:t>))</a:t>
            </a:r>
          </a:p>
          <a:p>
            <a:r>
              <a:rPr lang="en-US" sz="2400" dirty="0" smtClean="0"/>
              <a:t>How do we get the full joint distribution </a:t>
            </a:r>
            <a:r>
              <a:rPr lang="en-US" sz="2400" dirty="0" smtClean="0">
                <a:solidFill>
                  <a:srgbClr val="0066FF"/>
                </a:solidFill>
              </a:rPr>
              <a:t>P(X</a:t>
            </a:r>
            <a:r>
              <a:rPr lang="en-US" sz="2400" baseline="-25000" dirty="0" smtClean="0">
                <a:solidFill>
                  <a:srgbClr val="0066FF"/>
                </a:solidFill>
              </a:rPr>
              <a:t>1</a:t>
            </a:r>
            <a:r>
              <a:rPr lang="en-US" sz="2400" dirty="0" smtClean="0">
                <a:solidFill>
                  <a:srgbClr val="0066FF"/>
                </a:solidFill>
              </a:rPr>
              <a:t>, …, X</a:t>
            </a:r>
            <a:r>
              <a:rPr lang="en-US" sz="2400" baseline="-25000" dirty="0" smtClean="0">
                <a:solidFill>
                  <a:srgbClr val="0066FF"/>
                </a:solidFill>
              </a:rPr>
              <a:t>n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Using chain rule: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</a:t>
            </a:r>
            <a:r>
              <a:rPr lang="en-US" sz="2400" dirty="0" smtClean="0">
                <a:solidFill>
                  <a:srgbClr val="0066FF"/>
                </a:solidFill>
              </a:rPr>
              <a:t>P(j, m, a,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66FF"/>
                </a:solidFill>
              </a:rPr>
              <a:t>	=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b) 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P(a |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P(j </a:t>
            </a:r>
            <a:r>
              <a:rPr lang="en-US" sz="2400" dirty="0">
                <a:solidFill>
                  <a:srgbClr val="0066FF"/>
                </a:solidFill>
              </a:rPr>
              <a:t>| a) </a:t>
            </a:r>
            <a:r>
              <a:rPr lang="en-US" sz="2400" dirty="0" smtClean="0">
                <a:solidFill>
                  <a:srgbClr val="0066FF"/>
                </a:solidFill>
              </a:rPr>
              <a:t>P(m </a:t>
            </a:r>
            <a:r>
              <a:rPr lang="en-US" sz="2400" dirty="0">
                <a:solidFill>
                  <a:srgbClr val="0066FF"/>
                </a:solidFill>
              </a:rPr>
              <a:t>| a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>
                <a:solidFill>
                  <a:srgbClr val="0066FF"/>
                </a:solidFill>
              </a:rPr>
              <a:t>
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12800" y="3048000"/>
          <a:ext cx="7569200" cy="838200"/>
        </p:xfrm>
        <a:graphic>
          <a:graphicData uri="http://schemas.openxmlformats.org/presentationml/2006/ole">
            <p:oleObj spid="_x0000_s10248" name="Equation" r:id="rId4" imgW="3898800" imgH="431640" progId="Equation.3">
              <p:embed/>
            </p:oleObj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411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936</Words>
  <Application>Microsoft Office PowerPoint</Application>
  <PresentationFormat>On-screen Show (4:3)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Equation</vt:lpstr>
      <vt:lpstr>Bayesian networks</vt:lpstr>
      <vt:lpstr>Structure</vt:lpstr>
      <vt:lpstr>Example: N independent  coin flips</vt:lpstr>
      <vt:lpstr>Example: Naïve Bayes spam filter</vt:lpstr>
      <vt:lpstr>Example: Burglar Alarm</vt:lpstr>
      <vt:lpstr>Example: Burglar Alarm</vt:lpstr>
      <vt:lpstr>Conditional probability distributions</vt:lpstr>
      <vt:lpstr>Example: Burglar Alarm</vt:lpstr>
      <vt:lpstr>The joint probability distribution</vt:lpstr>
      <vt:lpstr>Conditional independence</vt:lpstr>
      <vt:lpstr>Conditional independence</vt:lpstr>
      <vt:lpstr>Compactness</vt:lpstr>
      <vt:lpstr>Constructing Bayesian networks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contd.</vt:lpstr>
      <vt:lpstr>A more realistic Bayes Network:  Car diagnosis</vt:lpstr>
      <vt:lpstr>Car insurance</vt:lpstr>
      <vt:lpstr>In research literature…</vt:lpstr>
      <vt:lpstr>In research literature…</vt:lpstr>
      <vt:lpstr>Summary</vt:lpstr>
      <vt:lpstr>Probabilistic inference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</dc:title>
  <dc:creator>Min-Yen Kan</dc:creator>
  <cp:lastModifiedBy>lazebnik</cp:lastModifiedBy>
  <cp:revision>135</cp:revision>
  <dcterms:created xsi:type="dcterms:W3CDTF">2003-12-17T16:38:09Z</dcterms:created>
  <dcterms:modified xsi:type="dcterms:W3CDTF">2011-11-01T18:19:12Z</dcterms:modified>
</cp:coreProperties>
</file>