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8" r:id="rId27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0630" y="1666113"/>
            <a:ext cx="7082739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307924"/>
            <a:ext cx="34988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774553"/>
            <a:ext cx="6547484" cy="329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eplearning.net/software/theano/library/tensor/nnet/nnet.html#theano.tensor.nnet.nnet.sigmoid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software/theano/install.html#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30630" y="2659648"/>
            <a:ext cx="7082739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840"/>
              </a:lnSpc>
              <a:spcBef>
                <a:spcPts val="100"/>
              </a:spcBef>
            </a:pPr>
            <a:r>
              <a:rPr spc="-25" dirty="0"/>
              <a:t>Introduction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 err="1" smtClean="0"/>
              <a:t>Theano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Define</a:t>
            </a:r>
            <a:r>
              <a:rPr spc="-55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581773"/>
            <a:ext cx="7742555" cy="5934075"/>
          </a:xfrm>
          <a:prstGeom prst="rect">
            <a:avLst/>
          </a:prstGeom>
        </p:spPr>
        <p:txBody>
          <a:bodyPr vert="horz" wrap="square" lIns="0" tIns="343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4400" b="0" dirty="0">
                <a:latin typeface="Calibri Light"/>
                <a:cs typeface="Calibri Light"/>
              </a:rPr>
              <a:t>– </a:t>
            </a:r>
            <a:r>
              <a:rPr sz="4400" b="0" spc="-10" dirty="0">
                <a:latin typeface="Calibri Light"/>
                <a:cs typeface="Calibri Light"/>
              </a:rPr>
              <a:t>Step2. Define </a:t>
            </a:r>
            <a:r>
              <a:rPr sz="4400" b="0" spc="-5" dirty="0">
                <a:latin typeface="Calibri Light"/>
                <a:cs typeface="Calibri Light"/>
              </a:rPr>
              <a:t>Output</a:t>
            </a:r>
            <a:r>
              <a:rPr sz="4400" b="0" spc="10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Variables</a:t>
            </a:r>
            <a:endParaRPr sz="4400">
              <a:latin typeface="Calibri Light"/>
              <a:cs typeface="Calibri Light"/>
            </a:endParaRPr>
          </a:p>
          <a:p>
            <a:pPr marL="241300" indent="-228600">
              <a:lnSpc>
                <a:spcPts val="3195"/>
              </a:lnSpc>
              <a:spcBef>
                <a:spcPts val="1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variables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based on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15" dirty="0">
                <a:latin typeface="Calibri"/>
                <a:cs typeface="Calibri"/>
              </a:rPr>
              <a:t>relations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0" dirty="0">
                <a:latin typeface="Calibri"/>
                <a:cs typeface="Calibri"/>
              </a:rPr>
              <a:t>input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Below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examples</a:t>
            </a:r>
            <a:endParaRPr sz="2800">
              <a:latin typeface="Calibri"/>
              <a:cs typeface="Calibri"/>
            </a:endParaRPr>
          </a:p>
          <a:p>
            <a:pPr marL="4427855">
              <a:lnSpc>
                <a:spcPct val="100000"/>
              </a:lnSpc>
              <a:spcBef>
                <a:spcPts val="1019"/>
              </a:spcBef>
              <a:tabLst>
                <a:tab pos="4856480" algn="l"/>
              </a:tabLst>
            </a:pPr>
            <a:r>
              <a:rPr sz="2400" dirty="0">
                <a:latin typeface="Calibri"/>
                <a:cs typeface="Calibri"/>
              </a:rPr>
              <a:t>y1	equals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x1 plus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x2</a:t>
            </a:r>
            <a:endParaRPr sz="2400">
              <a:latin typeface="Calibri"/>
              <a:cs typeface="Calibri"/>
            </a:endParaRPr>
          </a:p>
          <a:p>
            <a:pPr marL="4456430" marR="249554">
              <a:lnSpc>
                <a:spcPct val="186300"/>
              </a:lnSpc>
              <a:spcBef>
                <a:spcPts val="855"/>
              </a:spcBef>
              <a:tabLst>
                <a:tab pos="4885055" algn="l"/>
              </a:tabLst>
            </a:pPr>
            <a:r>
              <a:rPr sz="2400" dirty="0">
                <a:latin typeface="Calibri"/>
                <a:cs typeface="Calibri"/>
              </a:rPr>
              <a:t>y2	equals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x1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x2  </a:t>
            </a:r>
            <a:r>
              <a:rPr sz="2400" dirty="0">
                <a:latin typeface="Calibri"/>
                <a:cs typeface="Calibri"/>
              </a:rPr>
              <a:t>y3 is 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i="1" u="heavy" spc="-10" dirty="0">
                <a:latin typeface="Calibri"/>
                <a:cs typeface="Calibri"/>
              </a:rPr>
              <a:t>elementwise</a:t>
            </a:r>
            <a:endParaRPr sz="2400">
              <a:latin typeface="Calibri"/>
              <a:cs typeface="Calibri"/>
            </a:endParaRPr>
          </a:p>
          <a:p>
            <a:pPr marL="445643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multiplication of </a:t>
            </a:r>
            <a:r>
              <a:rPr sz="2400" dirty="0">
                <a:latin typeface="Calibri"/>
                <a:cs typeface="Calibri"/>
              </a:rPr>
              <a:t>x3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x4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4427855" marR="3365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y4 is the </a:t>
            </a:r>
            <a:r>
              <a:rPr sz="2400" spc="-5" dirty="0">
                <a:latin typeface="Calibri"/>
                <a:cs typeface="Calibri"/>
              </a:rPr>
              <a:t>matrix  multiplication of x3 and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4524" y="3288791"/>
            <a:ext cx="3354324" cy="3319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71341" y="3463290"/>
            <a:ext cx="1673225" cy="1211580"/>
          </a:xfrm>
          <a:custGeom>
            <a:avLst/>
            <a:gdLst/>
            <a:ahLst/>
            <a:cxnLst/>
            <a:rect l="l" t="t" r="r" b="b"/>
            <a:pathLst>
              <a:path w="1673225" h="1211579">
                <a:moveTo>
                  <a:pt x="1568827" y="51287"/>
                </a:moveTo>
                <a:lnTo>
                  <a:pt x="0" y="1180592"/>
                </a:lnTo>
                <a:lnTo>
                  <a:pt x="22352" y="1211580"/>
                </a:lnTo>
                <a:lnTo>
                  <a:pt x="1591164" y="82286"/>
                </a:lnTo>
                <a:lnTo>
                  <a:pt x="1568827" y="51287"/>
                </a:lnTo>
                <a:close/>
              </a:path>
              <a:path w="1673225" h="1211579">
                <a:moveTo>
                  <a:pt x="1651764" y="40132"/>
                </a:moveTo>
                <a:lnTo>
                  <a:pt x="1584325" y="40132"/>
                </a:lnTo>
                <a:lnTo>
                  <a:pt x="1606677" y="71120"/>
                </a:lnTo>
                <a:lnTo>
                  <a:pt x="1591164" y="82286"/>
                </a:lnTo>
                <a:lnTo>
                  <a:pt x="1613408" y="113157"/>
                </a:lnTo>
                <a:lnTo>
                  <a:pt x="1651764" y="40132"/>
                </a:lnTo>
                <a:close/>
              </a:path>
              <a:path w="1673225" h="1211579">
                <a:moveTo>
                  <a:pt x="1584325" y="40132"/>
                </a:moveTo>
                <a:lnTo>
                  <a:pt x="1568827" y="51287"/>
                </a:lnTo>
                <a:lnTo>
                  <a:pt x="1591164" y="82286"/>
                </a:lnTo>
                <a:lnTo>
                  <a:pt x="1606677" y="71120"/>
                </a:lnTo>
                <a:lnTo>
                  <a:pt x="1584325" y="40132"/>
                </a:lnTo>
                <a:close/>
              </a:path>
              <a:path w="1673225" h="1211579">
                <a:moveTo>
                  <a:pt x="1672844" y="0"/>
                </a:moveTo>
                <a:lnTo>
                  <a:pt x="1546606" y="20447"/>
                </a:lnTo>
                <a:lnTo>
                  <a:pt x="1568827" y="51287"/>
                </a:lnTo>
                <a:lnTo>
                  <a:pt x="1584325" y="40132"/>
                </a:lnTo>
                <a:lnTo>
                  <a:pt x="1651764" y="40132"/>
                </a:lnTo>
                <a:lnTo>
                  <a:pt x="16728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3246" y="4254246"/>
            <a:ext cx="1699260" cy="965200"/>
          </a:xfrm>
          <a:custGeom>
            <a:avLst/>
            <a:gdLst/>
            <a:ahLst/>
            <a:cxnLst/>
            <a:rect l="l" t="t" r="r" b="b"/>
            <a:pathLst>
              <a:path w="1699260" h="965200">
                <a:moveTo>
                  <a:pt x="1590159" y="39314"/>
                </a:moveTo>
                <a:lnTo>
                  <a:pt x="0" y="931926"/>
                </a:lnTo>
                <a:lnTo>
                  <a:pt x="18541" y="965199"/>
                </a:lnTo>
                <a:lnTo>
                  <a:pt x="1608846" y="72578"/>
                </a:lnTo>
                <a:lnTo>
                  <a:pt x="1590159" y="39314"/>
                </a:lnTo>
                <a:close/>
              </a:path>
              <a:path w="1699260" h="965200">
                <a:moveTo>
                  <a:pt x="1678839" y="29971"/>
                </a:moveTo>
                <a:lnTo>
                  <a:pt x="1606803" y="29971"/>
                </a:lnTo>
                <a:lnTo>
                  <a:pt x="1625473" y="63245"/>
                </a:lnTo>
                <a:lnTo>
                  <a:pt x="1608846" y="72578"/>
                </a:lnTo>
                <a:lnTo>
                  <a:pt x="1627504" y="105790"/>
                </a:lnTo>
                <a:lnTo>
                  <a:pt x="1678839" y="29971"/>
                </a:lnTo>
                <a:close/>
              </a:path>
              <a:path w="1699260" h="965200">
                <a:moveTo>
                  <a:pt x="1606803" y="29971"/>
                </a:moveTo>
                <a:lnTo>
                  <a:pt x="1590159" y="39314"/>
                </a:lnTo>
                <a:lnTo>
                  <a:pt x="1608846" y="72578"/>
                </a:lnTo>
                <a:lnTo>
                  <a:pt x="1625473" y="63245"/>
                </a:lnTo>
                <a:lnTo>
                  <a:pt x="1606803" y="29971"/>
                </a:lnTo>
                <a:close/>
              </a:path>
              <a:path w="1699260" h="965200">
                <a:moveTo>
                  <a:pt x="1699132" y="0"/>
                </a:moveTo>
                <a:lnTo>
                  <a:pt x="1571498" y="6095"/>
                </a:lnTo>
                <a:lnTo>
                  <a:pt x="1590159" y="39314"/>
                </a:lnTo>
                <a:lnTo>
                  <a:pt x="1606803" y="29971"/>
                </a:lnTo>
                <a:lnTo>
                  <a:pt x="1678839" y="29971"/>
                </a:lnTo>
                <a:lnTo>
                  <a:pt x="16991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6167" y="5103748"/>
            <a:ext cx="1696720" cy="626110"/>
          </a:xfrm>
          <a:custGeom>
            <a:avLst/>
            <a:gdLst/>
            <a:ahLst/>
            <a:cxnLst/>
            <a:rect l="l" t="t" r="r" b="b"/>
            <a:pathLst>
              <a:path w="1696720" h="626110">
                <a:moveTo>
                  <a:pt x="1582065" y="35895"/>
                </a:moveTo>
                <a:lnTo>
                  <a:pt x="0" y="589826"/>
                </a:lnTo>
                <a:lnTo>
                  <a:pt x="12700" y="625779"/>
                </a:lnTo>
                <a:lnTo>
                  <a:pt x="1594676" y="71824"/>
                </a:lnTo>
                <a:lnTo>
                  <a:pt x="1582065" y="35895"/>
                </a:lnTo>
                <a:close/>
              </a:path>
              <a:path w="1696720" h="626110">
                <a:moveTo>
                  <a:pt x="1683160" y="29590"/>
                </a:moveTo>
                <a:lnTo>
                  <a:pt x="1600073" y="29590"/>
                </a:lnTo>
                <a:lnTo>
                  <a:pt x="1612646" y="65531"/>
                </a:lnTo>
                <a:lnTo>
                  <a:pt x="1594676" y="71824"/>
                </a:lnTo>
                <a:lnTo>
                  <a:pt x="1607312" y="107823"/>
                </a:lnTo>
                <a:lnTo>
                  <a:pt x="1683160" y="29590"/>
                </a:lnTo>
                <a:close/>
              </a:path>
              <a:path w="1696720" h="626110">
                <a:moveTo>
                  <a:pt x="1600073" y="29590"/>
                </a:moveTo>
                <a:lnTo>
                  <a:pt x="1582065" y="35895"/>
                </a:lnTo>
                <a:lnTo>
                  <a:pt x="1594676" y="71824"/>
                </a:lnTo>
                <a:lnTo>
                  <a:pt x="1612646" y="65531"/>
                </a:lnTo>
                <a:lnTo>
                  <a:pt x="1600073" y="29590"/>
                </a:lnTo>
                <a:close/>
              </a:path>
              <a:path w="1696720" h="626110">
                <a:moveTo>
                  <a:pt x="1569466" y="0"/>
                </a:moveTo>
                <a:lnTo>
                  <a:pt x="1582065" y="35895"/>
                </a:lnTo>
                <a:lnTo>
                  <a:pt x="1600073" y="29590"/>
                </a:lnTo>
                <a:lnTo>
                  <a:pt x="1683160" y="29590"/>
                </a:lnTo>
                <a:lnTo>
                  <a:pt x="1696212" y="16128"/>
                </a:lnTo>
                <a:lnTo>
                  <a:pt x="15694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3597" y="6113246"/>
            <a:ext cx="669290" cy="121920"/>
          </a:xfrm>
          <a:custGeom>
            <a:avLst/>
            <a:gdLst/>
            <a:ahLst/>
            <a:cxnLst/>
            <a:rect l="l" t="t" r="r" b="b"/>
            <a:pathLst>
              <a:path w="669289" h="121920">
                <a:moveTo>
                  <a:pt x="553720" y="37975"/>
                </a:moveTo>
                <a:lnTo>
                  <a:pt x="0" y="83832"/>
                </a:lnTo>
                <a:lnTo>
                  <a:pt x="3048" y="121792"/>
                </a:lnTo>
                <a:lnTo>
                  <a:pt x="556895" y="75937"/>
                </a:lnTo>
                <a:lnTo>
                  <a:pt x="553720" y="37975"/>
                </a:lnTo>
                <a:close/>
              </a:path>
              <a:path w="669289" h="121920">
                <a:moveTo>
                  <a:pt x="641394" y="36398"/>
                </a:moveTo>
                <a:lnTo>
                  <a:pt x="572769" y="36398"/>
                </a:lnTo>
                <a:lnTo>
                  <a:pt x="575817" y="74371"/>
                </a:lnTo>
                <a:lnTo>
                  <a:pt x="556895" y="75937"/>
                </a:lnTo>
                <a:lnTo>
                  <a:pt x="560069" y="113906"/>
                </a:lnTo>
                <a:lnTo>
                  <a:pt x="669163" y="47523"/>
                </a:lnTo>
                <a:lnTo>
                  <a:pt x="641394" y="36398"/>
                </a:lnTo>
                <a:close/>
              </a:path>
              <a:path w="669289" h="121920">
                <a:moveTo>
                  <a:pt x="572769" y="36398"/>
                </a:moveTo>
                <a:lnTo>
                  <a:pt x="553720" y="37975"/>
                </a:lnTo>
                <a:lnTo>
                  <a:pt x="556895" y="75937"/>
                </a:lnTo>
                <a:lnTo>
                  <a:pt x="575817" y="74371"/>
                </a:lnTo>
                <a:lnTo>
                  <a:pt x="572769" y="36398"/>
                </a:lnTo>
                <a:close/>
              </a:path>
              <a:path w="669289" h="121920">
                <a:moveTo>
                  <a:pt x="550544" y="0"/>
                </a:moveTo>
                <a:lnTo>
                  <a:pt x="553720" y="37975"/>
                </a:lnTo>
                <a:lnTo>
                  <a:pt x="572769" y="36398"/>
                </a:lnTo>
                <a:lnTo>
                  <a:pt x="641394" y="36398"/>
                </a:lnTo>
                <a:lnTo>
                  <a:pt x="5505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Define</a:t>
            </a:r>
            <a:r>
              <a:rPr spc="-55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912113"/>
            <a:ext cx="5898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– </a:t>
            </a:r>
            <a:r>
              <a:rPr sz="4400" b="0" spc="-15" dirty="0">
                <a:latin typeface="Calibri Light"/>
                <a:cs typeface="Calibri Light"/>
              </a:rPr>
              <a:t>Step </a:t>
            </a:r>
            <a:r>
              <a:rPr sz="4400" b="0" dirty="0">
                <a:latin typeface="Calibri Light"/>
                <a:cs typeface="Calibri Light"/>
              </a:rPr>
              <a:t>3. </a:t>
            </a:r>
            <a:r>
              <a:rPr sz="4400" b="0" spc="-10" dirty="0">
                <a:latin typeface="Calibri Light"/>
                <a:cs typeface="Calibri Light"/>
              </a:rPr>
              <a:t>Declare</a:t>
            </a:r>
            <a:r>
              <a:rPr sz="4400" b="0" spc="-4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Function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7675" y="2013204"/>
            <a:ext cx="6562344" cy="48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06390" y="2724657"/>
            <a:ext cx="11080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4827" y="2739389"/>
            <a:ext cx="1108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Fun</a:t>
            </a:r>
            <a:r>
              <a:rPr sz="2400" dirty="0">
                <a:latin typeface="Calibri"/>
                <a:cs typeface="Calibri"/>
              </a:rPr>
              <a:t>ction  </a:t>
            </a:r>
            <a:r>
              <a:rPr sz="2400" spc="-5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6726" y="2754579"/>
            <a:ext cx="15557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Declare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function as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680" y="4910328"/>
            <a:ext cx="4575048" cy="1667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6726" y="3743959"/>
            <a:ext cx="7837805" cy="2761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Note: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0" dirty="0">
                <a:latin typeface="Calibri"/>
                <a:cs typeface="Calibri"/>
              </a:rPr>
              <a:t>function should </a:t>
            </a:r>
            <a:r>
              <a:rPr sz="2800" spc="-5" dirty="0">
                <a:latin typeface="Calibri"/>
                <a:cs typeface="Calibri"/>
              </a:rPr>
              <a:t>be a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list.</a:t>
            </a:r>
            <a:endParaRPr sz="2800" dirty="0">
              <a:latin typeface="Calibri"/>
              <a:cs typeface="Calibri"/>
            </a:endParaRPr>
          </a:p>
          <a:p>
            <a:pPr marL="919480">
              <a:lnSpc>
                <a:spcPct val="100000"/>
              </a:lnSpc>
              <a:spcBef>
                <a:spcPts val="155"/>
              </a:spcBef>
            </a:pP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is, </a:t>
            </a:r>
            <a:r>
              <a:rPr sz="2800" spc="-25" dirty="0">
                <a:latin typeface="Calibri"/>
                <a:cs typeface="Calibri"/>
              </a:rPr>
              <a:t>always </a:t>
            </a:r>
            <a:r>
              <a:rPr sz="2800" spc="-10" dirty="0">
                <a:latin typeface="Calibri"/>
                <a:cs typeface="Calibri"/>
              </a:rPr>
              <a:t>put </a:t>
            </a:r>
            <a:r>
              <a:rPr sz="2800" spc="-5" dirty="0">
                <a:latin typeface="Calibri"/>
                <a:cs typeface="Calibri"/>
              </a:rPr>
              <a:t>the input in “[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]”</a:t>
            </a:r>
            <a:endParaRPr sz="2800" dirty="0">
              <a:latin typeface="Calibri"/>
              <a:cs typeface="Calibri"/>
            </a:endParaRPr>
          </a:p>
          <a:p>
            <a:pPr marL="4168775" marR="5080">
              <a:lnSpc>
                <a:spcPct val="100000"/>
              </a:lnSpc>
              <a:spcBef>
                <a:spcPts val="2170"/>
              </a:spcBef>
            </a:pP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input </a:t>
            </a:r>
            <a:r>
              <a:rPr sz="2400" spc="-5" dirty="0">
                <a:latin typeface="Calibri"/>
                <a:cs typeface="Calibri"/>
              </a:rPr>
              <a:t>and  output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explicitly.</a:t>
            </a:r>
            <a:endParaRPr sz="2400" dirty="0">
              <a:latin typeface="Calibri"/>
              <a:cs typeface="Calibri"/>
            </a:endParaRPr>
          </a:p>
          <a:p>
            <a:pPr marL="4141470">
              <a:lnSpc>
                <a:spcPct val="100000"/>
              </a:lnSpc>
              <a:spcBef>
                <a:spcPts val="965"/>
              </a:spcBef>
            </a:pPr>
            <a:r>
              <a:rPr sz="2400" spc="-10" dirty="0">
                <a:latin typeface="Calibri"/>
                <a:cs typeface="Calibri"/>
              </a:rPr>
              <a:t>(equivalent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above</a:t>
            </a:r>
            <a:endParaRPr sz="2400" dirty="0">
              <a:latin typeface="Calibri"/>
              <a:cs typeface="Calibri"/>
            </a:endParaRPr>
          </a:p>
          <a:p>
            <a:pPr marL="1255395"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usage)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8625" y="247421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1541" y="2486405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>
                <a:moveTo>
                  <a:pt x="0" y="0"/>
                </a:moveTo>
                <a:lnTo>
                  <a:pt x="580771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4126" y="2487929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5">
                <a:moveTo>
                  <a:pt x="0" y="0"/>
                </a:moveTo>
                <a:lnTo>
                  <a:pt x="38646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1317" y="2478785"/>
            <a:ext cx="476884" cy="393065"/>
          </a:xfrm>
          <a:custGeom>
            <a:avLst/>
            <a:gdLst/>
            <a:ahLst/>
            <a:cxnLst/>
            <a:rect l="l" t="t" r="r" b="b"/>
            <a:pathLst>
              <a:path w="476885" h="393064">
                <a:moveTo>
                  <a:pt x="100648" y="57386"/>
                </a:moveTo>
                <a:lnTo>
                  <a:pt x="76600" y="86938"/>
                </a:lnTo>
                <a:lnTo>
                  <a:pt x="452627" y="393064"/>
                </a:lnTo>
                <a:lnTo>
                  <a:pt x="476757" y="363600"/>
                </a:lnTo>
                <a:lnTo>
                  <a:pt x="100648" y="57386"/>
                </a:lnTo>
                <a:close/>
              </a:path>
              <a:path w="476885" h="393064">
                <a:moveTo>
                  <a:pt x="0" y="0"/>
                </a:moveTo>
                <a:lnTo>
                  <a:pt x="52578" y="116459"/>
                </a:lnTo>
                <a:lnTo>
                  <a:pt x="76600" y="86938"/>
                </a:lnTo>
                <a:lnTo>
                  <a:pt x="61848" y="74929"/>
                </a:lnTo>
                <a:lnTo>
                  <a:pt x="85851" y="45338"/>
                </a:lnTo>
                <a:lnTo>
                  <a:pt x="110452" y="45338"/>
                </a:lnTo>
                <a:lnTo>
                  <a:pt x="124713" y="27812"/>
                </a:lnTo>
                <a:lnTo>
                  <a:pt x="0" y="0"/>
                </a:lnTo>
                <a:close/>
              </a:path>
              <a:path w="476885" h="393064">
                <a:moveTo>
                  <a:pt x="85851" y="45338"/>
                </a:moveTo>
                <a:lnTo>
                  <a:pt x="61848" y="74929"/>
                </a:lnTo>
                <a:lnTo>
                  <a:pt x="76600" y="86938"/>
                </a:lnTo>
                <a:lnTo>
                  <a:pt x="100648" y="57386"/>
                </a:lnTo>
                <a:lnTo>
                  <a:pt x="85851" y="45338"/>
                </a:lnTo>
                <a:close/>
              </a:path>
              <a:path w="476885" h="393064">
                <a:moveTo>
                  <a:pt x="110452" y="45338"/>
                </a:moveTo>
                <a:lnTo>
                  <a:pt x="85851" y="45338"/>
                </a:lnTo>
                <a:lnTo>
                  <a:pt x="100648" y="57386"/>
                </a:lnTo>
                <a:lnTo>
                  <a:pt x="110452" y="453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23660" y="2474214"/>
            <a:ext cx="608330" cy="318770"/>
          </a:xfrm>
          <a:custGeom>
            <a:avLst/>
            <a:gdLst/>
            <a:ahLst/>
            <a:cxnLst/>
            <a:rect l="l" t="t" r="r" b="b"/>
            <a:pathLst>
              <a:path w="608329" h="318769">
                <a:moveTo>
                  <a:pt x="497698" y="34345"/>
                </a:moveTo>
                <a:lnTo>
                  <a:pt x="0" y="284607"/>
                </a:lnTo>
                <a:lnTo>
                  <a:pt x="17017" y="318643"/>
                </a:lnTo>
                <a:lnTo>
                  <a:pt x="514808" y="68396"/>
                </a:lnTo>
                <a:lnTo>
                  <a:pt x="497698" y="34345"/>
                </a:lnTo>
                <a:close/>
              </a:path>
              <a:path w="608329" h="318769">
                <a:moveTo>
                  <a:pt x="589074" y="25781"/>
                </a:moveTo>
                <a:lnTo>
                  <a:pt x="514730" y="25781"/>
                </a:lnTo>
                <a:lnTo>
                  <a:pt x="531876" y="59816"/>
                </a:lnTo>
                <a:lnTo>
                  <a:pt x="514808" y="68396"/>
                </a:lnTo>
                <a:lnTo>
                  <a:pt x="531876" y="102362"/>
                </a:lnTo>
                <a:lnTo>
                  <a:pt x="589074" y="25781"/>
                </a:lnTo>
                <a:close/>
              </a:path>
              <a:path w="608329" h="318769">
                <a:moveTo>
                  <a:pt x="514730" y="25781"/>
                </a:moveTo>
                <a:lnTo>
                  <a:pt x="497698" y="34345"/>
                </a:lnTo>
                <a:lnTo>
                  <a:pt x="514808" y="68396"/>
                </a:lnTo>
                <a:lnTo>
                  <a:pt x="531876" y="59816"/>
                </a:lnTo>
                <a:lnTo>
                  <a:pt x="514730" y="25781"/>
                </a:lnTo>
                <a:close/>
              </a:path>
              <a:path w="608329" h="318769">
                <a:moveTo>
                  <a:pt x="608330" y="0"/>
                </a:moveTo>
                <a:lnTo>
                  <a:pt x="480567" y="253"/>
                </a:lnTo>
                <a:lnTo>
                  <a:pt x="497698" y="34345"/>
                </a:lnTo>
                <a:lnTo>
                  <a:pt x="514730" y="25781"/>
                </a:lnTo>
                <a:lnTo>
                  <a:pt x="589074" y="25781"/>
                </a:lnTo>
                <a:lnTo>
                  <a:pt x="6083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96150" y="2471166"/>
            <a:ext cx="339725" cy="368935"/>
          </a:xfrm>
          <a:custGeom>
            <a:avLst/>
            <a:gdLst/>
            <a:ahLst/>
            <a:cxnLst/>
            <a:rect l="l" t="t" r="r" b="b"/>
            <a:pathLst>
              <a:path w="339725" h="368935">
                <a:moveTo>
                  <a:pt x="91217" y="71476"/>
                </a:moveTo>
                <a:lnTo>
                  <a:pt x="63023" y="97250"/>
                </a:lnTo>
                <a:lnTo>
                  <a:pt x="311276" y="368808"/>
                </a:lnTo>
                <a:lnTo>
                  <a:pt x="339344" y="343026"/>
                </a:lnTo>
                <a:lnTo>
                  <a:pt x="91217" y="71476"/>
                </a:lnTo>
                <a:close/>
              </a:path>
              <a:path w="339725" h="368935">
                <a:moveTo>
                  <a:pt x="0" y="0"/>
                </a:moveTo>
                <a:lnTo>
                  <a:pt x="34925" y="122936"/>
                </a:lnTo>
                <a:lnTo>
                  <a:pt x="63023" y="97250"/>
                </a:lnTo>
                <a:lnTo>
                  <a:pt x="50165" y="83185"/>
                </a:lnTo>
                <a:lnTo>
                  <a:pt x="78358" y="57404"/>
                </a:lnTo>
                <a:lnTo>
                  <a:pt x="106610" y="57404"/>
                </a:lnTo>
                <a:lnTo>
                  <a:pt x="119252" y="45847"/>
                </a:lnTo>
                <a:lnTo>
                  <a:pt x="0" y="0"/>
                </a:lnTo>
                <a:close/>
              </a:path>
              <a:path w="339725" h="368935">
                <a:moveTo>
                  <a:pt x="78358" y="57404"/>
                </a:moveTo>
                <a:lnTo>
                  <a:pt x="50165" y="83185"/>
                </a:lnTo>
                <a:lnTo>
                  <a:pt x="63023" y="97250"/>
                </a:lnTo>
                <a:lnTo>
                  <a:pt x="91217" y="71476"/>
                </a:lnTo>
                <a:lnTo>
                  <a:pt x="78358" y="57404"/>
                </a:lnTo>
                <a:close/>
              </a:path>
              <a:path w="339725" h="368935">
                <a:moveTo>
                  <a:pt x="106610" y="57404"/>
                </a:moveTo>
                <a:lnTo>
                  <a:pt x="78358" y="57404"/>
                </a:lnTo>
                <a:lnTo>
                  <a:pt x="91217" y="71476"/>
                </a:lnTo>
                <a:lnTo>
                  <a:pt x="106610" y="574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Define</a:t>
            </a:r>
            <a:r>
              <a:rPr spc="-55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912113"/>
            <a:ext cx="58966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– </a:t>
            </a:r>
            <a:r>
              <a:rPr sz="4400" b="0" spc="-15" dirty="0">
                <a:latin typeface="Calibri Light"/>
                <a:cs typeface="Calibri Light"/>
              </a:rPr>
              <a:t>Step </a:t>
            </a:r>
            <a:r>
              <a:rPr sz="4400" b="0" dirty="0">
                <a:latin typeface="Calibri Light"/>
                <a:cs typeface="Calibri Light"/>
              </a:rPr>
              <a:t>3. </a:t>
            </a:r>
            <a:r>
              <a:rPr sz="4400" b="0" spc="-10" dirty="0">
                <a:latin typeface="Calibri Light"/>
                <a:cs typeface="Calibri Light"/>
              </a:rPr>
              <a:t>Declare</a:t>
            </a:r>
            <a:r>
              <a:rPr sz="4400" b="0" spc="-5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Function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2327" y="1898904"/>
            <a:ext cx="5303520" cy="2987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7924"/>
            <a:ext cx="4787265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spc="-10" dirty="0"/>
              <a:t>Define </a:t>
            </a:r>
            <a:r>
              <a:rPr dirty="0"/>
              <a:t>function</a:t>
            </a:r>
          </a:p>
          <a:p>
            <a:pPr marL="12700">
              <a:lnSpc>
                <a:spcPts val="5015"/>
              </a:lnSpc>
            </a:pPr>
            <a:r>
              <a:rPr dirty="0"/>
              <a:t>- </a:t>
            </a:r>
            <a:r>
              <a:rPr spc="-10" dirty="0"/>
              <a:t>Examples </a:t>
            </a:r>
            <a:r>
              <a:rPr spc="-40" dirty="0"/>
              <a:t>for</a:t>
            </a:r>
            <a:r>
              <a:rPr spc="-7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/>
          <p:nvPr/>
        </p:nvSpPr>
        <p:spPr>
          <a:xfrm>
            <a:off x="6073140" y="4405884"/>
            <a:ext cx="1895856" cy="1263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14084" y="3956430"/>
            <a:ext cx="1151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Out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ut: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1862327"/>
            <a:ext cx="4107179" cy="3835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8154" y="5884875"/>
            <a:ext cx="5323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careful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dimensions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input  </a:t>
            </a:r>
            <a:r>
              <a:rPr sz="2400" spc="-5" dirty="0">
                <a:latin typeface="Calibri"/>
                <a:cs typeface="Calibri"/>
              </a:rPr>
              <a:t>matrices should 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correct.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93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Compute</a:t>
            </a:r>
            <a:r>
              <a:rPr spc="-70" dirty="0"/>
              <a:t> </a:t>
            </a:r>
            <a:r>
              <a:rPr spc="-15" dirty="0"/>
              <a:t>Gradients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7558405" cy="352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Computing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gradients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respect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5" dirty="0">
                <a:latin typeface="Calibri"/>
                <a:cs typeface="Calibri"/>
              </a:rPr>
              <a:t>is 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simple.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a function with </a:t>
            </a: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15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x </a:t>
            </a:r>
            <a:r>
              <a:rPr sz="2800" spc="-10" dirty="0">
                <a:latin typeface="Calibri"/>
                <a:cs typeface="Calibri"/>
              </a:rPr>
              <a:t>and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15" dirty="0">
                <a:latin typeface="Calibri"/>
                <a:cs typeface="Calibri"/>
              </a:rPr>
              <a:t>variable</a:t>
            </a:r>
            <a:r>
              <a:rPr sz="2800" spc="-5" dirty="0">
                <a:latin typeface="Calibri"/>
                <a:cs typeface="Calibri"/>
              </a:rPr>
              <a:t> y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compute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dy/dx</a:t>
            </a:r>
            <a:r>
              <a:rPr sz="2800" spc="-10" dirty="0">
                <a:latin typeface="Calibri"/>
                <a:cs typeface="Calibri"/>
              </a:rPr>
              <a:t>, simply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g = </a:t>
            </a:r>
            <a:r>
              <a:rPr sz="2800" spc="-50" dirty="0">
                <a:solidFill>
                  <a:srgbClr val="0000FF"/>
                </a:solidFill>
                <a:latin typeface="Calibri"/>
                <a:cs typeface="Calibri"/>
              </a:rPr>
              <a:t>T.grad(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y , x</a:t>
            </a:r>
            <a:r>
              <a:rPr sz="2800" spc="3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ts val="3190"/>
              </a:lnSpc>
              <a:spcBef>
                <a:spcPts val="16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Note: </a:t>
            </a:r>
            <a:r>
              <a:rPr sz="2800" spc="-130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compute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gradient,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y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should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800" spc="2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R="5266690" algn="ctr">
              <a:lnSpc>
                <a:spcPts val="3190"/>
              </a:lnSpc>
            </a:pPr>
            <a:r>
              <a:rPr sz="2800" spc="-50" dirty="0">
                <a:solidFill>
                  <a:srgbClr val="0000FF"/>
                </a:solidFill>
                <a:latin typeface="Calibri"/>
                <a:cs typeface="Calibri"/>
              </a:rPr>
              <a:t>scalar.</a:t>
            </a:r>
            <a:endParaRPr sz="2800">
              <a:latin typeface="Calibri"/>
              <a:cs typeface="Calibri"/>
            </a:endParaRPr>
          </a:p>
          <a:p>
            <a:pPr marL="321945" indent="-309245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That’s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it!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7924"/>
            <a:ext cx="4393565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spc="-10" dirty="0"/>
              <a:t>Compute</a:t>
            </a:r>
            <a:r>
              <a:rPr spc="-70" dirty="0"/>
              <a:t> </a:t>
            </a:r>
            <a:r>
              <a:rPr spc="-15" dirty="0"/>
              <a:t>Gradients</a:t>
            </a:r>
          </a:p>
          <a:p>
            <a:pPr marL="12700">
              <a:lnSpc>
                <a:spcPts val="5015"/>
              </a:lnSpc>
            </a:pPr>
            <a:r>
              <a:rPr dirty="0"/>
              <a:t>- </a:t>
            </a:r>
            <a:r>
              <a:rPr spc="-15" dirty="0"/>
              <a:t>Example</a:t>
            </a:r>
            <a:r>
              <a:rPr spc="-2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493776" y="1932431"/>
            <a:ext cx="8194547" cy="4398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8740" y="3707891"/>
            <a:ext cx="1927860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58740" y="3707891"/>
            <a:ext cx="1927860" cy="4622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09"/>
              </a:spcBef>
            </a:pPr>
            <a:r>
              <a:rPr sz="2400" dirty="0">
                <a:latin typeface="Calibri"/>
                <a:cs typeface="Calibri"/>
              </a:rPr>
              <a:t>g = </a:t>
            </a:r>
            <a:r>
              <a:rPr sz="2400" spc="-5" dirty="0">
                <a:latin typeface="Calibri"/>
                <a:cs typeface="Calibri"/>
              </a:rPr>
              <a:t>dy/dx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50308" y="5887211"/>
            <a:ext cx="1613915" cy="461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0308" y="5887211"/>
            <a:ext cx="1614170" cy="46228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Calibri"/>
                <a:cs typeface="Calibri"/>
              </a:rPr>
              <a:t>output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“-4”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9377" y="5298185"/>
            <a:ext cx="7396480" cy="0"/>
          </a:xfrm>
          <a:custGeom>
            <a:avLst/>
            <a:gdLst/>
            <a:ahLst/>
            <a:cxnLst/>
            <a:rect l="l" t="t" r="r" b="b"/>
            <a:pathLst>
              <a:path w="7396480">
                <a:moveTo>
                  <a:pt x="0" y="0"/>
                </a:moveTo>
                <a:lnTo>
                  <a:pt x="7396226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7924"/>
            <a:ext cx="4393565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spc="-10" dirty="0"/>
              <a:t>Compute</a:t>
            </a:r>
            <a:r>
              <a:rPr spc="-70" dirty="0"/>
              <a:t> </a:t>
            </a:r>
            <a:r>
              <a:rPr spc="-15" dirty="0"/>
              <a:t>Gradients</a:t>
            </a:r>
          </a:p>
          <a:p>
            <a:pPr marL="12700">
              <a:lnSpc>
                <a:spcPts val="5015"/>
              </a:lnSpc>
            </a:pPr>
            <a:r>
              <a:rPr dirty="0"/>
              <a:t>- </a:t>
            </a:r>
            <a:r>
              <a:rPr spc="-15" dirty="0"/>
              <a:t>Example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629412" y="1825751"/>
            <a:ext cx="7918704" cy="4683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0352" y="2913888"/>
            <a:ext cx="3957828" cy="830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40352" y="2913888"/>
            <a:ext cx="3957954" cy="83058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400" spc="-10" dirty="0">
                <a:latin typeface="Calibri"/>
                <a:cs typeface="Calibri"/>
              </a:rPr>
              <a:t>compute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gradients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respect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1347" y="3880103"/>
            <a:ext cx="2846831" cy="830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1347" y="3880103"/>
            <a:ext cx="2860040" cy="8305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ts val="2875"/>
              </a:lnSpc>
              <a:spcBef>
                <a:spcPts val="220"/>
              </a:spcBef>
            </a:pPr>
            <a:r>
              <a:rPr sz="2400" dirty="0">
                <a:latin typeface="Calibri"/>
                <a:cs typeface="Calibri"/>
              </a:rPr>
              <a:t>g = [ </a:t>
            </a:r>
            <a:r>
              <a:rPr sz="2400" spc="40" dirty="0">
                <a:latin typeface="Cambria Math"/>
                <a:cs typeface="Cambria Math"/>
              </a:rPr>
              <a:t>𝜕</a:t>
            </a:r>
            <a:r>
              <a:rPr sz="2400" spc="40" dirty="0">
                <a:latin typeface="Calibri"/>
                <a:cs typeface="Calibri"/>
              </a:rPr>
              <a:t>y/</a:t>
            </a:r>
            <a:r>
              <a:rPr sz="2400" spc="40" dirty="0">
                <a:latin typeface="Cambria Math"/>
                <a:cs typeface="Cambria Math"/>
              </a:rPr>
              <a:t>𝜕</a:t>
            </a:r>
            <a:r>
              <a:rPr sz="2400" spc="40" dirty="0">
                <a:latin typeface="Calibri"/>
                <a:cs typeface="Calibri"/>
              </a:rPr>
              <a:t>x1 ,</a:t>
            </a:r>
            <a:r>
              <a:rPr sz="2400" spc="40" dirty="0">
                <a:latin typeface="Cambria Math"/>
                <a:cs typeface="Cambria Math"/>
              </a:rPr>
              <a:t>𝜕</a:t>
            </a:r>
            <a:r>
              <a:rPr sz="2400" spc="40" dirty="0">
                <a:latin typeface="Calibri"/>
                <a:cs typeface="Calibri"/>
              </a:rPr>
              <a:t>y/</a:t>
            </a:r>
            <a:r>
              <a:rPr sz="2400" spc="40" dirty="0">
                <a:latin typeface="Cambria Math"/>
                <a:cs typeface="Cambria Math"/>
              </a:rPr>
              <a:t>𝜕</a:t>
            </a:r>
            <a:r>
              <a:rPr sz="2400" spc="40" dirty="0">
                <a:latin typeface="Calibri"/>
                <a:cs typeface="Calibri"/>
              </a:rPr>
              <a:t>x2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  <a:p>
            <a:pPr marL="92075" marR="3175">
              <a:lnSpc>
                <a:spcPts val="2875"/>
              </a:lnSpc>
            </a:pPr>
            <a:r>
              <a:rPr sz="2400" dirty="0">
                <a:latin typeface="Calibri"/>
                <a:cs typeface="Calibri"/>
              </a:rPr>
              <a:t>= [ </a:t>
            </a:r>
            <a:r>
              <a:rPr sz="2400" spc="-5" dirty="0">
                <a:latin typeface="Calibri"/>
                <a:cs typeface="Calibri"/>
              </a:rPr>
              <a:t>x2 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x1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9586" y="4554473"/>
            <a:ext cx="3856354" cy="0"/>
          </a:xfrm>
          <a:custGeom>
            <a:avLst/>
            <a:gdLst/>
            <a:ahLst/>
            <a:cxnLst/>
            <a:rect l="l" t="t" r="r" b="b"/>
            <a:pathLst>
              <a:path w="3856354">
                <a:moveTo>
                  <a:pt x="0" y="0"/>
                </a:moveTo>
                <a:lnTo>
                  <a:pt x="3855847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6180" y="3745229"/>
            <a:ext cx="417195" cy="452755"/>
          </a:xfrm>
          <a:custGeom>
            <a:avLst/>
            <a:gdLst/>
            <a:ahLst/>
            <a:cxnLst/>
            <a:rect l="l" t="t" r="r" b="b"/>
            <a:pathLst>
              <a:path w="417195" h="452754">
                <a:moveTo>
                  <a:pt x="325723" y="71302"/>
                </a:moveTo>
                <a:lnTo>
                  <a:pt x="0" y="426593"/>
                </a:lnTo>
                <a:lnTo>
                  <a:pt x="28194" y="452374"/>
                </a:lnTo>
                <a:lnTo>
                  <a:pt x="353880" y="97124"/>
                </a:lnTo>
                <a:lnTo>
                  <a:pt x="325723" y="71302"/>
                </a:lnTo>
                <a:close/>
              </a:path>
              <a:path w="417195" h="452754">
                <a:moveTo>
                  <a:pt x="400660" y="57277"/>
                </a:moveTo>
                <a:lnTo>
                  <a:pt x="338582" y="57277"/>
                </a:lnTo>
                <a:lnTo>
                  <a:pt x="366776" y="83058"/>
                </a:lnTo>
                <a:lnTo>
                  <a:pt x="353880" y="97124"/>
                </a:lnTo>
                <a:lnTo>
                  <a:pt x="381889" y="122809"/>
                </a:lnTo>
                <a:lnTo>
                  <a:pt x="400660" y="57277"/>
                </a:lnTo>
                <a:close/>
              </a:path>
              <a:path w="417195" h="452754">
                <a:moveTo>
                  <a:pt x="338582" y="57277"/>
                </a:moveTo>
                <a:lnTo>
                  <a:pt x="325723" y="71302"/>
                </a:lnTo>
                <a:lnTo>
                  <a:pt x="353880" y="97124"/>
                </a:lnTo>
                <a:lnTo>
                  <a:pt x="366776" y="83058"/>
                </a:lnTo>
                <a:lnTo>
                  <a:pt x="338582" y="57277"/>
                </a:lnTo>
                <a:close/>
              </a:path>
              <a:path w="417195" h="452754">
                <a:moveTo>
                  <a:pt x="417068" y="0"/>
                </a:moveTo>
                <a:lnTo>
                  <a:pt x="297688" y="45593"/>
                </a:lnTo>
                <a:lnTo>
                  <a:pt x="325723" y="71302"/>
                </a:lnTo>
                <a:lnTo>
                  <a:pt x="338582" y="57277"/>
                </a:lnTo>
                <a:lnTo>
                  <a:pt x="400660" y="57277"/>
                </a:lnTo>
                <a:lnTo>
                  <a:pt x="4170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3273" y="4290059"/>
            <a:ext cx="339090" cy="113664"/>
          </a:xfrm>
          <a:custGeom>
            <a:avLst/>
            <a:gdLst/>
            <a:ahLst/>
            <a:cxnLst/>
            <a:rect l="l" t="t" r="r" b="b"/>
            <a:pathLst>
              <a:path w="339089" h="113664">
                <a:moveTo>
                  <a:pt x="314968" y="35940"/>
                </a:moveTo>
                <a:lnTo>
                  <a:pt x="242188" y="35940"/>
                </a:lnTo>
                <a:lnTo>
                  <a:pt x="246125" y="73787"/>
                </a:lnTo>
                <a:lnTo>
                  <a:pt x="227201" y="75762"/>
                </a:lnTo>
                <a:lnTo>
                  <a:pt x="231139" y="113664"/>
                </a:lnTo>
                <a:lnTo>
                  <a:pt x="338963" y="44957"/>
                </a:lnTo>
                <a:lnTo>
                  <a:pt x="314968" y="35940"/>
                </a:lnTo>
                <a:close/>
              </a:path>
              <a:path w="339089" h="113664">
                <a:moveTo>
                  <a:pt x="223268" y="37915"/>
                </a:moveTo>
                <a:lnTo>
                  <a:pt x="0" y="61213"/>
                </a:lnTo>
                <a:lnTo>
                  <a:pt x="4063" y="99059"/>
                </a:lnTo>
                <a:lnTo>
                  <a:pt x="227201" y="75762"/>
                </a:lnTo>
                <a:lnTo>
                  <a:pt x="223268" y="37915"/>
                </a:lnTo>
                <a:close/>
              </a:path>
              <a:path w="339089" h="113664">
                <a:moveTo>
                  <a:pt x="242188" y="35940"/>
                </a:moveTo>
                <a:lnTo>
                  <a:pt x="223268" y="37915"/>
                </a:lnTo>
                <a:lnTo>
                  <a:pt x="227201" y="75762"/>
                </a:lnTo>
                <a:lnTo>
                  <a:pt x="246125" y="73787"/>
                </a:lnTo>
                <a:lnTo>
                  <a:pt x="242188" y="35940"/>
                </a:lnTo>
                <a:close/>
              </a:path>
              <a:path w="339089" h="113664">
                <a:moveTo>
                  <a:pt x="219328" y="0"/>
                </a:moveTo>
                <a:lnTo>
                  <a:pt x="223268" y="37915"/>
                </a:lnTo>
                <a:lnTo>
                  <a:pt x="242188" y="35940"/>
                </a:lnTo>
                <a:lnTo>
                  <a:pt x="314968" y="35940"/>
                </a:lnTo>
                <a:lnTo>
                  <a:pt x="21932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7924"/>
            <a:ext cx="4393565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spc="-10" dirty="0"/>
              <a:t>Compute</a:t>
            </a:r>
            <a:r>
              <a:rPr spc="-65" dirty="0"/>
              <a:t> </a:t>
            </a:r>
            <a:r>
              <a:rPr spc="-15" dirty="0"/>
              <a:t>Gradients</a:t>
            </a:r>
          </a:p>
          <a:p>
            <a:pPr marL="12700">
              <a:lnSpc>
                <a:spcPts val="5015"/>
              </a:lnSpc>
            </a:pPr>
            <a:r>
              <a:rPr dirty="0"/>
              <a:t>- </a:t>
            </a:r>
            <a:r>
              <a:rPr spc="-15" dirty="0"/>
              <a:t>Example</a:t>
            </a:r>
            <a:r>
              <a:rPr spc="-2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11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691" y="1200911"/>
            <a:ext cx="5181600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1157" y="2622550"/>
            <a:ext cx="71120" cy="12700"/>
          </a:xfrm>
          <a:custGeom>
            <a:avLst/>
            <a:gdLst/>
            <a:ahLst/>
            <a:cxnLst/>
            <a:rect l="l" t="t" r="r" b="b"/>
            <a:pathLst>
              <a:path w="71119" h="12700">
                <a:moveTo>
                  <a:pt x="0" y="12700"/>
                </a:moveTo>
                <a:lnTo>
                  <a:pt x="70866" y="12700"/>
                </a:lnTo>
                <a:lnTo>
                  <a:pt x="7086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8244" y="2147570"/>
            <a:ext cx="0" cy="474980"/>
          </a:xfrm>
          <a:custGeom>
            <a:avLst/>
            <a:gdLst/>
            <a:ahLst/>
            <a:cxnLst/>
            <a:rect l="l" t="t" r="r" b="b"/>
            <a:pathLst>
              <a:path h="474980">
                <a:moveTo>
                  <a:pt x="0" y="0"/>
                </a:moveTo>
                <a:lnTo>
                  <a:pt x="0" y="474980"/>
                </a:lnTo>
              </a:path>
            </a:pathLst>
          </a:custGeom>
          <a:ln w="27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1157" y="2134870"/>
            <a:ext cx="71120" cy="12700"/>
          </a:xfrm>
          <a:custGeom>
            <a:avLst/>
            <a:gdLst/>
            <a:ahLst/>
            <a:cxnLst/>
            <a:rect l="l" t="t" r="r" b="b"/>
            <a:pathLst>
              <a:path w="71119" h="12700">
                <a:moveTo>
                  <a:pt x="0" y="12700"/>
                </a:moveTo>
                <a:lnTo>
                  <a:pt x="70866" y="12700"/>
                </a:lnTo>
                <a:lnTo>
                  <a:pt x="7086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0364" y="2622550"/>
            <a:ext cx="71120" cy="12700"/>
          </a:xfrm>
          <a:custGeom>
            <a:avLst/>
            <a:gdLst/>
            <a:ahLst/>
            <a:cxnLst/>
            <a:rect l="l" t="t" r="r" b="b"/>
            <a:pathLst>
              <a:path w="71119" h="12700">
                <a:moveTo>
                  <a:pt x="0" y="12700"/>
                </a:moveTo>
                <a:lnTo>
                  <a:pt x="70866" y="12700"/>
                </a:lnTo>
                <a:lnTo>
                  <a:pt x="7086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4144" y="2147570"/>
            <a:ext cx="0" cy="474980"/>
          </a:xfrm>
          <a:custGeom>
            <a:avLst/>
            <a:gdLst/>
            <a:ahLst/>
            <a:cxnLst/>
            <a:rect l="l" t="t" r="r" b="b"/>
            <a:pathLst>
              <a:path h="474980">
                <a:moveTo>
                  <a:pt x="0" y="0"/>
                </a:moveTo>
                <a:lnTo>
                  <a:pt x="0" y="474980"/>
                </a:lnTo>
              </a:path>
            </a:pathLst>
          </a:custGeom>
          <a:ln w="27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0364" y="2134870"/>
            <a:ext cx="71120" cy="12700"/>
          </a:xfrm>
          <a:custGeom>
            <a:avLst/>
            <a:gdLst/>
            <a:ahLst/>
            <a:cxnLst/>
            <a:rect l="l" t="t" r="r" b="b"/>
            <a:pathLst>
              <a:path w="71119" h="12700">
                <a:moveTo>
                  <a:pt x="0" y="12700"/>
                </a:moveTo>
                <a:lnTo>
                  <a:pt x="70866" y="12700"/>
                </a:lnTo>
                <a:lnTo>
                  <a:pt x="7086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1459" y="2155316"/>
            <a:ext cx="138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z="2400" dirty="0">
                <a:latin typeface="Cambria Math"/>
                <a:cs typeface="Cambria Math"/>
              </a:rPr>
              <a:t>𝐼𝑓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𝐴</a:t>
            </a:r>
            <a:r>
              <a:rPr sz="2400" spc="1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3600" spc="-15" baseline="-24305" dirty="0">
                <a:latin typeface="Cambria Math"/>
                <a:cs typeface="Cambria Math"/>
              </a:rPr>
              <a:t>𝑎</a:t>
            </a:r>
            <a:r>
              <a:rPr sz="2625" spc="52" baseline="-49206" dirty="0">
                <a:latin typeface="Cambria Math"/>
                <a:cs typeface="Cambria Math"/>
              </a:rPr>
              <a:t>3</a:t>
            </a:r>
            <a:endParaRPr sz="2625" baseline="-49206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6172" y="3609340"/>
            <a:ext cx="74930" cy="12700"/>
          </a:xfrm>
          <a:custGeom>
            <a:avLst/>
            <a:gdLst/>
            <a:ahLst/>
            <a:cxnLst/>
            <a:rect l="l" t="t" r="r" b="b"/>
            <a:pathLst>
              <a:path w="74930" h="12700">
                <a:moveTo>
                  <a:pt x="0" y="12700"/>
                </a:moveTo>
                <a:lnTo>
                  <a:pt x="74802" y="12700"/>
                </a:lnTo>
                <a:lnTo>
                  <a:pt x="7480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6433" y="3030220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0"/>
                </a:moveTo>
                <a:lnTo>
                  <a:pt x="0" y="579120"/>
                </a:lnTo>
              </a:path>
            </a:pathLst>
          </a:custGeom>
          <a:ln w="29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46172" y="3016250"/>
            <a:ext cx="74930" cy="13970"/>
          </a:xfrm>
          <a:custGeom>
            <a:avLst/>
            <a:gdLst/>
            <a:ahLst/>
            <a:cxnLst/>
            <a:rect l="l" t="t" r="r" b="b"/>
            <a:pathLst>
              <a:path w="74930" h="13969">
                <a:moveTo>
                  <a:pt x="0" y="13969"/>
                </a:moveTo>
                <a:lnTo>
                  <a:pt x="74802" y="13969"/>
                </a:lnTo>
                <a:lnTo>
                  <a:pt x="74802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9889" y="3609340"/>
            <a:ext cx="74930" cy="12700"/>
          </a:xfrm>
          <a:custGeom>
            <a:avLst/>
            <a:gdLst/>
            <a:ahLst/>
            <a:cxnLst/>
            <a:rect l="l" t="t" r="r" b="b"/>
            <a:pathLst>
              <a:path w="74930" h="12700">
                <a:moveTo>
                  <a:pt x="0" y="12700"/>
                </a:moveTo>
                <a:lnTo>
                  <a:pt x="74930" y="12700"/>
                </a:lnTo>
                <a:lnTo>
                  <a:pt x="7493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4495" y="3030220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0"/>
                </a:moveTo>
                <a:lnTo>
                  <a:pt x="0" y="579120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9889" y="3016250"/>
            <a:ext cx="74930" cy="13970"/>
          </a:xfrm>
          <a:custGeom>
            <a:avLst/>
            <a:gdLst/>
            <a:ahLst/>
            <a:cxnLst/>
            <a:rect l="l" t="t" r="r" b="b"/>
            <a:pathLst>
              <a:path w="74930" h="13969">
                <a:moveTo>
                  <a:pt x="0" y="13969"/>
                </a:moveTo>
                <a:lnTo>
                  <a:pt x="74930" y="13969"/>
                </a:lnTo>
                <a:lnTo>
                  <a:pt x="7493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8716" y="3089224"/>
            <a:ext cx="1386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6010" algn="l"/>
              </a:tabLst>
            </a:pPr>
            <a:r>
              <a:rPr sz="2400" dirty="0">
                <a:latin typeface="Cambria Math"/>
                <a:cs typeface="Cambria Math"/>
              </a:rPr>
              <a:t>𝐼𝑓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𝐵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3600" spc="-195" baseline="35879" dirty="0">
                <a:latin typeface="Cambria Math"/>
                <a:cs typeface="Cambria Math"/>
              </a:rPr>
              <a:t>𝑏</a:t>
            </a:r>
            <a:r>
              <a:rPr sz="2625" spc="52" baseline="33333" dirty="0">
                <a:latin typeface="Cambria Math"/>
                <a:cs typeface="Cambria Math"/>
              </a:rPr>
              <a:t>1</a:t>
            </a:r>
            <a:endParaRPr sz="2625" baseline="33333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0088" y="1929764"/>
            <a:ext cx="934719" cy="172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50"/>
              </a:lnSpc>
              <a:spcBef>
                <a:spcPts val="100"/>
              </a:spcBef>
              <a:tabLst>
                <a:tab pos="610870" algn="l"/>
              </a:tabLst>
            </a:pPr>
            <a:r>
              <a:rPr sz="2400" spc="-70" dirty="0">
                <a:latin typeface="Cambria Math"/>
                <a:cs typeface="Cambria Math"/>
              </a:rPr>
              <a:t>𝑎</a:t>
            </a:r>
            <a:r>
              <a:rPr sz="2625" spc="52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10" dirty="0">
                <a:latin typeface="Cambria Math"/>
                <a:cs typeface="Cambria Math"/>
              </a:rPr>
              <a:t>𝑎</a:t>
            </a:r>
            <a:r>
              <a:rPr sz="2625" spc="52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  <a:p>
            <a:pPr marR="5080" algn="r">
              <a:lnSpc>
                <a:spcPts val="2850"/>
              </a:lnSpc>
            </a:pPr>
            <a:r>
              <a:rPr sz="2400" spc="-10" dirty="0">
                <a:latin typeface="Cambria Math"/>
                <a:cs typeface="Cambria Math"/>
              </a:rPr>
              <a:t>𝑎</a:t>
            </a:r>
            <a:r>
              <a:rPr sz="2625" spc="52" baseline="-15873" dirty="0">
                <a:latin typeface="Cambria Math"/>
                <a:cs typeface="Cambria Math"/>
              </a:rPr>
              <a:t>4</a:t>
            </a:r>
            <a:endParaRPr sz="2625" baseline="-15873">
              <a:latin typeface="Cambria Math"/>
              <a:cs typeface="Cambria Math"/>
            </a:endParaRPr>
          </a:p>
          <a:p>
            <a:pPr marR="18415" algn="r">
              <a:lnSpc>
                <a:spcPct val="100000"/>
              </a:lnSpc>
              <a:spcBef>
                <a:spcPts val="1870"/>
              </a:spcBef>
            </a:pPr>
            <a:r>
              <a:rPr sz="2400" spc="-70" dirty="0">
                <a:latin typeface="Cambria Math"/>
                <a:cs typeface="Cambria Math"/>
              </a:rPr>
              <a:t>𝑏</a:t>
            </a:r>
            <a:r>
              <a:rPr sz="2625" spc="52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  <a:p>
            <a:pPr marR="18415" algn="r">
              <a:lnSpc>
                <a:spcPct val="100000"/>
              </a:lnSpc>
              <a:spcBef>
                <a:spcPts val="45"/>
              </a:spcBef>
              <a:tabLst>
                <a:tab pos="601345" algn="l"/>
              </a:tabLst>
            </a:pPr>
            <a:r>
              <a:rPr sz="2400" spc="-70" dirty="0">
                <a:latin typeface="Cambria Math"/>
                <a:cs typeface="Cambria Math"/>
              </a:rPr>
              <a:t>𝑏</a:t>
            </a:r>
            <a:r>
              <a:rPr sz="2625" spc="52" baseline="-15873" dirty="0">
                <a:latin typeface="Cambria Math"/>
                <a:cs typeface="Cambria Math"/>
              </a:rPr>
              <a:t>3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70" dirty="0">
                <a:latin typeface="Cambria Math"/>
                <a:cs typeface="Cambria Math"/>
              </a:rPr>
              <a:t>𝑏</a:t>
            </a:r>
            <a:r>
              <a:rPr sz="2625" spc="52" baseline="-15873" dirty="0">
                <a:latin typeface="Cambria Math"/>
                <a:cs typeface="Cambria Math"/>
              </a:rPr>
              <a:t>4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" y="3847338"/>
            <a:ext cx="2834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(Note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dimensions of 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 and B is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not necessary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 X 2. 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Here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just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example.)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96616" y="5774690"/>
            <a:ext cx="74930" cy="13970"/>
          </a:xfrm>
          <a:custGeom>
            <a:avLst/>
            <a:gdLst/>
            <a:ahLst/>
            <a:cxnLst/>
            <a:rect l="l" t="t" r="r" b="b"/>
            <a:pathLst>
              <a:path w="74930" h="13970">
                <a:moveTo>
                  <a:pt x="0" y="13970"/>
                </a:moveTo>
                <a:lnTo>
                  <a:pt x="74802" y="13970"/>
                </a:lnTo>
                <a:lnTo>
                  <a:pt x="74802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6877" y="5195570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0"/>
                </a:moveTo>
                <a:lnTo>
                  <a:pt x="0" y="579119"/>
                </a:lnTo>
              </a:path>
            </a:pathLst>
          </a:custGeom>
          <a:ln w="29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6616" y="5181600"/>
            <a:ext cx="74930" cy="13970"/>
          </a:xfrm>
          <a:custGeom>
            <a:avLst/>
            <a:gdLst/>
            <a:ahLst/>
            <a:cxnLst/>
            <a:rect l="l" t="t" r="r" b="b"/>
            <a:pathLst>
              <a:path w="74930" h="13970">
                <a:moveTo>
                  <a:pt x="0" y="13969"/>
                </a:moveTo>
                <a:lnTo>
                  <a:pt x="74802" y="13969"/>
                </a:lnTo>
                <a:lnTo>
                  <a:pt x="74802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8541" y="5774690"/>
            <a:ext cx="74930" cy="13970"/>
          </a:xfrm>
          <a:custGeom>
            <a:avLst/>
            <a:gdLst/>
            <a:ahLst/>
            <a:cxnLst/>
            <a:rect l="l" t="t" r="r" b="b"/>
            <a:pathLst>
              <a:path w="74930" h="13970">
                <a:moveTo>
                  <a:pt x="0" y="13970"/>
                </a:moveTo>
                <a:lnTo>
                  <a:pt x="74930" y="13970"/>
                </a:lnTo>
                <a:lnTo>
                  <a:pt x="7493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03147" y="5195570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0"/>
                </a:moveTo>
                <a:lnTo>
                  <a:pt x="0" y="579119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8541" y="5181600"/>
            <a:ext cx="74930" cy="13970"/>
          </a:xfrm>
          <a:custGeom>
            <a:avLst/>
            <a:gdLst/>
            <a:ahLst/>
            <a:cxnLst/>
            <a:rect l="l" t="t" r="r" b="b"/>
            <a:pathLst>
              <a:path w="74930" h="13970">
                <a:moveTo>
                  <a:pt x="0" y="13969"/>
                </a:moveTo>
                <a:lnTo>
                  <a:pt x="74930" y="13969"/>
                </a:lnTo>
                <a:lnTo>
                  <a:pt x="7493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49325" y="5057343"/>
            <a:ext cx="1322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7075" algn="l"/>
              </a:tabLst>
            </a:pPr>
            <a:r>
              <a:rPr sz="3600" baseline="-35879" dirty="0">
                <a:latin typeface="Cambria Math"/>
                <a:cs typeface="Cambria Math"/>
              </a:rPr>
              <a:t>𝐶</a:t>
            </a:r>
            <a:r>
              <a:rPr sz="3600" spc="375" baseline="-35879" dirty="0">
                <a:latin typeface="Cambria Math"/>
                <a:cs typeface="Cambria Math"/>
              </a:rPr>
              <a:t> </a:t>
            </a:r>
            <a:r>
              <a:rPr sz="3600" baseline="-35879" dirty="0">
                <a:latin typeface="Cambria Math"/>
                <a:cs typeface="Cambria Math"/>
              </a:rPr>
              <a:t>=	</a:t>
            </a:r>
            <a:r>
              <a:rPr sz="2400" spc="-70" dirty="0">
                <a:latin typeface="Cambria Math"/>
                <a:cs typeface="Cambria Math"/>
              </a:rPr>
              <a:t>𝑎</a:t>
            </a:r>
            <a:r>
              <a:rPr sz="2625" spc="225" baseline="-15873" dirty="0">
                <a:latin typeface="Cambria Math"/>
                <a:cs typeface="Cambria Math"/>
              </a:rPr>
              <a:t>1</a:t>
            </a:r>
            <a:r>
              <a:rPr sz="2400" spc="-135" dirty="0">
                <a:latin typeface="Cambria Math"/>
                <a:cs typeface="Cambria Math"/>
              </a:rPr>
              <a:t>𝑏</a:t>
            </a:r>
            <a:r>
              <a:rPr sz="2625" spc="60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58011" y="5429808"/>
            <a:ext cx="62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𝑎</a:t>
            </a:r>
            <a:r>
              <a:rPr sz="2625" spc="202" baseline="-15873" dirty="0">
                <a:latin typeface="Cambria Math"/>
                <a:cs typeface="Cambria Math"/>
              </a:rPr>
              <a:t>3</a:t>
            </a:r>
            <a:r>
              <a:rPr sz="2400" spc="-70" dirty="0">
                <a:latin typeface="Cambria Math"/>
                <a:cs typeface="Cambria Math"/>
              </a:rPr>
              <a:t>𝑏</a:t>
            </a:r>
            <a:r>
              <a:rPr sz="2625" spc="52" baseline="-15873" dirty="0">
                <a:latin typeface="Cambria Math"/>
                <a:cs typeface="Cambria Math"/>
              </a:rPr>
              <a:t>3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71141" y="5057343"/>
            <a:ext cx="62103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𝑎</a:t>
            </a:r>
            <a:r>
              <a:rPr sz="2625" spc="209" baseline="-15873" dirty="0">
                <a:latin typeface="Cambria Math"/>
                <a:cs typeface="Cambria Math"/>
              </a:rPr>
              <a:t>2</a:t>
            </a:r>
            <a:r>
              <a:rPr sz="2400" spc="-75" dirty="0">
                <a:latin typeface="Cambria Math"/>
                <a:cs typeface="Cambria Math"/>
              </a:rPr>
              <a:t>𝑏</a:t>
            </a:r>
            <a:r>
              <a:rPr sz="2625" spc="60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-10" dirty="0">
                <a:latin typeface="Cambria Math"/>
                <a:cs typeface="Cambria Math"/>
              </a:rPr>
              <a:t>𝑎</a:t>
            </a:r>
            <a:r>
              <a:rPr sz="2625" spc="202" baseline="-15873" dirty="0">
                <a:latin typeface="Cambria Math"/>
                <a:cs typeface="Cambria Math"/>
              </a:rPr>
              <a:t>4</a:t>
            </a:r>
            <a:r>
              <a:rPr sz="2400" spc="-70" dirty="0">
                <a:latin typeface="Cambria Math"/>
                <a:cs typeface="Cambria Math"/>
              </a:rPr>
              <a:t>𝑏</a:t>
            </a:r>
            <a:r>
              <a:rPr sz="2625" spc="52" baseline="-15873" dirty="0">
                <a:latin typeface="Cambria Math"/>
                <a:cs typeface="Cambria Math"/>
              </a:rPr>
              <a:t>4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35140" y="5838190"/>
            <a:ext cx="74930" cy="13970"/>
          </a:xfrm>
          <a:custGeom>
            <a:avLst/>
            <a:gdLst/>
            <a:ahLst/>
            <a:cxnLst/>
            <a:rect l="l" t="t" r="r" b="b"/>
            <a:pathLst>
              <a:path w="74929" h="13970">
                <a:moveTo>
                  <a:pt x="0" y="13970"/>
                </a:moveTo>
                <a:lnTo>
                  <a:pt x="74929" y="13970"/>
                </a:lnTo>
                <a:lnTo>
                  <a:pt x="7492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95465" y="5259070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0"/>
                </a:moveTo>
                <a:lnTo>
                  <a:pt x="0" y="579119"/>
                </a:lnTo>
              </a:path>
            </a:pathLst>
          </a:custGeom>
          <a:ln w="29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5140" y="5246370"/>
            <a:ext cx="74930" cy="12700"/>
          </a:xfrm>
          <a:custGeom>
            <a:avLst/>
            <a:gdLst/>
            <a:ahLst/>
            <a:cxnLst/>
            <a:rect l="l" t="t" r="r" b="b"/>
            <a:pathLst>
              <a:path w="74929" h="12700">
                <a:moveTo>
                  <a:pt x="0" y="12699"/>
                </a:moveTo>
                <a:lnTo>
                  <a:pt x="74929" y="12699"/>
                </a:lnTo>
                <a:lnTo>
                  <a:pt x="74929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48984" y="5838190"/>
            <a:ext cx="74930" cy="13970"/>
          </a:xfrm>
          <a:custGeom>
            <a:avLst/>
            <a:gdLst/>
            <a:ahLst/>
            <a:cxnLst/>
            <a:rect l="l" t="t" r="r" b="b"/>
            <a:pathLst>
              <a:path w="74929" h="13970">
                <a:moveTo>
                  <a:pt x="0" y="13970"/>
                </a:moveTo>
                <a:lnTo>
                  <a:pt x="74802" y="13970"/>
                </a:lnTo>
                <a:lnTo>
                  <a:pt x="74802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3526" y="5259070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0"/>
                </a:moveTo>
                <a:lnTo>
                  <a:pt x="0" y="579119"/>
                </a:lnTo>
              </a:path>
            </a:pathLst>
          </a:custGeom>
          <a:ln w="29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48984" y="5246370"/>
            <a:ext cx="74930" cy="12700"/>
          </a:xfrm>
          <a:custGeom>
            <a:avLst/>
            <a:gdLst/>
            <a:ahLst/>
            <a:cxnLst/>
            <a:rect l="l" t="t" r="r" b="b"/>
            <a:pathLst>
              <a:path w="74929" h="12700">
                <a:moveTo>
                  <a:pt x="0" y="12699"/>
                </a:moveTo>
                <a:lnTo>
                  <a:pt x="74802" y="12699"/>
                </a:lnTo>
                <a:lnTo>
                  <a:pt x="74802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216397" y="5319471"/>
            <a:ext cx="100774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185" algn="l"/>
              </a:tabLst>
            </a:pPr>
            <a:r>
              <a:rPr sz="2400" dirty="0">
                <a:latin typeface="Cambria Math"/>
                <a:cs typeface="Cambria Math"/>
              </a:rPr>
              <a:t>𝑔</a:t>
            </a:r>
            <a:r>
              <a:rPr sz="2400" spc="1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3600" spc="-195" baseline="35879" dirty="0">
                <a:latin typeface="Cambria Math"/>
                <a:cs typeface="Cambria Math"/>
              </a:rPr>
              <a:t>𝑏</a:t>
            </a:r>
            <a:r>
              <a:rPr sz="2625" spc="52" baseline="33333" dirty="0">
                <a:latin typeface="Cambria Math"/>
                <a:cs typeface="Cambria Math"/>
              </a:rPr>
              <a:t>1</a:t>
            </a:r>
            <a:endParaRPr sz="2625" baseline="33333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18961" y="5121655"/>
            <a:ext cx="912494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Cambria Math"/>
                <a:cs typeface="Cambria Math"/>
              </a:rPr>
              <a:t>𝑏</a:t>
            </a:r>
            <a:r>
              <a:rPr sz="2625" spc="52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  <a:tabLst>
                <a:tab pos="601980" algn="l"/>
              </a:tabLst>
            </a:pPr>
            <a:r>
              <a:rPr sz="2400" spc="-70" dirty="0">
                <a:latin typeface="Cambria Math"/>
                <a:cs typeface="Cambria Math"/>
              </a:rPr>
              <a:t>𝑏</a:t>
            </a:r>
            <a:r>
              <a:rPr sz="2625" spc="52" baseline="-15873" dirty="0">
                <a:latin typeface="Cambria Math"/>
                <a:cs typeface="Cambria Math"/>
              </a:rPr>
              <a:t>3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70" dirty="0">
                <a:latin typeface="Cambria Math"/>
                <a:cs typeface="Cambria Math"/>
              </a:rPr>
              <a:t>𝑏</a:t>
            </a:r>
            <a:r>
              <a:rPr sz="2625" spc="52" baseline="-15873" dirty="0">
                <a:latin typeface="Cambria Math"/>
                <a:cs typeface="Cambria Math"/>
              </a:rPr>
              <a:t>4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22422" y="5490159"/>
            <a:ext cx="672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(line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6089" y="5875426"/>
            <a:ext cx="4137025" cy="7702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Cambria Math"/>
                <a:cs typeface="Cambria Math"/>
              </a:rPr>
              <a:t>𝐷 = </a:t>
            </a:r>
            <a:r>
              <a:rPr sz="2400" spc="-5" dirty="0">
                <a:latin typeface="Cambria Math"/>
                <a:cs typeface="Cambria Math"/>
              </a:rPr>
              <a:t>𝑎</a:t>
            </a:r>
            <a:r>
              <a:rPr sz="2625" spc="-7" baseline="-15873" dirty="0">
                <a:latin typeface="Cambria Math"/>
                <a:cs typeface="Cambria Math"/>
              </a:rPr>
              <a:t>1</a:t>
            </a:r>
            <a:r>
              <a:rPr sz="2400" spc="-5" dirty="0">
                <a:latin typeface="Cambria Math"/>
                <a:cs typeface="Cambria Math"/>
              </a:rPr>
              <a:t>𝑏</a:t>
            </a:r>
            <a:r>
              <a:rPr sz="2625" spc="-7" baseline="-15873" dirty="0">
                <a:latin typeface="Cambria Math"/>
                <a:cs typeface="Cambria Math"/>
              </a:rPr>
              <a:t>1  </a:t>
            </a:r>
            <a:r>
              <a:rPr sz="2400" dirty="0">
                <a:latin typeface="Cambria Math"/>
                <a:cs typeface="Cambria Math"/>
              </a:rPr>
              <a:t>+ </a:t>
            </a:r>
            <a:r>
              <a:rPr sz="2400" spc="25" dirty="0">
                <a:latin typeface="Cambria Math"/>
                <a:cs typeface="Cambria Math"/>
              </a:rPr>
              <a:t>𝑎</a:t>
            </a:r>
            <a:r>
              <a:rPr sz="2625" spc="37" baseline="-15873" dirty="0">
                <a:latin typeface="Cambria Math"/>
                <a:cs typeface="Cambria Math"/>
              </a:rPr>
              <a:t>2</a:t>
            </a:r>
            <a:r>
              <a:rPr sz="2400" spc="25" dirty="0">
                <a:latin typeface="Cambria Math"/>
                <a:cs typeface="Cambria Math"/>
              </a:rPr>
              <a:t>𝑏</a:t>
            </a:r>
            <a:r>
              <a:rPr sz="2625" spc="37" baseline="-15873" dirty="0">
                <a:latin typeface="Cambria Math"/>
                <a:cs typeface="Cambria Math"/>
              </a:rPr>
              <a:t>2  </a:t>
            </a:r>
            <a:r>
              <a:rPr sz="2400" dirty="0">
                <a:latin typeface="Cambria Math"/>
                <a:cs typeface="Cambria Math"/>
              </a:rPr>
              <a:t>+ </a:t>
            </a:r>
            <a:r>
              <a:rPr sz="2400" spc="25" dirty="0">
                <a:latin typeface="Cambria Math"/>
                <a:cs typeface="Cambria Math"/>
              </a:rPr>
              <a:t>𝑎</a:t>
            </a:r>
            <a:r>
              <a:rPr sz="2625" spc="37" baseline="-15873" dirty="0">
                <a:latin typeface="Cambria Math"/>
                <a:cs typeface="Cambria Math"/>
              </a:rPr>
              <a:t>3</a:t>
            </a:r>
            <a:r>
              <a:rPr sz="2400" spc="25" dirty="0">
                <a:latin typeface="Cambria Math"/>
                <a:cs typeface="Cambria Math"/>
              </a:rPr>
              <a:t>𝑏</a:t>
            </a:r>
            <a:r>
              <a:rPr sz="2625" spc="37" baseline="-15873" dirty="0">
                <a:latin typeface="Cambria Math"/>
                <a:cs typeface="Cambria Math"/>
              </a:rPr>
              <a:t>3 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240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𝑎</a:t>
            </a:r>
            <a:r>
              <a:rPr sz="2625" spc="37" baseline="-15873" dirty="0">
                <a:latin typeface="Cambria Math"/>
                <a:cs typeface="Cambria Math"/>
              </a:rPr>
              <a:t>4</a:t>
            </a:r>
            <a:r>
              <a:rPr sz="2400" spc="25" dirty="0">
                <a:latin typeface="Cambria Math"/>
                <a:cs typeface="Cambria Math"/>
              </a:rPr>
              <a:t>𝑏</a:t>
            </a:r>
            <a:r>
              <a:rPr sz="2625" spc="37" baseline="-15873" dirty="0">
                <a:latin typeface="Cambria Math"/>
                <a:cs typeface="Cambria Math"/>
              </a:rPr>
              <a:t>4</a:t>
            </a:r>
            <a:endParaRPr sz="2625" baseline="-15873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Calibri"/>
                <a:cs typeface="Calibri"/>
              </a:rPr>
              <a:t>(line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76618" y="5546547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(line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12460" y="6022035"/>
            <a:ext cx="3215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00FF"/>
                </a:solidFill>
                <a:latin typeface="Calibri"/>
                <a:cs typeface="Calibri"/>
              </a:rPr>
              <a:t>You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cannot compute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800" spc="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gradients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C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because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it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is not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scalar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53078" y="3437382"/>
            <a:ext cx="2349500" cy="0"/>
          </a:xfrm>
          <a:custGeom>
            <a:avLst/>
            <a:gdLst/>
            <a:ahLst/>
            <a:cxnLst/>
            <a:rect l="l" t="t" r="r" b="b"/>
            <a:pathLst>
              <a:path w="2349500">
                <a:moveTo>
                  <a:pt x="0" y="0"/>
                </a:moveTo>
                <a:lnTo>
                  <a:pt x="2349246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826" y="2488768"/>
            <a:ext cx="43065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Single</a:t>
            </a:r>
            <a:r>
              <a:rPr sz="6000" spc="-80" dirty="0"/>
              <a:t> </a:t>
            </a:r>
            <a:r>
              <a:rPr sz="6000" spc="-25" dirty="0"/>
              <a:t>Neuron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169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Single</a:t>
            </a:r>
            <a:r>
              <a:rPr spc="-70" dirty="0"/>
              <a:t> </a:t>
            </a:r>
            <a:r>
              <a:rPr spc="-20" dirty="0"/>
              <a:t>Neuron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4657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First, </a:t>
            </a:r>
            <a:r>
              <a:rPr sz="2800" spc="-25" dirty="0">
                <a:latin typeface="Calibri"/>
                <a:cs typeface="Calibri"/>
              </a:rPr>
              <a:t>let’s </a:t>
            </a:r>
            <a:r>
              <a:rPr sz="2800" spc="-10" dirty="0">
                <a:latin typeface="Calibri"/>
                <a:cs typeface="Calibri"/>
              </a:rPr>
              <a:t>implement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neuron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63005" y="3861815"/>
            <a:ext cx="697865" cy="78105"/>
          </a:xfrm>
          <a:custGeom>
            <a:avLst/>
            <a:gdLst/>
            <a:ahLst/>
            <a:cxnLst/>
            <a:rect l="l" t="t" r="r" b="b"/>
            <a:pathLst>
              <a:path w="697864" h="78104">
                <a:moveTo>
                  <a:pt x="619887" y="0"/>
                </a:moveTo>
                <a:lnTo>
                  <a:pt x="619887" y="77723"/>
                </a:lnTo>
                <a:lnTo>
                  <a:pt x="671702" y="51815"/>
                </a:lnTo>
                <a:lnTo>
                  <a:pt x="632841" y="51815"/>
                </a:lnTo>
                <a:lnTo>
                  <a:pt x="632841" y="25907"/>
                </a:lnTo>
                <a:lnTo>
                  <a:pt x="671703" y="25907"/>
                </a:lnTo>
                <a:lnTo>
                  <a:pt x="619887" y="0"/>
                </a:lnTo>
                <a:close/>
              </a:path>
              <a:path w="697864" h="78104">
                <a:moveTo>
                  <a:pt x="619887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619887" y="51815"/>
                </a:lnTo>
                <a:lnTo>
                  <a:pt x="619887" y="25907"/>
                </a:lnTo>
                <a:close/>
              </a:path>
              <a:path w="697864" h="78104">
                <a:moveTo>
                  <a:pt x="671703" y="25907"/>
                </a:moveTo>
                <a:lnTo>
                  <a:pt x="632841" y="25907"/>
                </a:lnTo>
                <a:lnTo>
                  <a:pt x="632841" y="51815"/>
                </a:lnTo>
                <a:lnTo>
                  <a:pt x="671702" y="51815"/>
                </a:lnTo>
                <a:lnTo>
                  <a:pt x="697611" y="38861"/>
                </a:lnTo>
                <a:lnTo>
                  <a:pt x="671703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0383" y="2535935"/>
            <a:ext cx="518159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7467" y="3908297"/>
            <a:ext cx="1298575" cy="711200"/>
          </a:xfrm>
          <a:custGeom>
            <a:avLst/>
            <a:gdLst/>
            <a:ahLst/>
            <a:cxnLst/>
            <a:rect l="l" t="t" r="r" b="b"/>
            <a:pathLst>
              <a:path w="1298575" h="711200">
                <a:moveTo>
                  <a:pt x="1223825" y="25590"/>
                </a:moveTo>
                <a:lnTo>
                  <a:pt x="0" y="688213"/>
                </a:lnTo>
                <a:lnTo>
                  <a:pt x="12445" y="710945"/>
                </a:lnTo>
                <a:lnTo>
                  <a:pt x="1236212" y="48413"/>
                </a:lnTo>
                <a:lnTo>
                  <a:pt x="1223825" y="25590"/>
                </a:lnTo>
                <a:close/>
              </a:path>
              <a:path w="1298575" h="711200">
                <a:moveTo>
                  <a:pt x="1284719" y="19431"/>
                </a:moveTo>
                <a:lnTo>
                  <a:pt x="1235202" y="19431"/>
                </a:lnTo>
                <a:lnTo>
                  <a:pt x="1247520" y="42290"/>
                </a:lnTo>
                <a:lnTo>
                  <a:pt x="1236212" y="48413"/>
                </a:lnTo>
                <a:lnTo>
                  <a:pt x="1248536" y="71119"/>
                </a:lnTo>
                <a:lnTo>
                  <a:pt x="1284719" y="19431"/>
                </a:lnTo>
                <a:close/>
              </a:path>
              <a:path w="1298575" h="711200">
                <a:moveTo>
                  <a:pt x="1235202" y="19431"/>
                </a:moveTo>
                <a:lnTo>
                  <a:pt x="1223825" y="25590"/>
                </a:lnTo>
                <a:lnTo>
                  <a:pt x="1236212" y="48413"/>
                </a:lnTo>
                <a:lnTo>
                  <a:pt x="1247520" y="42290"/>
                </a:lnTo>
                <a:lnTo>
                  <a:pt x="1235202" y="19431"/>
                </a:lnTo>
                <a:close/>
              </a:path>
              <a:path w="1298575" h="711200">
                <a:moveTo>
                  <a:pt x="1298320" y="0"/>
                </a:moveTo>
                <a:lnTo>
                  <a:pt x="1211453" y="2793"/>
                </a:lnTo>
                <a:lnTo>
                  <a:pt x="1223825" y="25590"/>
                </a:lnTo>
                <a:lnTo>
                  <a:pt x="1235202" y="19431"/>
                </a:lnTo>
                <a:lnTo>
                  <a:pt x="1284719" y="19431"/>
                </a:lnTo>
                <a:lnTo>
                  <a:pt x="1298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5023" y="3467100"/>
            <a:ext cx="816863" cy="816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5023" y="3467100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5" h="817245">
                <a:moveTo>
                  <a:pt x="0" y="408431"/>
                </a:moveTo>
                <a:lnTo>
                  <a:pt x="2748" y="360803"/>
                </a:lnTo>
                <a:lnTo>
                  <a:pt x="10787" y="314788"/>
                </a:lnTo>
                <a:lnTo>
                  <a:pt x="23813" y="270692"/>
                </a:lnTo>
                <a:lnTo>
                  <a:pt x="41516" y="228822"/>
                </a:lnTo>
                <a:lnTo>
                  <a:pt x="63592" y="189484"/>
                </a:lnTo>
                <a:lnTo>
                  <a:pt x="89733" y="152986"/>
                </a:lnTo>
                <a:lnTo>
                  <a:pt x="119633" y="119634"/>
                </a:lnTo>
                <a:lnTo>
                  <a:pt x="152986" y="89733"/>
                </a:lnTo>
                <a:lnTo>
                  <a:pt x="189484" y="63592"/>
                </a:lnTo>
                <a:lnTo>
                  <a:pt x="228822" y="41516"/>
                </a:lnTo>
                <a:lnTo>
                  <a:pt x="270692" y="23813"/>
                </a:lnTo>
                <a:lnTo>
                  <a:pt x="314788" y="10787"/>
                </a:lnTo>
                <a:lnTo>
                  <a:pt x="360803" y="2748"/>
                </a:lnTo>
                <a:lnTo>
                  <a:pt x="408431" y="0"/>
                </a:lnTo>
                <a:lnTo>
                  <a:pt x="456060" y="2748"/>
                </a:lnTo>
                <a:lnTo>
                  <a:pt x="502075" y="10787"/>
                </a:lnTo>
                <a:lnTo>
                  <a:pt x="546171" y="23813"/>
                </a:lnTo>
                <a:lnTo>
                  <a:pt x="588041" y="41516"/>
                </a:lnTo>
                <a:lnTo>
                  <a:pt x="627379" y="63592"/>
                </a:lnTo>
                <a:lnTo>
                  <a:pt x="663877" y="89733"/>
                </a:lnTo>
                <a:lnTo>
                  <a:pt x="697229" y="119633"/>
                </a:lnTo>
                <a:lnTo>
                  <a:pt x="727130" y="152986"/>
                </a:lnTo>
                <a:lnTo>
                  <a:pt x="753271" y="189484"/>
                </a:lnTo>
                <a:lnTo>
                  <a:pt x="775347" y="228822"/>
                </a:lnTo>
                <a:lnTo>
                  <a:pt x="793050" y="270692"/>
                </a:lnTo>
                <a:lnTo>
                  <a:pt x="806076" y="314788"/>
                </a:lnTo>
                <a:lnTo>
                  <a:pt x="814115" y="360803"/>
                </a:lnTo>
                <a:lnTo>
                  <a:pt x="816863" y="408431"/>
                </a:lnTo>
                <a:lnTo>
                  <a:pt x="814115" y="456060"/>
                </a:lnTo>
                <a:lnTo>
                  <a:pt x="806076" y="502075"/>
                </a:lnTo>
                <a:lnTo>
                  <a:pt x="793050" y="546171"/>
                </a:lnTo>
                <a:lnTo>
                  <a:pt x="775347" y="588041"/>
                </a:lnTo>
                <a:lnTo>
                  <a:pt x="753271" y="627379"/>
                </a:lnTo>
                <a:lnTo>
                  <a:pt x="727130" y="663877"/>
                </a:lnTo>
                <a:lnTo>
                  <a:pt x="697230" y="697229"/>
                </a:lnTo>
                <a:lnTo>
                  <a:pt x="663877" y="727130"/>
                </a:lnTo>
                <a:lnTo>
                  <a:pt x="627379" y="753271"/>
                </a:lnTo>
                <a:lnTo>
                  <a:pt x="588041" y="775347"/>
                </a:lnTo>
                <a:lnTo>
                  <a:pt x="546171" y="793050"/>
                </a:lnTo>
                <a:lnTo>
                  <a:pt x="502075" y="806076"/>
                </a:lnTo>
                <a:lnTo>
                  <a:pt x="456060" y="814115"/>
                </a:lnTo>
                <a:lnTo>
                  <a:pt x="408431" y="816863"/>
                </a:lnTo>
                <a:lnTo>
                  <a:pt x="360803" y="814115"/>
                </a:lnTo>
                <a:lnTo>
                  <a:pt x="314788" y="806076"/>
                </a:lnTo>
                <a:lnTo>
                  <a:pt x="270692" y="793050"/>
                </a:lnTo>
                <a:lnTo>
                  <a:pt x="228822" y="775347"/>
                </a:lnTo>
                <a:lnTo>
                  <a:pt x="189484" y="753271"/>
                </a:lnTo>
                <a:lnTo>
                  <a:pt x="152986" y="727130"/>
                </a:lnTo>
                <a:lnTo>
                  <a:pt x="119633" y="697229"/>
                </a:lnTo>
                <a:lnTo>
                  <a:pt x="89733" y="663877"/>
                </a:lnTo>
                <a:lnTo>
                  <a:pt x="63592" y="627379"/>
                </a:lnTo>
                <a:lnTo>
                  <a:pt x="41516" y="588041"/>
                </a:lnTo>
                <a:lnTo>
                  <a:pt x="23813" y="546171"/>
                </a:lnTo>
                <a:lnTo>
                  <a:pt x="10787" y="502075"/>
                </a:lnTo>
                <a:lnTo>
                  <a:pt x="2748" y="456060"/>
                </a:lnTo>
                <a:lnTo>
                  <a:pt x="0" y="40843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97721" y="3428587"/>
            <a:ext cx="16764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i="1" spc="0" dirty="0"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8335" y="2462185"/>
            <a:ext cx="343535" cy="463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i="1" spc="-250" dirty="0">
                <a:latin typeface="Times New Roman"/>
                <a:cs typeface="Times New Roman"/>
              </a:rPr>
              <a:t>w</a:t>
            </a:r>
            <a:r>
              <a:rPr sz="2475" spc="15" baseline="-23569" dirty="0">
                <a:latin typeface="Times New Roman"/>
                <a:cs typeface="Times New Roman"/>
              </a:rPr>
              <a:t>1</a:t>
            </a:r>
            <a:endParaRPr sz="2475" baseline="-235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2184" y="2937003"/>
            <a:ext cx="419734" cy="1412240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2135"/>
              </a:spcBef>
            </a:pPr>
            <a:r>
              <a:rPr sz="2850" i="1" spc="-20" dirty="0">
                <a:latin typeface="Times New Roman"/>
                <a:cs typeface="Times New Roman"/>
              </a:rPr>
              <a:t>w</a:t>
            </a:r>
            <a:r>
              <a:rPr sz="2475" spc="-30" baseline="-23569" dirty="0">
                <a:latin typeface="Times New Roman"/>
                <a:cs typeface="Times New Roman"/>
              </a:rPr>
              <a:t>2</a:t>
            </a:r>
            <a:endParaRPr sz="2475" baseline="-23569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2850" i="1" spc="-20" dirty="0">
                <a:latin typeface="Times New Roman"/>
                <a:cs typeface="Times New Roman"/>
              </a:rPr>
              <a:t>w</a:t>
            </a:r>
            <a:r>
              <a:rPr sz="2475" spc="37" baseline="-23569" dirty="0">
                <a:latin typeface="Times New Roman"/>
                <a:cs typeface="Times New Roman"/>
              </a:rPr>
              <a:t>N</a:t>
            </a:r>
            <a:endParaRPr sz="2475" baseline="-235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41697" y="3843528"/>
            <a:ext cx="697865" cy="78105"/>
          </a:xfrm>
          <a:custGeom>
            <a:avLst/>
            <a:gdLst/>
            <a:ahLst/>
            <a:cxnLst/>
            <a:rect l="l" t="t" r="r" b="b"/>
            <a:pathLst>
              <a:path w="697864" h="78104">
                <a:moveTo>
                  <a:pt x="619887" y="0"/>
                </a:moveTo>
                <a:lnTo>
                  <a:pt x="619887" y="77724"/>
                </a:lnTo>
                <a:lnTo>
                  <a:pt x="671702" y="51816"/>
                </a:lnTo>
                <a:lnTo>
                  <a:pt x="632840" y="51816"/>
                </a:lnTo>
                <a:lnTo>
                  <a:pt x="632840" y="25908"/>
                </a:lnTo>
                <a:lnTo>
                  <a:pt x="671703" y="25908"/>
                </a:lnTo>
                <a:lnTo>
                  <a:pt x="619887" y="0"/>
                </a:lnTo>
                <a:close/>
              </a:path>
              <a:path w="697864" h="78104">
                <a:moveTo>
                  <a:pt x="61988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619887" y="51816"/>
                </a:lnTo>
                <a:lnTo>
                  <a:pt x="619887" y="25908"/>
                </a:lnTo>
                <a:close/>
              </a:path>
              <a:path w="697864" h="78104">
                <a:moveTo>
                  <a:pt x="671703" y="25908"/>
                </a:moveTo>
                <a:lnTo>
                  <a:pt x="632840" y="25908"/>
                </a:lnTo>
                <a:lnTo>
                  <a:pt x="632840" y="51816"/>
                </a:lnTo>
                <a:lnTo>
                  <a:pt x="671702" y="51816"/>
                </a:lnTo>
                <a:lnTo>
                  <a:pt x="697611" y="38862"/>
                </a:lnTo>
                <a:lnTo>
                  <a:pt x="67170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5844" y="3598417"/>
            <a:ext cx="1329690" cy="331470"/>
          </a:xfrm>
          <a:custGeom>
            <a:avLst/>
            <a:gdLst/>
            <a:ahLst/>
            <a:cxnLst/>
            <a:rect l="l" t="t" r="r" b="b"/>
            <a:pathLst>
              <a:path w="1329689" h="331470">
                <a:moveTo>
                  <a:pt x="1250413" y="306007"/>
                </a:moveTo>
                <a:lnTo>
                  <a:pt x="1244727" y="331343"/>
                </a:lnTo>
                <a:lnTo>
                  <a:pt x="1329182" y="310388"/>
                </a:lnTo>
                <a:lnTo>
                  <a:pt x="1327308" y="308864"/>
                </a:lnTo>
                <a:lnTo>
                  <a:pt x="1263142" y="308864"/>
                </a:lnTo>
                <a:lnTo>
                  <a:pt x="1250413" y="306007"/>
                </a:lnTo>
                <a:close/>
              </a:path>
              <a:path w="1329689" h="331470">
                <a:moveTo>
                  <a:pt x="1256082" y="280751"/>
                </a:moveTo>
                <a:lnTo>
                  <a:pt x="1250413" y="306007"/>
                </a:lnTo>
                <a:lnTo>
                  <a:pt x="1263142" y="308864"/>
                </a:lnTo>
                <a:lnTo>
                  <a:pt x="1268730" y="283591"/>
                </a:lnTo>
                <a:lnTo>
                  <a:pt x="1256082" y="280751"/>
                </a:lnTo>
                <a:close/>
              </a:path>
              <a:path w="1329689" h="331470">
                <a:moveTo>
                  <a:pt x="1261745" y="255524"/>
                </a:moveTo>
                <a:lnTo>
                  <a:pt x="1256082" y="280751"/>
                </a:lnTo>
                <a:lnTo>
                  <a:pt x="1268730" y="283591"/>
                </a:lnTo>
                <a:lnTo>
                  <a:pt x="1263142" y="308864"/>
                </a:lnTo>
                <a:lnTo>
                  <a:pt x="1327308" y="308864"/>
                </a:lnTo>
                <a:lnTo>
                  <a:pt x="1261745" y="255524"/>
                </a:lnTo>
                <a:close/>
              </a:path>
              <a:path w="1329689" h="331470">
                <a:moveTo>
                  <a:pt x="5587" y="0"/>
                </a:moveTo>
                <a:lnTo>
                  <a:pt x="0" y="25400"/>
                </a:lnTo>
                <a:lnTo>
                  <a:pt x="1250413" y="306007"/>
                </a:lnTo>
                <a:lnTo>
                  <a:pt x="1256082" y="280751"/>
                </a:lnTo>
                <a:lnTo>
                  <a:pt x="5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8482" y="2828544"/>
            <a:ext cx="1297305" cy="1080770"/>
          </a:xfrm>
          <a:custGeom>
            <a:avLst/>
            <a:gdLst/>
            <a:ahLst/>
            <a:cxnLst/>
            <a:rect l="l" t="t" r="r" b="b"/>
            <a:pathLst>
              <a:path w="1297304" h="1080770">
                <a:moveTo>
                  <a:pt x="1228916" y="1040738"/>
                </a:moveTo>
                <a:lnTo>
                  <a:pt x="1212342" y="1060703"/>
                </a:lnTo>
                <a:lnTo>
                  <a:pt x="1296924" y="1080515"/>
                </a:lnTo>
                <a:lnTo>
                  <a:pt x="1283109" y="1049019"/>
                </a:lnTo>
                <a:lnTo>
                  <a:pt x="1238884" y="1049019"/>
                </a:lnTo>
                <a:lnTo>
                  <a:pt x="1228916" y="1040738"/>
                </a:lnTo>
                <a:close/>
              </a:path>
              <a:path w="1297304" h="1080770">
                <a:moveTo>
                  <a:pt x="1245450" y="1020820"/>
                </a:moveTo>
                <a:lnTo>
                  <a:pt x="1228916" y="1040738"/>
                </a:lnTo>
                <a:lnTo>
                  <a:pt x="1238884" y="1049019"/>
                </a:lnTo>
                <a:lnTo>
                  <a:pt x="1255395" y="1029080"/>
                </a:lnTo>
                <a:lnTo>
                  <a:pt x="1245450" y="1020820"/>
                </a:lnTo>
                <a:close/>
              </a:path>
              <a:path w="1297304" h="1080770">
                <a:moveTo>
                  <a:pt x="1261999" y="1000886"/>
                </a:moveTo>
                <a:lnTo>
                  <a:pt x="1245450" y="1020820"/>
                </a:lnTo>
                <a:lnTo>
                  <a:pt x="1255395" y="1029080"/>
                </a:lnTo>
                <a:lnTo>
                  <a:pt x="1238884" y="1049019"/>
                </a:lnTo>
                <a:lnTo>
                  <a:pt x="1283109" y="1049019"/>
                </a:lnTo>
                <a:lnTo>
                  <a:pt x="1261999" y="1000886"/>
                </a:lnTo>
                <a:close/>
              </a:path>
              <a:path w="1297304" h="1080770">
                <a:moveTo>
                  <a:pt x="16510" y="0"/>
                </a:moveTo>
                <a:lnTo>
                  <a:pt x="0" y="19811"/>
                </a:lnTo>
                <a:lnTo>
                  <a:pt x="1228916" y="1040738"/>
                </a:lnTo>
                <a:lnTo>
                  <a:pt x="1245450" y="102082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97886" y="4067936"/>
            <a:ext cx="381000" cy="2711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10383" y="2535935"/>
            <a:ext cx="518159" cy="243268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145">
              <a:lnSpc>
                <a:spcPts val="3379"/>
              </a:lnSpc>
            </a:pPr>
            <a:r>
              <a:rPr sz="2850" i="1" spc="-65" dirty="0">
                <a:latin typeface="Times New Roman"/>
                <a:cs typeface="Times New Roman"/>
              </a:rPr>
              <a:t>x</a:t>
            </a:r>
            <a:r>
              <a:rPr sz="2475" spc="-97" baseline="-23569" dirty="0">
                <a:latin typeface="Times New Roman"/>
                <a:cs typeface="Times New Roman"/>
              </a:rPr>
              <a:t>1</a:t>
            </a:r>
            <a:endParaRPr sz="2475" baseline="-23569" dirty="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  <a:spcBef>
                <a:spcPts val="2735"/>
              </a:spcBef>
            </a:pPr>
            <a:r>
              <a:rPr sz="2850" i="1" spc="25" dirty="0">
                <a:latin typeface="Times New Roman"/>
                <a:cs typeface="Times New Roman"/>
              </a:rPr>
              <a:t>x</a:t>
            </a:r>
            <a:r>
              <a:rPr sz="2475" spc="37" baseline="-23569" dirty="0">
                <a:latin typeface="Times New Roman"/>
                <a:cs typeface="Times New Roman"/>
              </a:rPr>
              <a:t>2</a:t>
            </a:r>
            <a:endParaRPr sz="2475" baseline="-23569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2850" i="1" spc="55" dirty="0">
                <a:latin typeface="Times New Roman"/>
                <a:cs typeface="Times New Roman"/>
              </a:rPr>
              <a:t>x</a:t>
            </a:r>
            <a:r>
              <a:rPr sz="2475" spc="82" baseline="-23569" dirty="0">
                <a:latin typeface="Times New Roman"/>
                <a:cs typeface="Times New Roman"/>
              </a:rPr>
              <a:t>N</a:t>
            </a:r>
            <a:endParaRPr sz="2475" baseline="-23569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45279" y="3681984"/>
            <a:ext cx="451103" cy="451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5279" y="3681984"/>
            <a:ext cx="451484" cy="451484"/>
          </a:xfrm>
          <a:custGeom>
            <a:avLst/>
            <a:gdLst/>
            <a:ahLst/>
            <a:cxnLst/>
            <a:rect l="l" t="t" r="r" b="b"/>
            <a:pathLst>
              <a:path w="451485" h="451485">
                <a:moveTo>
                  <a:pt x="0" y="451104"/>
                </a:moveTo>
                <a:lnTo>
                  <a:pt x="451103" y="451104"/>
                </a:lnTo>
                <a:lnTo>
                  <a:pt x="451103" y="0"/>
                </a:lnTo>
                <a:lnTo>
                  <a:pt x="0" y="0"/>
                </a:lnTo>
                <a:lnTo>
                  <a:pt x="0" y="45110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67106" y="3611238"/>
            <a:ext cx="2266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latin typeface="Symbol"/>
                <a:cs typeface="Symbol"/>
              </a:rPr>
              <a:t>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91940" y="4785359"/>
            <a:ext cx="518159" cy="506095"/>
          </a:xfrm>
          <a:prstGeom prst="rect">
            <a:avLst/>
          </a:prstGeom>
          <a:solidFill>
            <a:srgbClr val="E1EFD9"/>
          </a:solidFill>
          <a:ln w="6096">
            <a:solidFill>
              <a:srgbClr val="00AF5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330"/>
              </a:spcBef>
            </a:pPr>
            <a:r>
              <a:rPr sz="2850" i="1" spc="25" dirty="0"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25111" y="4142994"/>
            <a:ext cx="78105" cy="654685"/>
          </a:xfrm>
          <a:custGeom>
            <a:avLst/>
            <a:gdLst/>
            <a:ahLst/>
            <a:cxnLst/>
            <a:rect l="l" t="t" r="r" b="b"/>
            <a:pathLst>
              <a:path w="78104" h="654685">
                <a:moveTo>
                  <a:pt x="51815" y="64769"/>
                </a:moveTo>
                <a:lnTo>
                  <a:pt x="25908" y="64769"/>
                </a:lnTo>
                <a:lnTo>
                  <a:pt x="25908" y="654430"/>
                </a:lnTo>
                <a:lnTo>
                  <a:pt x="51815" y="654430"/>
                </a:lnTo>
                <a:lnTo>
                  <a:pt x="51815" y="64769"/>
                </a:lnTo>
                <a:close/>
              </a:path>
              <a:path w="78104" h="6546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654685">
                <a:moveTo>
                  <a:pt x="71247" y="64769"/>
                </a:moveTo>
                <a:lnTo>
                  <a:pt x="51815" y="64769"/>
                </a:lnTo>
                <a:lnTo>
                  <a:pt x="51815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74104" y="3552263"/>
            <a:ext cx="188595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i="1" spc="1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06747" y="4709195"/>
            <a:ext cx="830580" cy="0"/>
          </a:xfrm>
          <a:custGeom>
            <a:avLst/>
            <a:gdLst/>
            <a:ahLst/>
            <a:cxnLst/>
            <a:rect l="l" t="t" r="r" b="b"/>
            <a:pathLst>
              <a:path w="830579">
                <a:moveTo>
                  <a:pt x="0" y="0"/>
                </a:moveTo>
                <a:lnTo>
                  <a:pt x="829995" y="0"/>
                </a:lnTo>
              </a:path>
            </a:pathLst>
          </a:custGeom>
          <a:ln w="13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80375" y="4706628"/>
            <a:ext cx="811530" cy="417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110" dirty="0">
                <a:latin typeface="Times New Roman"/>
                <a:cs typeface="Times New Roman"/>
              </a:rPr>
              <a:t>1</a:t>
            </a:r>
            <a:r>
              <a:rPr sz="2550" spc="110" dirty="0">
                <a:latin typeface="Symbol"/>
                <a:cs typeface="Symbol"/>
              </a:rPr>
              <a:t>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e</a:t>
            </a:r>
            <a:r>
              <a:rPr sz="2250" spc="89" baseline="42592" dirty="0">
                <a:latin typeface="Symbol"/>
                <a:cs typeface="Symbol"/>
              </a:rPr>
              <a:t></a:t>
            </a:r>
            <a:r>
              <a:rPr sz="2250" spc="-367" baseline="42592" dirty="0">
                <a:latin typeface="Times New Roman"/>
                <a:cs typeface="Times New Roman"/>
              </a:rPr>
              <a:t> </a:t>
            </a:r>
            <a:r>
              <a:rPr sz="2250" i="1" baseline="42592" dirty="0">
                <a:latin typeface="Times New Roman"/>
                <a:cs typeface="Times New Roman"/>
              </a:rPr>
              <a:t>z</a:t>
            </a:r>
            <a:endParaRPr sz="2250" baseline="4259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27061" y="4245189"/>
            <a:ext cx="189865" cy="417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1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29868" y="4346496"/>
            <a:ext cx="9086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105" dirty="0">
                <a:latin typeface="Symbol"/>
                <a:cs typeface="Symbol"/>
              </a:rPr>
              <a:t></a:t>
            </a:r>
            <a:r>
              <a:rPr sz="3400" spc="-105" dirty="0">
                <a:latin typeface="Symbol"/>
                <a:cs typeface="Symbol"/>
              </a:rPr>
              <a:t></a:t>
            </a:r>
            <a:r>
              <a:rPr sz="2550" i="1" spc="-105" dirty="0">
                <a:latin typeface="Times New Roman"/>
                <a:cs typeface="Times New Roman"/>
              </a:rPr>
              <a:t>z</a:t>
            </a:r>
            <a:r>
              <a:rPr sz="3400" spc="-105" dirty="0">
                <a:latin typeface="Symbol"/>
                <a:cs typeface="Symbol"/>
              </a:rPr>
              <a:t></a:t>
            </a:r>
            <a:r>
              <a:rPr sz="2550" spc="-105" dirty="0">
                <a:latin typeface="Symbol"/>
                <a:cs typeface="Symbol"/>
              </a:rPr>
              <a:t></a:t>
            </a:r>
            <a:endParaRPr sz="2550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46141" y="2604897"/>
            <a:ext cx="1272540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ti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tion 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R="94615" algn="ctr">
              <a:lnSpc>
                <a:spcPct val="100000"/>
              </a:lnSpc>
              <a:spcBef>
                <a:spcPts val="1435"/>
              </a:spcBef>
            </a:pPr>
            <a:r>
              <a:rPr sz="2700" i="1" spc="-210" dirty="0">
                <a:latin typeface="Symbol"/>
                <a:cs typeface="Symbol"/>
              </a:rPr>
              <a:t></a:t>
            </a:r>
            <a:r>
              <a:rPr sz="3400" spc="-210" dirty="0">
                <a:latin typeface="Symbol"/>
                <a:cs typeface="Symbol"/>
              </a:rPr>
              <a:t></a:t>
            </a:r>
            <a:r>
              <a:rPr sz="2550" i="1" spc="-210" dirty="0">
                <a:latin typeface="Times New Roman"/>
                <a:cs typeface="Times New Roman"/>
              </a:rPr>
              <a:t>z</a:t>
            </a:r>
            <a:r>
              <a:rPr sz="3400" spc="-210" dirty="0">
                <a:latin typeface="Symbol"/>
                <a:cs typeface="Symbol"/>
              </a:rPr>
              <a:t>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3749" y="5236323"/>
            <a:ext cx="7319645" cy="116570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107055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Calibri"/>
                <a:cs typeface="Calibri"/>
              </a:rPr>
              <a:t>bias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05"/>
              </a:spcBef>
            </a:pPr>
            <a:r>
              <a:rPr lang="en-US" sz="2000" spc="-5" dirty="0">
                <a:solidFill>
                  <a:srgbClr val="0000FF"/>
                </a:solidFill>
                <a:cs typeface="Calibri"/>
                <a:hlinkClick r:id="rId5"/>
              </a:rPr>
              <a:t>http://deeplearning.net/software/theano/library/tensor/nnet/nnet.html#theano.tensor.nnet.nnet.sigmoid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073" y="2488768"/>
            <a:ext cx="338962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" dirty="0"/>
              <a:t>Installation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242" y="762279"/>
            <a:ext cx="422021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5"/>
              </a:lnSpc>
            </a:pPr>
            <a:r>
              <a:rPr sz="4400" b="0" spc="-10" dirty="0">
                <a:latin typeface="Calibri Light"/>
                <a:cs typeface="Calibri Light"/>
              </a:rPr>
              <a:t>Logistic</a:t>
            </a:r>
            <a:r>
              <a:rPr sz="4400" b="0" spc="-3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Regression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580" y="164592"/>
            <a:ext cx="8403336" cy="6541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5255" y="1481327"/>
            <a:ext cx="3343655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9264" y="1420367"/>
            <a:ext cx="3215640" cy="865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4691" y="1520952"/>
            <a:ext cx="3224784" cy="522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39614" y="1531747"/>
            <a:ext cx="2693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FFFFFF"/>
                </a:solidFill>
                <a:latin typeface="Calibri"/>
                <a:cs typeface="Calibri"/>
              </a:rPr>
              <a:t>y = </a:t>
            </a:r>
            <a:r>
              <a:rPr sz="2800" b="0" spc="-15" dirty="0">
                <a:solidFill>
                  <a:srgbClr val="FFFFFF"/>
                </a:solidFill>
                <a:latin typeface="Calibri"/>
                <a:cs typeface="Calibri"/>
              </a:rPr>
              <a:t>neuron(x; </a:t>
            </a:r>
            <a:r>
              <a:rPr sz="2800" b="0" spc="-120" dirty="0">
                <a:solidFill>
                  <a:srgbClr val="FFFFFF"/>
                </a:solidFill>
                <a:latin typeface="Calibri"/>
                <a:cs typeface="Calibri"/>
              </a:rPr>
              <a:t>w,</a:t>
            </a:r>
            <a:r>
              <a:rPr sz="2800" b="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Calibri"/>
                <a:cs typeface="Calibri"/>
              </a:rPr>
              <a:t>b)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415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Single </a:t>
            </a:r>
            <a:r>
              <a:rPr spc="-20" dirty="0"/>
              <a:t>Neuron </a:t>
            </a:r>
            <a:r>
              <a:rPr dirty="0"/>
              <a:t>– </a:t>
            </a:r>
            <a:r>
              <a:rPr spc="-10" dirty="0"/>
              <a:t>Shared</a:t>
            </a:r>
            <a:r>
              <a:rPr spc="-25" dirty="0"/>
              <a:t> </a:t>
            </a:r>
            <a:r>
              <a:rPr spc="-3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7699375" cy="4290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5" dirty="0">
                <a:latin typeface="Calibri"/>
                <a:cs typeface="Calibri"/>
              </a:rPr>
              <a:t>last </a:t>
            </a:r>
            <a:r>
              <a:rPr sz="2800" spc="-20" dirty="0">
                <a:latin typeface="Calibri"/>
                <a:cs typeface="Calibri"/>
              </a:rPr>
              <a:t>example,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neuron </a:t>
            </a:r>
            <a:r>
              <a:rPr sz="2800" spc="-5" dirty="0">
                <a:latin typeface="Calibri"/>
                <a:cs typeface="Calibri"/>
              </a:rPr>
              <a:t>is a function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5" dirty="0">
                <a:latin typeface="Calibri"/>
                <a:cs typeface="Calibri"/>
              </a:rPr>
              <a:t>x, w </a:t>
            </a:r>
            <a:r>
              <a:rPr sz="2800" spc="-10" dirty="0">
                <a:latin typeface="Calibri"/>
                <a:cs typeface="Calibri"/>
              </a:rPr>
              <a:t>and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However,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usually only consider </a:t>
            </a:r>
            <a:r>
              <a:rPr sz="2800" spc="-5" dirty="0">
                <a:latin typeface="Calibri"/>
                <a:cs typeface="Calibri"/>
              </a:rPr>
              <a:t>x as </a:t>
            </a:r>
            <a:r>
              <a:rPr sz="2800" b="1" i="1" u="heavy" spc="-5" dirty="0">
                <a:latin typeface="Calibri"/>
                <a:cs typeface="Calibri"/>
              </a:rPr>
              <a:t>input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5" dirty="0">
                <a:latin typeface="Calibri"/>
                <a:cs typeface="Calibri"/>
              </a:rPr>
              <a:t>and b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b="1" i="1" u="heavy" spc="-5" dirty="0">
                <a:latin typeface="Calibri"/>
                <a:cs typeface="Calibri"/>
              </a:rPr>
              <a:t>model</a:t>
            </a:r>
            <a:r>
              <a:rPr sz="2800" b="1" i="1" u="heavy" spc="40" dirty="0">
                <a:latin typeface="Calibri"/>
                <a:cs typeface="Calibri"/>
              </a:rPr>
              <a:t> </a:t>
            </a:r>
            <a:r>
              <a:rPr sz="2800" b="1" i="1" u="heavy" spc="-10" dirty="0">
                <a:latin typeface="Calibri"/>
                <a:cs typeface="Calibri"/>
              </a:rPr>
              <a:t>parameters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97865" marR="628015" lvl="1" indent="-227965">
              <a:lnSpc>
                <a:spcPts val="302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would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more intuitive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5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write “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neuron(x)</a:t>
            </a:r>
            <a:r>
              <a:rPr sz="2800" spc="-10" dirty="0">
                <a:latin typeface="Calibri"/>
                <a:cs typeface="Calibri"/>
              </a:rPr>
              <a:t>”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neuron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ts val="3195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Calibri"/>
                <a:cs typeface="Calibri"/>
              </a:rPr>
              <a:t>The model </a:t>
            </a:r>
            <a:r>
              <a:rPr sz="2800" spc="-20" dirty="0">
                <a:latin typeface="Calibri"/>
                <a:cs typeface="Calibri"/>
              </a:rPr>
              <a:t>parameters </a:t>
            </a:r>
            <a:r>
              <a:rPr sz="2800" spc="-5" dirty="0">
                <a:latin typeface="Calibri"/>
                <a:cs typeface="Calibri"/>
              </a:rPr>
              <a:t>w and b </a:t>
            </a:r>
            <a:r>
              <a:rPr sz="2800" spc="-15" dirty="0">
                <a:latin typeface="Calibri"/>
                <a:cs typeface="Calibri"/>
              </a:rPr>
              <a:t>still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influence</a:t>
            </a:r>
            <a:endParaRPr sz="2800">
              <a:latin typeface="Calibri"/>
              <a:cs typeface="Calibri"/>
            </a:endParaRPr>
          </a:p>
          <a:p>
            <a:pPr marL="697865">
              <a:lnSpc>
                <a:spcPts val="3195"/>
              </a:lnSpc>
            </a:pP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neuron(.)</a:t>
            </a:r>
            <a:r>
              <a:rPr sz="2800" spc="-1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but </a:t>
            </a:r>
            <a:r>
              <a:rPr sz="2800" spc="-5" dirty="0">
                <a:latin typeface="Calibri"/>
                <a:cs typeface="Calibri"/>
              </a:rPr>
              <a:t>in an implicit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way.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Theano, </a:t>
            </a:r>
            <a:r>
              <a:rPr sz="2800" spc="-5" dirty="0">
                <a:latin typeface="Calibri"/>
                <a:cs typeface="Calibri"/>
              </a:rPr>
              <a:t>the model </a:t>
            </a:r>
            <a:r>
              <a:rPr sz="2800" spc="-25" dirty="0">
                <a:latin typeface="Calibri"/>
                <a:cs typeface="Calibri"/>
              </a:rPr>
              <a:t>parameters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usually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b="1" i="1" u="heavy" spc="-5" dirty="0">
                <a:latin typeface="Calibri"/>
                <a:cs typeface="Calibri"/>
              </a:rPr>
              <a:t>shared </a:t>
            </a:r>
            <a:r>
              <a:rPr sz="2800" b="1" i="1" u="heavy" spc="-10" dirty="0">
                <a:latin typeface="Calibri"/>
                <a:cs typeface="Calibri"/>
              </a:rPr>
              <a:t>variables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412" y="144779"/>
            <a:ext cx="8142732" cy="6713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43855" y="4786884"/>
            <a:ext cx="3454907" cy="922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43855" y="4786884"/>
            <a:ext cx="3455035" cy="922019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 marR="218440" algn="just">
              <a:lnSpc>
                <a:spcPct val="100000"/>
              </a:lnSpc>
              <a:spcBef>
                <a:spcPts val="244"/>
              </a:spcBef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get </a:t>
            </a:r>
            <a:r>
              <a:rPr sz="1800" spc="-5" dirty="0">
                <a:latin typeface="Calibri"/>
                <a:cs typeface="Calibri"/>
              </a:rPr>
              <a:t>or change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values of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10" dirty="0">
                <a:latin typeface="Calibri"/>
                <a:cs typeface="Calibri"/>
              </a:rPr>
              <a:t>shared </a:t>
            </a:r>
            <a:r>
              <a:rPr sz="1800" spc="-5" dirty="0">
                <a:latin typeface="Calibri"/>
                <a:cs typeface="Calibri"/>
              </a:rPr>
              <a:t>variables, </a:t>
            </a:r>
            <a:r>
              <a:rPr sz="1800" spc="-10" dirty="0">
                <a:latin typeface="Calibri"/>
                <a:cs typeface="Calibri"/>
              </a:rPr>
              <a:t>you have to </a:t>
            </a:r>
            <a:r>
              <a:rPr sz="1800" spc="-5" dirty="0">
                <a:latin typeface="Calibri"/>
                <a:cs typeface="Calibri"/>
              </a:rPr>
              <a:t>use  </a:t>
            </a:r>
            <a:r>
              <a:rPr sz="1800" spc="-15" dirty="0">
                <a:latin typeface="Calibri"/>
                <a:cs typeface="Calibri"/>
              </a:rPr>
              <a:t>“get_value()”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“set_value()”.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1885" y="4895850"/>
            <a:ext cx="396240" cy="716280"/>
          </a:xfrm>
          <a:custGeom>
            <a:avLst/>
            <a:gdLst/>
            <a:ahLst/>
            <a:cxnLst/>
            <a:rect l="l" t="t" r="r" b="b"/>
            <a:pathLst>
              <a:path w="396239" h="716279">
                <a:moveTo>
                  <a:pt x="0" y="0"/>
                </a:moveTo>
                <a:lnTo>
                  <a:pt x="52687" y="5927"/>
                </a:lnTo>
                <a:lnTo>
                  <a:pt x="100019" y="22657"/>
                </a:lnTo>
                <a:lnTo>
                  <a:pt x="140112" y="48609"/>
                </a:lnTo>
                <a:lnTo>
                  <a:pt x="171083" y="82201"/>
                </a:lnTo>
                <a:lnTo>
                  <a:pt x="191046" y="121855"/>
                </a:lnTo>
                <a:lnTo>
                  <a:pt x="198119" y="165988"/>
                </a:lnTo>
                <a:lnTo>
                  <a:pt x="198119" y="192150"/>
                </a:lnTo>
                <a:lnTo>
                  <a:pt x="205193" y="236284"/>
                </a:lnTo>
                <a:lnTo>
                  <a:pt x="225156" y="275938"/>
                </a:lnTo>
                <a:lnTo>
                  <a:pt x="256127" y="309530"/>
                </a:lnTo>
                <a:lnTo>
                  <a:pt x="296220" y="335482"/>
                </a:lnTo>
                <a:lnTo>
                  <a:pt x="343552" y="352212"/>
                </a:lnTo>
                <a:lnTo>
                  <a:pt x="396239" y="358140"/>
                </a:lnTo>
                <a:lnTo>
                  <a:pt x="343552" y="364067"/>
                </a:lnTo>
                <a:lnTo>
                  <a:pt x="296220" y="380797"/>
                </a:lnTo>
                <a:lnTo>
                  <a:pt x="256127" y="406749"/>
                </a:lnTo>
                <a:lnTo>
                  <a:pt x="225156" y="440341"/>
                </a:lnTo>
                <a:lnTo>
                  <a:pt x="205193" y="479995"/>
                </a:lnTo>
                <a:lnTo>
                  <a:pt x="198119" y="524128"/>
                </a:lnTo>
                <a:lnTo>
                  <a:pt x="198119" y="550291"/>
                </a:lnTo>
                <a:lnTo>
                  <a:pt x="191046" y="594424"/>
                </a:lnTo>
                <a:lnTo>
                  <a:pt x="171083" y="634078"/>
                </a:lnTo>
                <a:lnTo>
                  <a:pt x="140112" y="667670"/>
                </a:lnTo>
                <a:lnTo>
                  <a:pt x="100019" y="693622"/>
                </a:lnTo>
                <a:lnTo>
                  <a:pt x="52687" y="710352"/>
                </a:lnTo>
                <a:lnTo>
                  <a:pt x="0" y="71628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1797" y="3368802"/>
            <a:ext cx="218440" cy="1027430"/>
          </a:xfrm>
          <a:custGeom>
            <a:avLst/>
            <a:gdLst/>
            <a:ahLst/>
            <a:cxnLst/>
            <a:rect l="l" t="t" r="r" b="b"/>
            <a:pathLst>
              <a:path w="218439" h="1027429">
                <a:moveTo>
                  <a:pt x="0" y="0"/>
                </a:moveTo>
                <a:lnTo>
                  <a:pt x="42421" y="7177"/>
                </a:lnTo>
                <a:lnTo>
                  <a:pt x="77057" y="26749"/>
                </a:lnTo>
                <a:lnTo>
                  <a:pt x="100405" y="55774"/>
                </a:lnTo>
                <a:lnTo>
                  <a:pt x="108965" y="91312"/>
                </a:lnTo>
                <a:lnTo>
                  <a:pt x="108965" y="422275"/>
                </a:lnTo>
                <a:lnTo>
                  <a:pt x="117526" y="457813"/>
                </a:lnTo>
                <a:lnTo>
                  <a:pt x="140874" y="486838"/>
                </a:lnTo>
                <a:lnTo>
                  <a:pt x="175510" y="506410"/>
                </a:lnTo>
                <a:lnTo>
                  <a:pt x="217931" y="513588"/>
                </a:lnTo>
                <a:lnTo>
                  <a:pt x="175510" y="520765"/>
                </a:lnTo>
                <a:lnTo>
                  <a:pt x="140874" y="540337"/>
                </a:lnTo>
                <a:lnTo>
                  <a:pt x="117526" y="569362"/>
                </a:lnTo>
                <a:lnTo>
                  <a:pt x="108965" y="604901"/>
                </a:lnTo>
                <a:lnTo>
                  <a:pt x="108965" y="935863"/>
                </a:lnTo>
                <a:lnTo>
                  <a:pt x="100405" y="971401"/>
                </a:lnTo>
                <a:lnTo>
                  <a:pt x="77057" y="1000426"/>
                </a:lnTo>
                <a:lnTo>
                  <a:pt x="42421" y="1019998"/>
                </a:lnTo>
                <a:lnTo>
                  <a:pt x="0" y="1027176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2808" y="3454908"/>
            <a:ext cx="1961388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02808" y="3454908"/>
            <a:ext cx="1961514" cy="36893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x is the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70905" y="1226311"/>
            <a:ext cx="197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00"/>
                </a:solidFill>
                <a:latin typeface="Calibri"/>
                <a:cs typeface="Calibri"/>
              </a:rPr>
              <a:t>w and b </a:t>
            </a:r>
            <a:r>
              <a:rPr sz="1800" b="0" spc="-10" dirty="0">
                <a:solidFill>
                  <a:srgbClr val="FFFF00"/>
                </a:solidFill>
                <a:latin typeface="Calibri"/>
                <a:cs typeface="Calibri"/>
              </a:rPr>
              <a:t>are</a:t>
            </a:r>
            <a:r>
              <a:rPr sz="1800" b="0" spc="-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FFFF00"/>
                </a:solidFill>
                <a:latin typeface="Calibri"/>
                <a:cs typeface="Calibri"/>
              </a:rPr>
              <a:t>declared  </a:t>
            </a:r>
            <a:r>
              <a:rPr sz="1800" b="0" dirty="0">
                <a:solidFill>
                  <a:srgbClr val="FFFF00"/>
                </a:solidFill>
                <a:latin typeface="Calibri"/>
                <a:cs typeface="Calibri"/>
              </a:rPr>
              <a:t>as </a:t>
            </a:r>
            <a:r>
              <a:rPr sz="1800" b="0" spc="-10" dirty="0">
                <a:solidFill>
                  <a:srgbClr val="FFFF00"/>
                </a:solidFill>
                <a:latin typeface="Calibri"/>
                <a:cs typeface="Calibri"/>
              </a:rPr>
              <a:t>shared</a:t>
            </a:r>
            <a:r>
              <a:rPr sz="1800" b="0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FFFF00"/>
                </a:solidFill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2332" y="1824227"/>
            <a:ext cx="6464935" cy="629920"/>
          </a:xfrm>
          <a:custGeom>
            <a:avLst/>
            <a:gdLst/>
            <a:ahLst/>
            <a:cxnLst/>
            <a:rect l="l" t="t" r="r" b="b"/>
            <a:pathLst>
              <a:path w="6464934" h="629919">
                <a:moveTo>
                  <a:pt x="0" y="629412"/>
                </a:moveTo>
                <a:lnTo>
                  <a:pt x="6464808" y="629412"/>
                </a:lnTo>
                <a:lnTo>
                  <a:pt x="6464808" y="0"/>
                </a:lnTo>
                <a:lnTo>
                  <a:pt x="0" y="0"/>
                </a:lnTo>
                <a:lnTo>
                  <a:pt x="0" y="629412"/>
                </a:lnTo>
                <a:close/>
              </a:path>
            </a:pathLst>
          </a:custGeom>
          <a:ln w="1219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92266" y="3843020"/>
            <a:ext cx="258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Calibri"/>
                <a:cs typeface="Calibri"/>
              </a:rPr>
              <a:t>The function </a:t>
            </a:r>
            <a:r>
              <a:rPr sz="1800" spc="-10" dirty="0">
                <a:solidFill>
                  <a:srgbClr val="FFFF00"/>
                </a:solidFill>
                <a:latin typeface="Calibri"/>
                <a:cs typeface="Calibri"/>
              </a:rPr>
              <a:t>can </a:t>
            </a:r>
            <a:r>
              <a:rPr sz="1800" spc="-5" dirty="0">
                <a:solidFill>
                  <a:srgbClr val="FFFF00"/>
                </a:solidFill>
                <a:latin typeface="Calibri"/>
                <a:cs typeface="Calibri"/>
              </a:rPr>
              <a:t>access </a:t>
            </a: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the  </a:t>
            </a:r>
            <a:r>
              <a:rPr sz="1800" spc="-10" dirty="0">
                <a:solidFill>
                  <a:srgbClr val="FFFF00"/>
                </a:solidFill>
                <a:latin typeface="Calibri"/>
                <a:cs typeface="Calibri"/>
              </a:rPr>
              <a:t>shared</a:t>
            </a: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43116" y="2369820"/>
            <a:ext cx="1299972" cy="368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43116" y="2369820"/>
            <a:ext cx="1300480" cy="368935"/>
          </a:xfrm>
          <a:custGeom>
            <a:avLst/>
            <a:gdLst/>
            <a:ahLst/>
            <a:cxnLst/>
            <a:rect l="l" t="t" r="r" b="b"/>
            <a:pathLst>
              <a:path w="1300479" h="368935">
                <a:moveTo>
                  <a:pt x="0" y="368808"/>
                </a:moveTo>
                <a:lnTo>
                  <a:pt x="1299972" y="368808"/>
                </a:lnTo>
                <a:lnTo>
                  <a:pt x="129997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66032" y="2086355"/>
            <a:ext cx="3277235" cy="0"/>
          </a:xfrm>
          <a:custGeom>
            <a:avLst/>
            <a:gdLst/>
            <a:ahLst/>
            <a:cxnLst/>
            <a:rect l="l" t="t" r="r" b="b"/>
            <a:pathLst>
              <a:path w="3277234">
                <a:moveTo>
                  <a:pt x="0" y="0"/>
                </a:moveTo>
                <a:lnTo>
                  <a:pt x="3276726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50791" y="2360676"/>
            <a:ext cx="466090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836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6035" y="2112772"/>
            <a:ext cx="796925" cy="480695"/>
          </a:xfrm>
          <a:custGeom>
            <a:avLst/>
            <a:gdLst/>
            <a:ahLst/>
            <a:cxnLst/>
            <a:rect l="l" t="t" r="r" b="b"/>
            <a:pathLst>
              <a:path w="796925" h="480694">
                <a:moveTo>
                  <a:pt x="714381" y="448552"/>
                </a:moveTo>
                <a:lnTo>
                  <a:pt x="699642" y="473455"/>
                </a:lnTo>
                <a:lnTo>
                  <a:pt x="796416" y="480440"/>
                </a:lnTo>
                <a:lnTo>
                  <a:pt x="780635" y="455929"/>
                </a:lnTo>
                <a:lnTo>
                  <a:pt x="726820" y="455929"/>
                </a:lnTo>
                <a:lnTo>
                  <a:pt x="714381" y="448552"/>
                </a:lnTo>
                <a:close/>
              </a:path>
              <a:path w="796925" h="480694">
                <a:moveTo>
                  <a:pt x="729113" y="423660"/>
                </a:moveTo>
                <a:lnTo>
                  <a:pt x="714381" y="448552"/>
                </a:lnTo>
                <a:lnTo>
                  <a:pt x="726820" y="455929"/>
                </a:lnTo>
                <a:lnTo>
                  <a:pt x="741553" y="431038"/>
                </a:lnTo>
                <a:lnTo>
                  <a:pt x="729113" y="423660"/>
                </a:lnTo>
                <a:close/>
              </a:path>
              <a:path w="796925" h="480694">
                <a:moveTo>
                  <a:pt x="743838" y="398779"/>
                </a:moveTo>
                <a:lnTo>
                  <a:pt x="729113" y="423660"/>
                </a:lnTo>
                <a:lnTo>
                  <a:pt x="741553" y="431038"/>
                </a:lnTo>
                <a:lnTo>
                  <a:pt x="726820" y="455929"/>
                </a:lnTo>
                <a:lnTo>
                  <a:pt x="780635" y="455929"/>
                </a:lnTo>
                <a:lnTo>
                  <a:pt x="743838" y="398779"/>
                </a:lnTo>
                <a:close/>
              </a:path>
              <a:path w="796925" h="480694">
                <a:moveTo>
                  <a:pt x="14731" y="0"/>
                </a:moveTo>
                <a:lnTo>
                  <a:pt x="0" y="24891"/>
                </a:lnTo>
                <a:lnTo>
                  <a:pt x="714381" y="448552"/>
                </a:lnTo>
                <a:lnTo>
                  <a:pt x="729113" y="423660"/>
                </a:lnTo>
                <a:lnTo>
                  <a:pt x="14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2569" y="2263267"/>
            <a:ext cx="2092325" cy="323215"/>
          </a:xfrm>
          <a:custGeom>
            <a:avLst/>
            <a:gdLst/>
            <a:ahLst/>
            <a:cxnLst/>
            <a:rect l="l" t="t" r="r" b="b"/>
            <a:pathLst>
              <a:path w="2092325" h="323214">
                <a:moveTo>
                  <a:pt x="2003932" y="294514"/>
                </a:moveTo>
                <a:lnTo>
                  <a:pt x="2000123" y="323215"/>
                </a:lnTo>
                <a:lnTo>
                  <a:pt x="2077931" y="296418"/>
                </a:lnTo>
                <a:lnTo>
                  <a:pt x="2018283" y="296418"/>
                </a:lnTo>
                <a:lnTo>
                  <a:pt x="2003932" y="294514"/>
                </a:lnTo>
                <a:close/>
              </a:path>
              <a:path w="2092325" h="323214">
                <a:moveTo>
                  <a:pt x="2007742" y="265812"/>
                </a:moveTo>
                <a:lnTo>
                  <a:pt x="2003932" y="294514"/>
                </a:lnTo>
                <a:lnTo>
                  <a:pt x="2018283" y="296418"/>
                </a:lnTo>
                <a:lnTo>
                  <a:pt x="2022094" y="267716"/>
                </a:lnTo>
                <a:lnTo>
                  <a:pt x="2007742" y="265812"/>
                </a:lnTo>
                <a:close/>
              </a:path>
              <a:path w="2092325" h="323214">
                <a:moveTo>
                  <a:pt x="2011552" y="237109"/>
                </a:moveTo>
                <a:lnTo>
                  <a:pt x="2007742" y="265812"/>
                </a:lnTo>
                <a:lnTo>
                  <a:pt x="2022094" y="267716"/>
                </a:lnTo>
                <a:lnTo>
                  <a:pt x="2018283" y="296418"/>
                </a:lnTo>
                <a:lnTo>
                  <a:pt x="2077931" y="296418"/>
                </a:lnTo>
                <a:lnTo>
                  <a:pt x="2091944" y="291592"/>
                </a:lnTo>
                <a:lnTo>
                  <a:pt x="2011552" y="237109"/>
                </a:lnTo>
                <a:close/>
              </a:path>
              <a:path w="2092325" h="323214">
                <a:moveTo>
                  <a:pt x="3809" y="0"/>
                </a:moveTo>
                <a:lnTo>
                  <a:pt x="0" y="28702"/>
                </a:lnTo>
                <a:lnTo>
                  <a:pt x="2003932" y="294514"/>
                </a:lnTo>
                <a:lnTo>
                  <a:pt x="2007742" y="265812"/>
                </a:lnTo>
                <a:lnTo>
                  <a:pt x="38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97497" y="2316987"/>
            <a:ext cx="2002155" cy="9912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660"/>
              </a:spcBef>
            </a:pPr>
            <a:r>
              <a:rPr sz="1800" spc="-5" dirty="0">
                <a:latin typeface="Calibri"/>
                <a:cs typeface="Calibri"/>
              </a:rPr>
              <a:t>Initial value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6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variables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not symbols.)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296" y="594487"/>
            <a:ext cx="3682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Define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cost </a:t>
            </a:r>
            <a:r>
              <a:rPr sz="2800" spc="-10" dirty="0">
                <a:latin typeface="Calibri"/>
                <a:cs typeface="Calibri"/>
              </a:rPr>
              <a:t>function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2391" y="113792"/>
            <a:ext cx="3642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u="heavy" spc="-10" dirty="0">
                <a:latin typeface="Calibri"/>
                <a:cs typeface="Calibri"/>
              </a:rPr>
              <a:t>Single Neuron </a:t>
            </a:r>
            <a:r>
              <a:rPr sz="2800" b="1" i="1" u="heavy" spc="-5" dirty="0">
                <a:latin typeface="Calibri"/>
                <a:cs typeface="Calibri"/>
              </a:rPr>
              <a:t>–</a:t>
            </a:r>
            <a:r>
              <a:rPr sz="2800" b="1" i="1" u="heavy" spc="15" dirty="0">
                <a:latin typeface="Calibri"/>
                <a:cs typeface="Calibri"/>
              </a:rPr>
              <a:t> </a:t>
            </a:r>
            <a:r>
              <a:rPr sz="2800" b="1" i="1" u="heavy" spc="-20" dirty="0">
                <a:latin typeface="Calibri"/>
                <a:cs typeface="Calibri"/>
              </a:rPr>
              <a:t>Training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0436" y="2061972"/>
            <a:ext cx="8703563" cy="4628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2808" y="3454908"/>
            <a:ext cx="2458212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02808" y="3454908"/>
            <a:ext cx="2458720" cy="36893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45"/>
              </a:spcBef>
            </a:pPr>
            <a:r>
              <a:rPr sz="1800" spc="-20" dirty="0">
                <a:latin typeface="Calibri"/>
                <a:cs typeface="Calibri"/>
              </a:rPr>
              <a:t>Reference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02808" y="4032503"/>
            <a:ext cx="2458212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02808" y="4032503"/>
            <a:ext cx="2458720" cy="36893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Define</a:t>
            </a:r>
            <a:r>
              <a:rPr sz="1800" spc="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99759" y="4870703"/>
            <a:ext cx="2458212" cy="370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99759" y="4870703"/>
            <a:ext cx="2458720" cy="37084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spc="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Gradients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99759" y="5650991"/>
            <a:ext cx="2458212" cy="646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99759" y="5650991"/>
            <a:ext cx="2458720" cy="64643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73685" marR="114300" indent="-152400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latin typeface="Calibri"/>
                <a:cs typeface="Calibri"/>
              </a:rPr>
              <a:t>Declare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spc="-15" dirty="0">
                <a:latin typeface="Calibri"/>
                <a:cs typeface="Calibri"/>
              </a:rPr>
              <a:t>for  </a:t>
            </a:r>
            <a:r>
              <a:rPr sz="1800" spc="-10" dirty="0">
                <a:latin typeface="Calibri"/>
                <a:cs typeface="Calibri"/>
              </a:rPr>
              <a:t>computing</a:t>
            </a:r>
            <a:r>
              <a:rPr sz="1800" spc="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gradients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60954" y="3633089"/>
            <a:ext cx="2620645" cy="1156970"/>
          </a:xfrm>
          <a:custGeom>
            <a:avLst/>
            <a:gdLst/>
            <a:ahLst/>
            <a:cxnLst/>
            <a:rect l="l" t="t" r="r" b="b"/>
            <a:pathLst>
              <a:path w="2620645" h="1156970">
                <a:moveTo>
                  <a:pt x="2507925" y="35001"/>
                </a:moveTo>
                <a:lnTo>
                  <a:pt x="0" y="1121664"/>
                </a:lnTo>
                <a:lnTo>
                  <a:pt x="15239" y="1156589"/>
                </a:lnTo>
                <a:lnTo>
                  <a:pt x="2523059" y="69917"/>
                </a:lnTo>
                <a:lnTo>
                  <a:pt x="2507925" y="35001"/>
                </a:lnTo>
                <a:close/>
              </a:path>
              <a:path w="2620645" h="1156970">
                <a:moveTo>
                  <a:pt x="2603232" y="27431"/>
                </a:moveTo>
                <a:lnTo>
                  <a:pt x="2525395" y="27431"/>
                </a:lnTo>
                <a:lnTo>
                  <a:pt x="2540508" y="62356"/>
                </a:lnTo>
                <a:lnTo>
                  <a:pt x="2523059" y="69917"/>
                </a:lnTo>
                <a:lnTo>
                  <a:pt x="2538222" y="104902"/>
                </a:lnTo>
                <a:lnTo>
                  <a:pt x="2603232" y="27431"/>
                </a:lnTo>
                <a:close/>
              </a:path>
              <a:path w="2620645" h="1156970">
                <a:moveTo>
                  <a:pt x="2525395" y="27431"/>
                </a:moveTo>
                <a:lnTo>
                  <a:pt x="2507925" y="35001"/>
                </a:lnTo>
                <a:lnTo>
                  <a:pt x="2523059" y="69917"/>
                </a:lnTo>
                <a:lnTo>
                  <a:pt x="2540508" y="62356"/>
                </a:lnTo>
                <a:lnTo>
                  <a:pt x="2525395" y="27431"/>
                </a:lnTo>
                <a:close/>
              </a:path>
              <a:path w="2620645" h="1156970">
                <a:moveTo>
                  <a:pt x="2492756" y="0"/>
                </a:moveTo>
                <a:lnTo>
                  <a:pt x="2507925" y="35001"/>
                </a:lnTo>
                <a:lnTo>
                  <a:pt x="2525395" y="27431"/>
                </a:lnTo>
                <a:lnTo>
                  <a:pt x="2603232" y="27431"/>
                </a:lnTo>
                <a:lnTo>
                  <a:pt x="2620391" y="6985"/>
                </a:lnTo>
                <a:lnTo>
                  <a:pt x="249275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69460" y="4231640"/>
            <a:ext cx="1631950" cy="766445"/>
          </a:xfrm>
          <a:custGeom>
            <a:avLst/>
            <a:gdLst/>
            <a:ahLst/>
            <a:cxnLst/>
            <a:rect l="l" t="t" r="r" b="b"/>
            <a:pathLst>
              <a:path w="1631950" h="766445">
                <a:moveTo>
                  <a:pt x="1519795" y="34598"/>
                </a:moveTo>
                <a:lnTo>
                  <a:pt x="0" y="731647"/>
                </a:lnTo>
                <a:lnTo>
                  <a:pt x="16001" y="766191"/>
                </a:lnTo>
                <a:lnTo>
                  <a:pt x="1535685" y="69261"/>
                </a:lnTo>
                <a:lnTo>
                  <a:pt x="1519795" y="34598"/>
                </a:lnTo>
                <a:close/>
              </a:path>
              <a:path w="1631950" h="766445">
                <a:moveTo>
                  <a:pt x="1613607" y="26670"/>
                </a:moveTo>
                <a:lnTo>
                  <a:pt x="1537080" y="26670"/>
                </a:lnTo>
                <a:lnTo>
                  <a:pt x="1552955" y="61341"/>
                </a:lnTo>
                <a:lnTo>
                  <a:pt x="1535685" y="69261"/>
                </a:lnTo>
                <a:lnTo>
                  <a:pt x="1551559" y="103886"/>
                </a:lnTo>
                <a:lnTo>
                  <a:pt x="1613607" y="26670"/>
                </a:lnTo>
                <a:close/>
              </a:path>
              <a:path w="1631950" h="766445">
                <a:moveTo>
                  <a:pt x="1537080" y="26670"/>
                </a:moveTo>
                <a:lnTo>
                  <a:pt x="1519795" y="34598"/>
                </a:lnTo>
                <a:lnTo>
                  <a:pt x="1535685" y="69261"/>
                </a:lnTo>
                <a:lnTo>
                  <a:pt x="1552955" y="61341"/>
                </a:lnTo>
                <a:lnTo>
                  <a:pt x="1537080" y="26670"/>
                </a:lnTo>
                <a:close/>
              </a:path>
              <a:path w="1631950" h="766445">
                <a:moveTo>
                  <a:pt x="1503934" y="0"/>
                </a:moveTo>
                <a:lnTo>
                  <a:pt x="1519795" y="34598"/>
                </a:lnTo>
                <a:lnTo>
                  <a:pt x="1537080" y="26670"/>
                </a:lnTo>
                <a:lnTo>
                  <a:pt x="1613607" y="26670"/>
                </a:lnTo>
                <a:lnTo>
                  <a:pt x="1631568" y="4318"/>
                </a:lnTo>
                <a:lnTo>
                  <a:pt x="150393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40632" y="5029072"/>
            <a:ext cx="1642110" cy="468630"/>
          </a:xfrm>
          <a:custGeom>
            <a:avLst/>
            <a:gdLst/>
            <a:ahLst/>
            <a:cxnLst/>
            <a:rect l="l" t="t" r="r" b="b"/>
            <a:pathLst>
              <a:path w="1642110" h="468629">
                <a:moveTo>
                  <a:pt x="1526414" y="36921"/>
                </a:moveTo>
                <a:lnTo>
                  <a:pt x="0" y="431291"/>
                </a:lnTo>
                <a:lnTo>
                  <a:pt x="9651" y="468121"/>
                </a:lnTo>
                <a:lnTo>
                  <a:pt x="1535949" y="73874"/>
                </a:lnTo>
                <a:lnTo>
                  <a:pt x="1526414" y="36921"/>
                </a:lnTo>
                <a:close/>
              </a:path>
              <a:path w="1642110" h="468629">
                <a:moveTo>
                  <a:pt x="1635731" y="32131"/>
                </a:moveTo>
                <a:lnTo>
                  <a:pt x="1544954" y="32131"/>
                </a:lnTo>
                <a:lnTo>
                  <a:pt x="1554479" y="69087"/>
                </a:lnTo>
                <a:lnTo>
                  <a:pt x="1535949" y="73874"/>
                </a:lnTo>
                <a:lnTo>
                  <a:pt x="1545463" y="110743"/>
                </a:lnTo>
                <a:lnTo>
                  <a:pt x="1635731" y="32131"/>
                </a:lnTo>
                <a:close/>
              </a:path>
              <a:path w="1642110" h="468629">
                <a:moveTo>
                  <a:pt x="1544954" y="32131"/>
                </a:moveTo>
                <a:lnTo>
                  <a:pt x="1526414" y="36921"/>
                </a:lnTo>
                <a:lnTo>
                  <a:pt x="1535949" y="73874"/>
                </a:lnTo>
                <a:lnTo>
                  <a:pt x="1554479" y="69087"/>
                </a:lnTo>
                <a:lnTo>
                  <a:pt x="1544954" y="32131"/>
                </a:lnTo>
                <a:close/>
              </a:path>
              <a:path w="1642110" h="468629">
                <a:moveTo>
                  <a:pt x="1516888" y="0"/>
                </a:moveTo>
                <a:lnTo>
                  <a:pt x="1526414" y="36921"/>
                </a:lnTo>
                <a:lnTo>
                  <a:pt x="1544954" y="32131"/>
                </a:lnTo>
                <a:lnTo>
                  <a:pt x="1635731" y="32131"/>
                </a:lnTo>
                <a:lnTo>
                  <a:pt x="1641855" y="26796"/>
                </a:lnTo>
                <a:lnTo>
                  <a:pt x="15168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2680" y="5860275"/>
            <a:ext cx="1282065" cy="351155"/>
          </a:xfrm>
          <a:custGeom>
            <a:avLst/>
            <a:gdLst/>
            <a:ahLst/>
            <a:cxnLst/>
            <a:rect l="l" t="t" r="r" b="b"/>
            <a:pathLst>
              <a:path w="1282064" h="351154">
                <a:moveTo>
                  <a:pt x="1166282" y="37066"/>
                </a:moveTo>
                <a:lnTo>
                  <a:pt x="0" y="313804"/>
                </a:lnTo>
                <a:lnTo>
                  <a:pt x="8890" y="350875"/>
                </a:lnTo>
                <a:lnTo>
                  <a:pt x="1175092" y="74157"/>
                </a:lnTo>
                <a:lnTo>
                  <a:pt x="1166282" y="37066"/>
                </a:lnTo>
                <a:close/>
              </a:path>
              <a:path w="1282064" h="351154">
                <a:moveTo>
                  <a:pt x="1277807" y="32677"/>
                </a:moveTo>
                <a:lnTo>
                  <a:pt x="1184783" y="32677"/>
                </a:lnTo>
                <a:lnTo>
                  <a:pt x="1193673" y="69748"/>
                </a:lnTo>
                <a:lnTo>
                  <a:pt x="1175092" y="74157"/>
                </a:lnTo>
                <a:lnTo>
                  <a:pt x="1183894" y="111213"/>
                </a:lnTo>
                <a:lnTo>
                  <a:pt x="1277807" y="32677"/>
                </a:lnTo>
                <a:close/>
              </a:path>
              <a:path w="1282064" h="351154">
                <a:moveTo>
                  <a:pt x="1184783" y="32677"/>
                </a:moveTo>
                <a:lnTo>
                  <a:pt x="1166282" y="37066"/>
                </a:lnTo>
                <a:lnTo>
                  <a:pt x="1175092" y="74157"/>
                </a:lnTo>
                <a:lnTo>
                  <a:pt x="1193673" y="69748"/>
                </a:lnTo>
                <a:lnTo>
                  <a:pt x="1184783" y="32677"/>
                </a:lnTo>
                <a:close/>
              </a:path>
              <a:path w="1282064" h="351154">
                <a:moveTo>
                  <a:pt x="1157478" y="0"/>
                </a:moveTo>
                <a:lnTo>
                  <a:pt x="1166282" y="37066"/>
                </a:lnTo>
                <a:lnTo>
                  <a:pt x="1184783" y="32677"/>
                </a:lnTo>
                <a:lnTo>
                  <a:pt x="1277807" y="32677"/>
                </a:lnTo>
                <a:lnTo>
                  <a:pt x="1281938" y="29222"/>
                </a:lnTo>
                <a:lnTo>
                  <a:pt x="115747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88714" y="5778246"/>
            <a:ext cx="198120" cy="830580"/>
          </a:xfrm>
          <a:custGeom>
            <a:avLst/>
            <a:gdLst/>
            <a:ahLst/>
            <a:cxnLst/>
            <a:rect l="l" t="t" r="r" b="b"/>
            <a:pathLst>
              <a:path w="198120" h="830579">
                <a:moveTo>
                  <a:pt x="0" y="0"/>
                </a:moveTo>
                <a:lnTo>
                  <a:pt x="38570" y="1297"/>
                </a:lnTo>
                <a:lnTo>
                  <a:pt x="70056" y="4835"/>
                </a:lnTo>
                <a:lnTo>
                  <a:pt x="91279" y="10083"/>
                </a:lnTo>
                <a:lnTo>
                  <a:pt x="99060" y="16509"/>
                </a:lnTo>
                <a:lnTo>
                  <a:pt x="99060" y="398779"/>
                </a:lnTo>
                <a:lnTo>
                  <a:pt x="106840" y="405206"/>
                </a:lnTo>
                <a:lnTo>
                  <a:pt x="128063" y="410454"/>
                </a:lnTo>
                <a:lnTo>
                  <a:pt x="159549" y="413992"/>
                </a:lnTo>
                <a:lnTo>
                  <a:pt x="198120" y="415289"/>
                </a:lnTo>
                <a:lnTo>
                  <a:pt x="159549" y="416587"/>
                </a:lnTo>
                <a:lnTo>
                  <a:pt x="128063" y="420125"/>
                </a:lnTo>
                <a:lnTo>
                  <a:pt x="106840" y="425373"/>
                </a:lnTo>
                <a:lnTo>
                  <a:pt x="99060" y="431799"/>
                </a:lnTo>
                <a:lnTo>
                  <a:pt x="99060" y="814069"/>
                </a:lnTo>
                <a:lnTo>
                  <a:pt x="91279" y="820496"/>
                </a:lnTo>
                <a:lnTo>
                  <a:pt x="70056" y="825744"/>
                </a:lnTo>
                <a:lnTo>
                  <a:pt x="38570" y="829282"/>
                </a:lnTo>
                <a:lnTo>
                  <a:pt x="0" y="830579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91" y="113792"/>
            <a:ext cx="4970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u="heavy" spc="-10" dirty="0">
                <a:latin typeface="Calibri"/>
                <a:cs typeface="Calibri"/>
              </a:rPr>
              <a:t>Single Neuron </a:t>
            </a:r>
            <a:r>
              <a:rPr sz="2800" b="1" i="1" u="heavy" spc="-5" dirty="0">
                <a:latin typeface="Calibri"/>
                <a:cs typeface="Calibri"/>
              </a:rPr>
              <a:t>– </a:t>
            </a:r>
            <a:r>
              <a:rPr sz="2800" b="1" i="1" u="heavy" spc="-10" dirty="0">
                <a:latin typeface="Calibri"/>
                <a:cs typeface="Calibri"/>
              </a:rPr>
              <a:t>Gradient</a:t>
            </a:r>
            <a:r>
              <a:rPr sz="2800" b="1" i="1" u="heavy" spc="50" dirty="0">
                <a:latin typeface="Calibri"/>
                <a:cs typeface="Calibri"/>
              </a:rPr>
              <a:t> </a:t>
            </a:r>
            <a:r>
              <a:rPr sz="2800" b="1" i="1" u="heavy" spc="-15" dirty="0">
                <a:latin typeface="Calibri"/>
                <a:cs typeface="Calibri"/>
              </a:rPr>
              <a:t>Descent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355" y="1488439"/>
            <a:ext cx="182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5" dirty="0">
                <a:latin typeface="Calibri"/>
                <a:cs typeface="Calibri"/>
              </a:rPr>
              <a:t>Effective</a:t>
            </a:r>
            <a:r>
              <a:rPr sz="2400" b="1" i="1" u="heavy" spc="-40" dirty="0">
                <a:latin typeface="Calibri"/>
                <a:cs typeface="Calibri"/>
              </a:rPr>
              <a:t> </a:t>
            </a:r>
            <a:r>
              <a:rPr sz="2400" b="1" i="1" u="heavy" spc="-25" dirty="0">
                <a:latin typeface="Calibri"/>
                <a:cs typeface="Calibri"/>
              </a:rPr>
              <a:t>Way: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008632"/>
            <a:ext cx="5743956" cy="2505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8939" y="2680716"/>
            <a:ext cx="4319905" cy="0"/>
          </a:xfrm>
          <a:custGeom>
            <a:avLst/>
            <a:gdLst/>
            <a:ahLst/>
            <a:cxnLst/>
            <a:rect l="l" t="t" r="r" b="b"/>
            <a:pathLst>
              <a:path w="4319905">
                <a:moveTo>
                  <a:pt x="0" y="0"/>
                </a:moveTo>
                <a:lnTo>
                  <a:pt x="4319396" y="0"/>
                </a:lnTo>
              </a:path>
            </a:pathLst>
          </a:custGeom>
          <a:ln w="609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1355" y="4619244"/>
            <a:ext cx="8032115" cy="166623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spc="-5" dirty="0">
                <a:latin typeface="Calibri"/>
                <a:cs typeface="Calibri"/>
              </a:rPr>
              <a:t>Line 24: </a:t>
            </a:r>
            <a:r>
              <a:rPr sz="2400" spc="-15" dirty="0">
                <a:latin typeface="Calibri"/>
                <a:cs typeface="Calibri"/>
              </a:rPr>
              <a:t>updates=“a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pairs”</a:t>
            </a:r>
            <a:endParaRPr sz="2400" dirty="0">
              <a:latin typeface="Calibri"/>
              <a:cs typeface="Calibri"/>
            </a:endParaRPr>
          </a:p>
          <a:p>
            <a:pPr marL="772795" marR="5080">
              <a:lnSpc>
                <a:spcPct val="105500"/>
              </a:lnSpc>
              <a:spcBef>
                <a:spcPts val="380"/>
              </a:spcBef>
            </a:pPr>
            <a:r>
              <a:rPr sz="2400" spc="-15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pair </a:t>
            </a:r>
            <a:r>
              <a:rPr sz="2400" dirty="0">
                <a:latin typeface="Calibri"/>
                <a:cs typeface="Calibri"/>
              </a:rPr>
              <a:t>is in the </a:t>
            </a:r>
            <a:r>
              <a:rPr sz="2400" spc="-20" dirty="0">
                <a:latin typeface="Calibri"/>
                <a:cs typeface="Calibri"/>
              </a:rPr>
              <a:t>form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(shared-variable,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expression).  </a:t>
            </a:r>
            <a:r>
              <a:rPr sz="2400" spc="-5" dirty="0">
                <a:latin typeface="Calibri"/>
                <a:cs typeface="Calibri"/>
              </a:rPr>
              <a:t>Whenever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runs, it will </a:t>
            </a:r>
            <a:r>
              <a:rPr sz="2400" spc="-5" dirty="0">
                <a:latin typeface="Calibri"/>
                <a:cs typeface="Calibri"/>
              </a:rPr>
              <a:t>replace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shared variable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10" dirty="0">
                <a:latin typeface="Calibri"/>
                <a:cs typeface="Calibri"/>
              </a:rPr>
              <a:t>result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5527" y="948308"/>
            <a:ext cx="92836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6765" algn="l"/>
              </a:tabLst>
            </a:pPr>
            <a:r>
              <a:rPr sz="1750" spc="35" dirty="0">
                <a:latin typeface="Cambria Math"/>
                <a:cs typeface="Cambria Math"/>
              </a:rPr>
              <a:t>1	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7461" y="1034541"/>
            <a:ext cx="527685" cy="0"/>
          </a:xfrm>
          <a:custGeom>
            <a:avLst/>
            <a:gdLst/>
            <a:ahLst/>
            <a:cxnLst/>
            <a:rect l="l" t="t" r="r" b="b"/>
            <a:pathLst>
              <a:path w="527685">
                <a:moveTo>
                  <a:pt x="0" y="0"/>
                </a:moveTo>
                <a:lnTo>
                  <a:pt x="52730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92321" y="948308"/>
            <a:ext cx="1020444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</a:tabLst>
            </a:pPr>
            <a:r>
              <a:rPr sz="1750" spc="50" dirty="0">
                <a:latin typeface="Cambria Math"/>
                <a:cs typeface="Cambria Math"/>
              </a:rPr>
              <a:t>𝑁	𝑁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00014" y="1034541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2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1045" y="1034541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8237" y="802970"/>
            <a:ext cx="71380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405" algn="l"/>
                <a:tab pos="1203960" algn="l"/>
                <a:tab pos="1800225" algn="l"/>
                <a:tab pos="2296795" algn="l"/>
                <a:tab pos="3287395" algn="l"/>
                <a:tab pos="4097020" algn="l"/>
                <a:tab pos="4719320" algn="l"/>
                <a:tab pos="5241925" algn="l"/>
                <a:tab pos="5678170" algn="l"/>
              </a:tabLst>
            </a:pPr>
            <a:r>
              <a:rPr sz="2400" dirty="0">
                <a:latin typeface="Cambria Math"/>
                <a:cs typeface="Cambria Math"/>
              </a:rPr>
              <a:t>𝑤	←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𝑤	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𝜂	</a:t>
            </a:r>
            <a:r>
              <a:rPr sz="3600" spc="-7" baseline="41666" dirty="0">
                <a:latin typeface="Cambria Math"/>
                <a:cs typeface="Cambria Math"/>
              </a:rPr>
              <a:t>𝜕𝐶	</a:t>
            </a:r>
            <a:r>
              <a:rPr sz="2400" dirty="0">
                <a:latin typeface="Cambria Math"/>
                <a:cs typeface="Cambria Math"/>
              </a:rPr>
              <a:t>, …</a:t>
            </a:r>
            <a:r>
              <a:rPr sz="2400" spc="-2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𝑤	←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𝑤	− 𝜂	</a:t>
            </a:r>
            <a:r>
              <a:rPr sz="3600" spc="-7" baseline="41666" dirty="0">
                <a:latin typeface="Cambria Math"/>
                <a:cs typeface="Cambria Math"/>
              </a:rPr>
              <a:t>𝜕𝐶	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𝑏	← 𝑏 − 𝜂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3600" spc="-7" baseline="41666" dirty="0">
                <a:latin typeface="Cambria Math"/>
                <a:cs typeface="Cambria Math"/>
              </a:rPr>
              <a:t>𝜕𝐶</a:t>
            </a:r>
            <a:endParaRPr sz="3600" baseline="41666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5142" y="1007744"/>
            <a:ext cx="5426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5760" algn="l"/>
                <a:tab pos="5078730" algn="l"/>
              </a:tabLst>
            </a:pPr>
            <a:r>
              <a:rPr sz="2400" spc="50" dirty="0">
                <a:latin typeface="Cambria Math"/>
                <a:cs typeface="Cambria Math"/>
              </a:rPr>
              <a:t>𝜕</a:t>
            </a:r>
            <a:r>
              <a:rPr sz="2400" spc="-145" dirty="0">
                <a:latin typeface="Cambria Math"/>
                <a:cs typeface="Cambria Math"/>
              </a:rPr>
              <a:t>𝑤</a:t>
            </a:r>
            <a:r>
              <a:rPr sz="2625" spc="52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60" dirty="0">
                <a:latin typeface="Cambria Math"/>
                <a:cs typeface="Cambria Math"/>
              </a:rPr>
              <a:t>𝜕</a:t>
            </a:r>
            <a:r>
              <a:rPr sz="2400" spc="-85" dirty="0">
                <a:latin typeface="Cambria Math"/>
                <a:cs typeface="Cambria Math"/>
              </a:rPr>
              <a:t>𝑤</a:t>
            </a:r>
            <a:r>
              <a:rPr sz="2625" spc="75" baseline="-15873" dirty="0">
                <a:latin typeface="Cambria Math"/>
                <a:cs typeface="Cambria Math"/>
              </a:rPr>
              <a:t>𝑁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5" dirty="0">
                <a:latin typeface="Cambria Math"/>
                <a:cs typeface="Cambria Math"/>
              </a:rPr>
              <a:t>𝜕</a:t>
            </a:r>
            <a:r>
              <a:rPr sz="2400" dirty="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852" y="2022348"/>
            <a:ext cx="8505444" cy="222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391" y="113792"/>
            <a:ext cx="4970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u="heavy" spc="-10" dirty="0">
                <a:latin typeface="Calibri"/>
                <a:cs typeface="Calibri"/>
              </a:rPr>
              <a:t>Single Neuron </a:t>
            </a:r>
            <a:r>
              <a:rPr sz="2800" b="1" i="1" u="heavy" spc="-5" dirty="0">
                <a:latin typeface="Calibri"/>
                <a:cs typeface="Calibri"/>
              </a:rPr>
              <a:t>– </a:t>
            </a:r>
            <a:r>
              <a:rPr sz="2800" b="1" i="1" u="heavy" spc="-10" dirty="0">
                <a:latin typeface="Calibri"/>
                <a:cs typeface="Calibri"/>
              </a:rPr>
              <a:t>Gradient</a:t>
            </a:r>
            <a:r>
              <a:rPr sz="2800" b="1" i="1" u="heavy" spc="50" dirty="0">
                <a:latin typeface="Calibri"/>
                <a:cs typeface="Calibri"/>
              </a:rPr>
              <a:t> </a:t>
            </a:r>
            <a:r>
              <a:rPr sz="2800" b="1" i="1" u="heavy" spc="-15" dirty="0">
                <a:latin typeface="Calibri"/>
                <a:cs typeface="Calibri"/>
              </a:rPr>
              <a:t>Descent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355" y="1488439"/>
            <a:ext cx="182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15" dirty="0">
                <a:latin typeface="Calibri"/>
                <a:cs typeface="Calibri"/>
              </a:rPr>
              <a:t>Effective</a:t>
            </a:r>
            <a:r>
              <a:rPr sz="2400" b="1" i="1" u="heavy" spc="-40" dirty="0">
                <a:latin typeface="Calibri"/>
                <a:cs typeface="Calibri"/>
              </a:rPr>
              <a:t> </a:t>
            </a:r>
            <a:r>
              <a:rPr sz="2400" b="1" i="1" u="heavy" spc="-25" dirty="0">
                <a:latin typeface="Calibri"/>
                <a:cs typeface="Calibri"/>
              </a:rPr>
              <a:t>Way: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996" y="4349877"/>
            <a:ext cx="6591934" cy="229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8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deep </a:t>
            </a:r>
            <a:r>
              <a:rPr sz="2400" dirty="0">
                <a:latin typeface="Calibri"/>
                <a:cs typeface="Calibri"/>
              </a:rPr>
              <a:t>learning,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10" dirty="0">
                <a:latin typeface="Calibri"/>
                <a:cs typeface="Calibri"/>
              </a:rPr>
              <a:t>sophisticated </a:t>
            </a:r>
            <a:r>
              <a:rPr sz="2400" spc="-15" dirty="0">
                <a:latin typeface="Calibri"/>
                <a:cs typeface="Calibri"/>
              </a:rPr>
              <a:t>update  </a:t>
            </a:r>
            <a:r>
              <a:rPr sz="2400" spc="-20" dirty="0">
                <a:latin typeface="Calibri"/>
                <a:cs typeface="Calibri"/>
              </a:rPr>
              <a:t>strategy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85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case, you </a:t>
            </a:r>
            <a:r>
              <a:rPr sz="2400" spc="-15" dirty="0">
                <a:latin typeface="Calibri"/>
                <a:cs typeface="Calibri"/>
              </a:rPr>
              <a:t>may want to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return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pair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parameter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update.</a:t>
            </a:r>
            <a:endParaRPr sz="2400" dirty="0">
              <a:latin typeface="Calibri"/>
              <a:cs typeface="Calibri"/>
            </a:endParaRPr>
          </a:p>
          <a:p>
            <a:pPr marL="12700" marR="840740">
              <a:lnSpc>
                <a:spcPct val="100000"/>
              </a:lnSpc>
              <a:spcBef>
                <a:spcPts val="1245"/>
              </a:spcBef>
            </a:pPr>
            <a:r>
              <a:rPr sz="1800" spc="-5" dirty="0">
                <a:latin typeface="Calibri"/>
                <a:cs typeface="Calibri"/>
              </a:rPr>
              <a:t>What is izip?  https://docs.python.org/2/library/itertools.html#itertools.izip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63011" y="3980688"/>
            <a:ext cx="2756535" cy="0"/>
          </a:xfrm>
          <a:custGeom>
            <a:avLst/>
            <a:gdLst/>
            <a:ahLst/>
            <a:cxnLst/>
            <a:rect l="l" t="t" r="r" b="b"/>
            <a:pathLst>
              <a:path w="2756535">
                <a:moveTo>
                  <a:pt x="0" y="0"/>
                </a:moveTo>
                <a:lnTo>
                  <a:pt x="2756408" y="0"/>
                </a:lnTo>
              </a:path>
            </a:pathLst>
          </a:custGeom>
          <a:ln w="609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7967" y="2231135"/>
            <a:ext cx="3437890" cy="0"/>
          </a:xfrm>
          <a:custGeom>
            <a:avLst/>
            <a:gdLst/>
            <a:ahLst/>
            <a:cxnLst/>
            <a:rect l="l" t="t" r="r" b="b"/>
            <a:pathLst>
              <a:path w="3437890">
                <a:moveTo>
                  <a:pt x="0" y="0"/>
                </a:moveTo>
                <a:lnTo>
                  <a:pt x="3437890" y="0"/>
                </a:lnTo>
              </a:path>
            </a:pathLst>
          </a:custGeom>
          <a:ln w="6096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5527" y="948308"/>
            <a:ext cx="92836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6765" algn="l"/>
              </a:tabLst>
            </a:pPr>
            <a:r>
              <a:rPr sz="1750" spc="35" dirty="0">
                <a:latin typeface="Cambria Math"/>
                <a:cs typeface="Cambria Math"/>
              </a:rPr>
              <a:t>1	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7461" y="1034541"/>
            <a:ext cx="527685" cy="0"/>
          </a:xfrm>
          <a:custGeom>
            <a:avLst/>
            <a:gdLst/>
            <a:ahLst/>
            <a:cxnLst/>
            <a:rect l="l" t="t" r="r" b="b"/>
            <a:pathLst>
              <a:path w="527685">
                <a:moveTo>
                  <a:pt x="0" y="0"/>
                </a:moveTo>
                <a:lnTo>
                  <a:pt x="52730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92321" y="948308"/>
            <a:ext cx="1020444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</a:tabLst>
            </a:pPr>
            <a:r>
              <a:rPr sz="1750" spc="50" dirty="0">
                <a:latin typeface="Cambria Math"/>
                <a:cs typeface="Cambria Math"/>
              </a:rPr>
              <a:t>𝑁	𝑁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00014" y="1034541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2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61045" y="1034541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8237" y="802970"/>
            <a:ext cx="71380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405" algn="l"/>
                <a:tab pos="1203960" algn="l"/>
                <a:tab pos="1800225" algn="l"/>
                <a:tab pos="2296795" algn="l"/>
                <a:tab pos="3287395" algn="l"/>
                <a:tab pos="4097020" algn="l"/>
                <a:tab pos="4719320" algn="l"/>
                <a:tab pos="5241925" algn="l"/>
                <a:tab pos="5678170" algn="l"/>
              </a:tabLst>
            </a:pPr>
            <a:r>
              <a:rPr sz="2400" dirty="0">
                <a:latin typeface="Cambria Math"/>
                <a:cs typeface="Cambria Math"/>
              </a:rPr>
              <a:t>𝑤	←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𝑤	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𝜂	</a:t>
            </a:r>
            <a:r>
              <a:rPr sz="3600" spc="-7" baseline="41666" dirty="0">
                <a:latin typeface="Cambria Math"/>
                <a:cs typeface="Cambria Math"/>
              </a:rPr>
              <a:t>𝜕𝐶	</a:t>
            </a:r>
            <a:r>
              <a:rPr sz="2400" dirty="0">
                <a:latin typeface="Cambria Math"/>
                <a:cs typeface="Cambria Math"/>
              </a:rPr>
              <a:t>, …</a:t>
            </a:r>
            <a:r>
              <a:rPr sz="2400" spc="-2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𝑤	←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𝑤	− 𝜂	</a:t>
            </a:r>
            <a:r>
              <a:rPr sz="3600" spc="-7" baseline="41666" dirty="0">
                <a:latin typeface="Cambria Math"/>
                <a:cs typeface="Cambria Math"/>
              </a:rPr>
              <a:t>𝜕𝐶	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𝑏	← 𝑏 − 𝜂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3600" spc="-7" baseline="41666" dirty="0">
                <a:latin typeface="Cambria Math"/>
                <a:cs typeface="Cambria Math"/>
              </a:rPr>
              <a:t>𝜕𝐶</a:t>
            </a:r>
            <a:endParaRPr sz="3600" baseline="41666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5142" y="1007744"/>
            <a:ext cx="5426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5760" algn="l"/>
                <a:tab pos="5078730" algn="l"/>
              </a:tabLst>
            </a:pPr>
            <a:r>
              <a:rPr sz="2400" spc="50" dirty="0">
                <a:latin typeface="Cambria Math"/>
                <a:cs typeface="Cambria Math"/>
              </a:rPr>
              <a:t>𝜕</a:t>
            </a:r>
            <a:r>
              <a:rPr sz="2400" spc="-145" dirty="0">
                <a:latin typeface="Cambria Math"/>
                <a:cs typeface="Cambria Math"/>
              </a:rPr>
              <a:t>𝑤</a:t>
            </a:r>
            <a:r>
              <a:rPr sz="2625" spc="52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60" dirty="0">
                <a:latin typeface="Cambria Math"/>
                <a:cs typeface="Cambria Math"/>
              </a:rPr>
              <a:t>𝜕</a:t>
            </a:r>
            <a:r>
              <a:rPr sz="2400" spc="-85" dirty="0">
                <a:latin typeface="Cambria Math"/>
                <a:cs typeface="Cambria Math"/>
              </a:rPr>
              <a:t>𝑤</a:t>
            </a:r>
            <a:r>
              <a:rPr sz="2625" spc="75" baseline="-15873" dirty="0">
                <a:latin typeface="Cambria Math"/>
                <a:cs typeface="Cambria Math"/>
              </a:rPr>
              <a:t>𝑁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5" dirty="0">
                <a:latin typeface="Cambria Math"/>
                <a:cs typeface="Cambria Math"/>
              </a:rPr>
              <a:t>𝜕</a:t>
            </a:r>
            <a:r>
              <a:rPr sz="2400" dirty="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542" y="307924"/>
            <a:ext cx="6150458" cy="677108"/>
          </a:xfrm>
        </p:spPr>
        <p:txBody>
          <a:bodyPr/>
          <a:lstStyle/>
          <a:p>
            <a:r>
              <a:rPr lang="en-US" altLang="zh-CN" spc="-35" dirty="0" smtClean="0">
                <a:solidFill>
                  <a:prstClr val="black"/>
                </a:solidFill>
              </a:rPr>
              <a:t>Homework: </a:t>
            </a:r>
            <a:r>
              <a:rPr lang="en-US" altLang="zh-TW" spc="-35" dirty="0">
                <a:solidFill>
                  <a:prstClr val="black"/>
                </a:solidFill>
              </a:rPr>
              <a:t>AND </a:t>
            </a:r>
            <a:r>
              <a:rPr lang="en-US" altLang="zh-TW" spc="-95" dirty="0" smtClean="0">
                <a:solidFill>
                  <a:prstClr val="black"/>
                </a:solidFill>
              </a:rPr>
              <a:t> </a:t>
            </a:r>
            <a:r>
              <a:rPr lang="en-US" altLang="zh-TW" spc="-45" dirty="0">
                <a:solidFill>
                  <a:prstClr val="black"/>
                </a:solidFill>
              </a:rPr>
              <a:t>gate</a:t>
            </a:r>
            <a:endParaRPr lang="zh-TW" altLang="en-US" dirty="0"/>
          </a:p>
        </p:txBody>
      </p:sp>
      <p:sp>
        <p:nvSpPr>
          <p:cNvPr id="4" name="object 55"/>
          <p:cNvSpPr txBox="1"/>
          <p:nvPr/>
        </p:nvSpPr>
        <p:spPr>
          <a:xfrm>
            <a:off x="707542" y="1066800"/>
            <a:ext cx="80533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 smtClean="0">
                <a:latin typeface="Calibri"/>
                <a:cs typeface="Calibri"/>
              </a:rPr>
              <a:t>Can </a:t>
            </a:r>
            <a:r>
              <a:rPr sz="2800" spc="-20" dirty="0" smtClean="0">
                <a:latin typeface="Calibri"/>
                <a:cs typeface="Calibri"/>
              </a:rPr>
              <a:t>you </a:t>
            </a:r>
            <a:r>
              <a:rPr sz="2800" spc="-5" dirty="0" smtClean="0">
                <a:latin typeface="Calibri"/>
                <a:cs typeface="Calibri"/>
              </a:rPr>
              <a:t>use </a:t>
            </a:r>
            <a:r>
              <a:rPr sz="2800" spc="-15" dirty="0" smtClean="0">
                <a:latin typeface="Calibri"/>
                <a:cs typeface="Calibri"/>
              </a:rPr>
              <a:t>three</a:t>
            </a:r>
            <a:r>
              <a:rPr sz="2800" spc="0" dirty="0" smtClean="0">
                <a:latin typeface="Calibri"/>
                <a:cs typeface="Calibri"/>
              </a:rPr>
              <a:t> </a:t>
            </a:r>
            <a:r>
              <a:rPr sz="2800" spc="-15" dirty="0" smtClean="0">
                <a:latin typeface="Calibri"/>
                <a:cs typeface="Calibri"/>
              </a:rPr>
              <a:t>neurons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to </a:t>
            </a:r>
            <a:r>
              <a:rPr sz="2800" spc="-15" dirty="0" smtClean="0">
                <a:latin typeface="Calibri"/>
                <a:cs typeface="Calibri"/>
              </a:rPr>
              <a:t>simulate </a:t>
            </a:r>
            <a:r>
              <a:rPr sz="2800" spc="-5" dirty="0" smtClean="0">
                <a:latin typeface="Calibri"/>
                <a:cs typeface="Calibri"/>
              </a:rPr>
              <a:t>an </a:t>
            </a:r>
            <a:r>
              <a:rPr lang="en-US" sz="2800" spc="-30" dirty="0">
                <a:cs typeface="Calibri"/>
              </a:rPr>
              <a:t>AND </a:t>
            </a:r>
            <a:r>
              <a:rPr sz="2800" spc="5" dirty="0" smtClean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gate?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5600"/>
            <a:ext cx="4750882" cy="35695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5673"/>
            <a:ext cx="4805906" cy="1294124"/>
          </a:xfrm>
          <a:prstGeom prst="rect">
            <a:avLst/>
          </a:prstGeom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5608937" y="3429000"/>
            <a:ext cx="5572423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altLang="zh-CN" sz="2000" b="1" kern="0" spc="-35" dirty="0" smtClean="0"/>
              <a:t>Hint</a:t>
            </a:r>
            <a:r>
              <a:rPr lang="zh-CN" altLang="en-US" sz="2000" b="1" kern="0" spc="-35" dirty="0" smtClean="0"/>
              <a:t>：</a:t>
            </a:r>
            <a:endParaRPr lang="en-US" altLang="zh-CN" sz="2000" b="1" kern="0" spc="-35" dirty="0" smtClean="0"/>
          </a:p>
          <a:p>
            <a:pPr marL="12700">
              <a:spcBef>
                <a:spcPts val="105"/>
              </a:spcBef>
            </a:pPr>
            <a:r>
              <a:rPr lang="en-US" sz="2000" b="1" kern="0" spc="-45" dirty="0"/>
              <a:t>inputs = [[0,0], [1,1], [0,1], [1,0]]  </a:t>
            </a:r>
          </a:p>
          <a:p>
            <a:pPr marL="12700">
              <a:spcBef>
                <a:spcPts val="105"/>
              </a:spcBef>
            </a:pPr>
            <a:r>
              <a:rPr lang="en-US" sz="2000" b="1" kern="0" spc="-45" dirty="0"/>
              <a:t>outputs = [0, 1, 0, 0]</a:t>
            </a:r>
          </a:p>
        </p:txBody>
      </p:sp>
    </p:spTree>
    <p:extLst>
      <p:ext uri="{BB962C8B-B14F-4D97-AF65-F5344CB8AC3E}">
        <p14:creationId xmlns:p14="http://schemas.microsoft.com/office/powerpoint/2010/main" val="12275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159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Install</a:t>
            </a:r>
            <a:r>
              <a:rPr spc="-80" dirty="0"/>
              <a:t> </a:t>
            </a:r>
            <a:r>
              <a:rPr spc="-5" dirty="0"/>
              <a:t>Theano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56565"/>
            <a:ext cx="7586345" cy="170110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20" dirty="0">
                <a:latin typeface="Calibri"/>
                <a:cs typeface="Calibri"/>
              </a:rPr>
              <a:t>to install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 err="1" smtClean="0">
                <a:latin typeface="Calibri"/>
                <a:cs typeface="Calibri"/>
              </a:rPr>
              <a:t>Theano</a:t>
            </a:r>
            <a:r>
              <a:rPr lang="en-US" sz="2800" spc="-10" dirty="0" smtClean="0">
                <a:latin typeface="Calibri"/>
                <a:cs typeface="Calibri"/>
              </a:rPr>
              <a:t>, </a:t>
            </a:r>
            <a:r>
              <a:rPr lang="en-US" altLang="zh-CN" sz="2800" spc="-25" dirty="0" smtClean="0">
                <a:cs typeface="Calibri"/>
              </a:rPr>
              <a:t>Google </a:t>
            </a:r>
            <a:r>
              <a:rPr lang="en-US" altLang="zh-CN" sz="2800" spc="-25" dirty="0">
                <a:cs typeface="Calibri"/>
              </a:rPr>
              <a:t>it</a:t>
            </a:r>
            <a:r>
              <a:rPr lang="en-US" altLang="zh-CN" sz="2800" spc="-25" dirty="0" smtClean="0">
                <a:cs typeface="Calibri"/>
              </a:rPr>
              <a:t>!</a:t>
            </a:r>
            <a:endParaRPr lang="en-US" altLang="zh-CN" sz="2400" dirty="0" smtClean="0">
              <a:cs typeface="Calibri"/>
            </a:endParaRPr>
          </a:p>
          <a:p>
            <a:pPr marL="241300" indent="-228600"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0" dirty="0">
                <a:cs typeface="Calibri"/>
              </a:rPr>
              <a:t>Supported </a:t>
            </a:r>
            <a:r>
              <a:rPr lang="en-US" sz="2800" spc="-10" dirty="0" smtClean="0">
                <a:cs typeface="Calibri"/>
              </a:rPr>
              <a:t>platforms: Ubuntu, Mac OS, Windows </a:t>
            </a:r>
            <a:r>
              <a:rPr sz="2400" u="heavy" spc="-10" dirty="0" smtClean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http://deeplearning.net/software/theano/install.html#i  </a:t>
            </a:r>
            <a:r>
              <a:rPr sz="2400" u="heavy" spc="-10" dirty="0" err="1" smtClean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nstall</a:t>
            </a:r>
            <a:endParaRPr lang="en-US" sz="2400" u="heavy" spc="-10" dirty="0" smtClean="0">
              <a:solidFill>
                <a:srgbClr val="0462C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329" y="2488768"/>
            <a:ext cx="15792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Basic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762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Review </a:t>
            </a:r>
            <a:r>
              <a:rPr dirty="0"/>
              <a:t>Machine</a:t>
            </a:r>
            <a:r>
              <a:rPr spc="-25" dirty="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56565"/>
            <a:ext cx="7665084" cy="351345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i="1" u="heavy" spc="-10" dirty="0">
                <a:latin typeface="Calibri"/>
                <a:cs typeface="Calibri"/>
              </a:rPr>
              <a:t>Define </a:t>
            </a:r>
            <a:r>
              <a:rPr sz="2800" b="1" i="1" u="heavy" spc="-5" dirty="0">
                <a:latin typeface="Calibri"/>
                <a:cs typeface="Calibri"/>
              </a:rPr>
              <a:t>a </a:t>
            </a:r>
            <a:r>
              <a:rPr sz="2800" b="1" i="1" u="heavy" spc="-10" dirty="0">
                <a:latin typeface="Calibri"/>
                <a:cs typeface="Calibri"/>
              </a:rPr>
              <a:t>function </a:t>
            </a:r>
            <a:r>
              <a:rPr sz="2800" b="1" i="1" u="heavy" spc="-15" dirty="0">
                <a:latin typeface="Calibri"/>
                <a:cs typeface="Calibri"/>
              </a:rPr>
              <a:t>set </a:t>
            </a:r>
            <a:r>
              <a:rPr sz="2800" b="1" i="1" u="heavy" dirty="0">
                <a:latin typeface="Calibri"/>
                <a:cs typeface="Calibri"/>
              </a:rPr>
              <a:t>(Model)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f(x;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w)</a:t>
            </a:r>
            <a:endParaRPr sz="28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x: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w: model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ts val="3195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i="1" u="heavy" spc="-10" dirty="0">
                <a:latin typeface="Calibri"/>
                <a:cs typeface="Calibri"/>
              </a:rPr>
              <a:t>Define </a:t>
            </a:r>
            <a:r>
              <a:rPr sz="2800" b="1" i="1" u="heavy" spc="-5" dirty="0">
                <a:latin typeface="Calibri"/>
                <a:cs typeface="Calibri"/>
              </a:rPr>
              <a:t>what is the </a:t>
            </a:r>
            <a:r>
              <a:rPr sz="2800" b="1" i="1" u="heavy" spc="-15" dirty="0">
                <a:latin typeface="Calibri"/>
                <a:cs typeface="Calibri"/>
              </a:rPr>
              <a:t>best </a:t>
            </a:r>
            <a:r>
              <a:rPr sz="2800" b="1" i="1" u="heavy" spc="-5" dirty="0">
                <a:latin typeface="Calibri"/>
                <a:cs typeface="Calibri"/>
              </a:rPr>
              <a:t>function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-15" dirty="0">
                <a:latin typeface="Calibri"/>
                <a:cs typeface="Calibri"/>
              </a:rPr>
              <a:t>Define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cost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C(f)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i="1" u="heavy" spc="-5" dirty="0">
                <a:latin typeface="Calibri"/>
                <a:cs typeface="Calibri"/>
              </a:rPr>
              <a:t>Pick the </a:t>
            </a:r>
            <a:r>
              <a:rPr sz="2800" b="1" i="1" u="heavy" spc="-15" dirty="0">
                <a:latin typeface="Calibri"/>
                <a:cs typeface="Calibri"/>
              </a:rPr>
              <a:t>best </a:t>
            </a:r>
            <a:r>
              <a:rPr sz="2800" b="1" i="1" u="heavy" spc="-10" dirty="0">
                <a:latin typeface="Calibri"/>
                <a:cs typeface="Calibri"/>
              </a:rPr>
              <a:t>function by data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Training</a:t>
            </a:r>
            <a:endParaRPr sz="2800" dirty="0">
              <a:latin typeface="Calibri"/>
              <a:cs typeface="Calibri"/>
            </a:endParaRPr>
          </a:p>
          <a:p>
            <a:pPr marL="697865" lvl="1" indent="-227965">
              <a:lnSpc>
                <a:spcPts val="3195"/>
              </a:lnSpc>
              <a:spcBef>
                <a:spcPts val="16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Calibri"/>
                <a:cs typeface="Calibri"/>
              </a:rPr>
              <a:t>In deep learning, this is </a:t>
            </a:r>
            <a:r>
              <a:rPr sz="2800" spc="-10" dirty="0">
                <a:latin typeface="Calibri"/>
                <a:cs typeface="Calibri"/>
              </a:rPr>
              <a:t>usually done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gradient</a:t>
            </a:r>
            <a:endParaRPr sz="2800" dirty="0">
              <a:latin typeface="Calibri"/>
              <a:cs typeface="Calibri"/>
            </a:endParaRPr>
          </a:p>
          <a:p>
            <a:pPr marL="697865">
              <a:lnSpc>
                <a:spcPts val="3195"/>
              </a:lnSpc>
            </a:pPr>
            <a:r>
              <a:rPr sz="2800" spc="-10" dirty="0">
                <a:latin typeface="Calibri"/>
                <a:cs typeface="Calibri"/>
              </a:rPr>
              <a:t>descent.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836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Power </a:t>
            </a:r>
            <a:r>
              <a:rPr dirty="0"/>
              <a:t>of</a:t>
            </a:r>
            <a:r>
              <a:rPr spc="0" dirty="0"/>
              <a:t> </a:t>
            </a:r>
            <a:r>
              <a:rPr spc="-5" dirty="0"/>
              <a:t>Theano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189"/>
            <a:ext cx="7198359" cy="3138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After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defining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cost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function, Theano</a:t>
            </a:r>
            <a:r>
              <a:rPr sz="280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automatically compute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gradients.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use Theano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deep </a:t>
            </a:r>
            <a:r>
              <a:rPr sz="2800" spc="-5" dirty="0">
                <a:latin typeface="Calibri"/>
                <a:cs typeface="Calibri"/>
              </a:rPr>
              <a:t>learning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10" dirty="0">
                <a:latin typeface="Calibri"/>
                <a:cs typeface="Calibri"/>
              </a:rPr>
              <a:t>learn</a:t>
            </a:r>
            <a:endParaRPr sz="28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define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compute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gradient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…….. </a:t>
            </a:r>
            <a:r>
              <a:rPr sz="2800" spc="-10" dirty="0">
                <a:latin typeface="Calibri"/>
                <a:cs typeface="Calibri"/>
              </a:rPr>
              <a:t>Then </a:t>
            </a:r>
            <a:r>
              <a:rPr sz="2800" spc="-25" dirty="0">
                <a:latin typeface="Calibri"/>
                <a:cs typeface="Calibri"/>
              </a:rPr>
              <a:t>that’s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035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Define </a:t>
            </a:r>
            <a:r>
              <a:rPr dirty="0"/>
              <a:t>function -</a:t>
            </a:r>
            <a:r>
              <a:rPr spc="-10" dirty="0"/>
              <a:t> 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2322576"/>
            <a:ext cx="4840224" cy="2228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542" y="1793189"/>
            <a:ext cx="8102600" cy="488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E.g. </a:t>
            </a:r>
            <a:r>
              <a:rPr sz="2800" spc="-10" dirty="0">
                <a:latin typeface="Calibri"/>
                <a:cs typeface="Calibri"/>
              </a:rPr>
              <a:t>Define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function </a:t>
            </a:r>
            <a:r>
              <a:rPr sz="2800" spc="-5" dirty="0">
                <a:latin typeface="Calibri"/>
                <a:cs typeface="Calibri"/>
              </a:rPr>
              <a:t>f(x) = </a:t>
            </a:r>
            <a:r>
              <a:rPr sz="2800" spc="5" dirty="0">
                <a:latin typeface="Calibri"/>
                <a:cs typeface="Calibri"/>
              </a:rPr>
              <a:t>x</a:t>
            </a:r>
            <a:r>
              <a:rPr sz="2775" spc="7" baseline="25525" dirty="0">
                <a:latin typeface="Calibri"/>
                <a:cs typeface="Calibri"/>
              </a:rPr>
              <a:t>2</a:t>
            </a:r>
            <a:r>
              <a:rPr sz="2800" spc="5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5" dirty="0">
                <a:latin typeface="Calibri"/>
                <a:cs typeface="Calibri"/>
              </a:rPr>
              <a:t>compute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f(-2)</a:t>
            </a:r>
            <a:endParaRPr sz="2800" dirty="0">
              <a:latin typeface="Calibri"/>
              <a:cs typeface="Calibri"/>
            </a:endParaRPr>
          </a:p>
          <a:p>
            <a:pPr marL="5041900" marR="319405">
              <a:lnSpc>
                <a:spcPct val="100000"/>
              </a:lnSpc>
              <a:spcBef>
                <a:spcPts val="2395"/>
              </a:spcBef>
            </a:pPr>
            <a:r>
              <a:rPr sz="2400" spc="-30" dirty="0">
                <a:latin typeface="Calibri"/>
                <a:cs typeface="Calibri"/>
              </a:rPr>
              <a:t>Type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left code </a:t>
            </a:r>
            <a:r>
              <a:rPr sz="2400" dirty="0">
                <a:latin typeface="Calibri"/>
                <a:cs typeface="Calibri"/>
              </a:rPr>
              <a:t>in a  </a:t>
            </a:r>
            <a:r>
              <a:rPr sz="2400" spc="-5" dirty="0">
                <a:latin typeface="Calibri"/>
                <a:cs typeface="Calibri"/>
              </a:rPr>
              <a:t>file name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“xxx.py”</a:t>
            </a:r>
            <a:endParaRPr sz="2400" dirty="0">
              <a:latin typeface="Calibri"/>
              <a:cs typeface="Calibri"/>
            </a:endParaRPr>
          </a:p>
          <a:p>
            <a:pPr marL="5073015">
              <a:lnSpc>
                <a:spcPct val="100000"/>
              </a:lnSpc>
              <a:spcBef>
                <a:spcPts val="1010"/>
              </a:spcBef>
            </a:pPr>
            <a:r>
              <a:rPr sz="2400" spc="-15" dirty="0">
                <a:latin typeface="Calibri"/>
                <a:cs typeface="Calibri"/>
              </a:rPr>
              <a:t>Execute </a:t>
            </a:r>
            <a:r>
              <a:rPr sz="2400" spc="-5" dirty="0">
                <a:latin typeface="Calibri"/>
                <a:cs typeface="Calibri"/>
              </a:rPr>
              <a:t>“python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xxx.py”</a:t>
            </a:r>
            <a:endParaRPr sz="2400" dirty="0">
              <a:latin typeface="Calibri"/>
              <a:cs typeface="Calibri"/>
            </a:endParaRPr>
          </a:p>
          <a:p>
            <a:pPr marL="5073015">
              <a:lnSpc>
                <a:spcPct val="100000"/>
              </a:lnSpc>
              <a:spcBef>
                <a:spcPts val="985"/>
              </a:spcBef>
            </a:pPr>
            <a:r>
              <a:rPr sz="2400" spc="-65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spc="-15" dirty="0">
                <a:latin typeface="Calibri"/>
                <a:cs typeface="Calibri"/>
              </a:rPr>
              <a:t>get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0. </a:t>
            </a:r>
            <a:r>
              <a:rPr sz="2400" spc="-10" dirty="0">
                <a:latin typeface="Calibri"/>
                <a:cs typeface="Calibri"/>
              </a:rPr>
              <a:t>Declare that you </a:t>
            </a:r>
            <a:r>
              <a:rPr sz="2400" spc="-15" dirty="0">
                <a:latin typeface="Calibri"/>
                <a:cs typeface="Calibri"/>
              </a:rPr>
              <a:t>want to </a:t>
            </a:r>
            <a:r>
              <a:rPr sz="2400" spc="-5" dirty="0">
                <a:latin typeface="Calibri"/>
                <a:cs typeface="Calibri"/>
              </a:rPr>
              <a:t>use Theano (line </a:t>
            </a:r>
            <a:r>
              <a:rPr sz="2400" dirty="0">
                <a:latin typeface="Calibri"/>
                <a:cs typeface="Calibri"/>
              </a:rPr>
              <a:t>1)</a:t>
            </a:r>
          </a:p>
          <a:p>
            <a:pPr marL="31115" marR="3197860">
              <a:lnSpc>
                <a:spcPct val="112599"/>
              </a:lnSpc>
              <a:spcBef>
                <a:spcPts val="155"/>
              </a:spcBef>
            </a:pPr>
            <a:r>
              <a:rPr sz="2400" spc="-10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1. </a:t>
            </a: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dirty="0">
                <a:latin typeface="Calibri"/>
                <a:cs typeface="Calibri"/>
              </a:rPr>
              <a:t>input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5" dirty="0">
                <a:latin typeface="Calibri"/>
                <a:cs typeface="Calibri"/>
              </a:rPr>
              <a:t>(line </a:t>
            </a:r>
            <a:r>
              <a:rPr sz="2400" dirty="0">
                <a:latin typeface="Calibri"/>
                <a:cs typeface="Calibri"/>
              </a:rPr>
              <a:t>3)  </a:t>
            </a:r>
            <a:r>
              <a:rPr sz="2400" spc="-10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2. </a:t>
            </a: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spc="-5" dirty="0">
                <a:latin typeface="Calibri"/>
                <a:cs typeface="Calibri"/>
              </a:rPr>
              <a:t>output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dirty="0">
                <a:latin typeface="Calibri"/>
                <a:cs typeface="Calibri"/>
              </a:rPr>
              <a:t>y (line 4)  </a:t>
            </a:r>
            <a:r>
              <a:rPr sz="2400" spc="-10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3. </a:t>
            </a:r>
            <a:r>
              <a:rPr sz="2400" spc="-10" dirty="0">
                <a:latin typeface="Calibri"/>
                <a:cs typeface="Calibri"/>
              </a:rPr>
              <a:t>Declare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 as 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(line </a:t>
            </a:r>
            <a:r>
              <a:rPr sz="2400" dirty="0">
                <a:latin typeface="Calibri"/>
                <a:cs typeface="Calibri"/>
              </a:rPr>
              <a:t>5)  </a:t>
            </a:r>
            <a:r>
              <a:rPr sz="2400" spc="-10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4.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latin typeface="Calibri"/>
                <a:cs typeface="Calibri"/>
              </a:rPr>
              <a:t>(line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7)</a:t>
            </a:r>
          </a:p>
        </p:txBody>
      </p:sp>
      <p:sp>
        <p:nvSpPr>
          <p:cNvPr id="5" name="object 5"/>
          <p:cNvSpPr/>
          <p:nvPr/>
        </p:nvSpPr>
        <p:spPr>
          <a:xfrm>
            <a:off x="1256538" y="2638805"/>
            <a:ext cx="2010410" cy="0"/>
          </a:xfrm>
          <a:custGeom>
            <a:avLst/>
            <a:gdLst/>
            <a:ahLst/>
            <a:cxnLst/>
            <a:rect l="l" t="t" r="r" b="b"/>
            <a:pathLst>
              <a:path w="2010410">
                <a:moveTo>
                  <a:pt x="0" y="0"/>
                </a:moveTo>
                <a:lnTo>
                  <a:pt x="2010410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6538" y="316915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6538" y="3408426"/>
            <a:ext cx="1546225" cy="0"/>
          </a:xfrm>
          <a:custGeom>
            <a:avLst/>
            <a:gdLst/>
            <a:ahLst/>
            <a:cxnLst/>
            <a:rect l="l" t="t" r="r" b="b"/>
            <a:pathLst>
              <a:path w="1546225">
                <a:moveTo>
                  <a:pt x="0" y="0"/>
                </a:moveTo>
                <a:lnTo>
                  <a:pt x="1545844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6538" y="3705605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6538" y="4263390"/>
            <a:ext cx="1677035" cy="0"/>
          </a:xfrm>
          <a:custGeom>
            <a:avLst/>
            <a:gdLst/>
            <a:ahLst/>
            <a:cxnLst/>
            <a:rect l="l" t="t" r="r" b="b"/>
            <a:pathLst>
              <a:path w="1677035">
                <a:moveTo>
                  <a:pt x="0" y="0"/>
                </a:moveTo>
                <a:lnTo>
                  <a:pt x="1676527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Define</a:t>
            </a:r>
            <a:r>
              <a:rPr spc="-55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581773"/>
            <a:ext cx="6917690" cy="1663700"/>
          </a:xfrm>
          <a:prstGeom prst="rect">
            <a:avLst/>
          </a:prstGeom>
        </p:spPr>
        <p:txBody>
          <a:bodyPr vert="horz" wrap="square" lIns="0" tIns="343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4400" b="0" dirty="0">
                <a:latin typeface="Calibri Light"/>
                <a:cs typeface="Calibri Light"/>
              </a:rPr>
              <a:t>– </a:t>
            </a:r>
            <a:r>
              <a:rPr sz="4400" b="0" spc="-10" dirty="0">
                <a:latin typeface="Calibri Light"/>
                <a:cs typeface="Calibri Light"/>
              </a:rPr>
              <a:t>Step1. Define </a:t>
            </a:r>
            <a:r>
              <a:rPr sz="4400" b="0" spc="-5" dirty="0">
                <a:latin typeface="Calibri Light"/>
                <a:cs typeface="Calibri Light"/>
              </a:rPr>
              <a:t>Input</a:t>
            </a:r>
            <a:r>
              <a:rPr sz="4400" b="0" spc="-10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Variables</a:t>
            </a:r>
            <a:endParaRPr sz="44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1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variable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a </a:t>
            </a:r>
            <a:r>
              <a:rPr sz="2800" spc="-45" dirty="0">
                <a:latin typeface="Calibri"/>
                <a:cs typeface="Calibri"/>
              </a:rPr>
              <a:t>scalar,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matrix </a:t>
            </a:r>
            <a:r>
              <a:rPr sz="2800" spc="-5" dirty="0">
                <a:latin typeface="Calibri"/>
                <a:cs typeface="Calibri"/>
              </a:rPr>
              <a:t>or a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tensor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8151" y="2377439"/>
            <a:ext cx="5187696" cy="2141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5941" y="4538571"/>
            <a:ext cx="7710170" cy="1989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5" dirty="0">
                <a:latin typeface="Calibri"/>
                <a:cs typeface="Calibri"/>
              </a:rPr>
              <a:t>Line </a:t>
            </a:r>
            <a:r>
              <a:rPr sz="2400" dirty="0">
                <a:latin typeface="Calibri"/>
                <a:cs typeface="Calibri"/>
              </a:rPr>
              <a:t>3: </a:t>
            </a:r>
            <a:r>
              <a:rPr sz="2400" spc="-10" dirty="0">
                <a:latin typeface="Calibri"/>
                <a:cs typeface="Calibri"/>
              </a:rPr>
              <a:t>declare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scalar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spc="-5" dirty="0">
                <a:latin typeface="Calibri"/>
                <a:cs typeface="Calibri"/>
              </a:rPr>
              <a:t>Line 4: </a:t>
            </a:r>
            <a:r>
              <a:rPr sz="2400" spc="-10" dirty="0">
                <a:latin typeface="Calibri"/>
                <a:cs typeface="Calibri"/>
              </a:rPr>
              <a:t>declare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matrix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</a:p>
          <a:p>
            <a:pPr marL="12700">
              <a:lnSpc>
                <a:spcPts val="2855"/>
              </a:lnSpc>
              <a:spcBef>
                <a:spcPts val="345"/>
              </a:spcBef>
              <a:tabLst>
                <a:tab pos="4603115" algn="l"/>
              </a:tabLst>
            </a:pPr>
            <a:r>
              <a:rPr sz="2400" spc="-5" dirty="0">
                <a:latin typeface="Calibri"/>
                <a:cs typeface="Calibri"/>
              </a:rPr>
              <a:t>Line 5: </a:t>
            </a:r>
            <a:r>
              <a:rPr sz="2400" spc="-10" dirty="0">
                <a:latin typeface="Calibri"/>
                <a:cs typeface="Calibri"/>
              </a:rPr>
              <a:t>declare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matrix </a:t>
            </a:r>
            <a:r>
              <a:rPr sz="2400" dirty="0">
                <a:latin typeface="Calibri"/>
                <a:cs typeface="Calibri"/>
              </a:rPr>
              <a:t>c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	“ha ha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ha”</a:t>
            </a:r>
            <a:endParaRPr sz="2400" dirty="0">
              <a:latin typeface="Calibri"/>
              <a:cs typeface="Calibri"/>
            </a:endParaRPr>
          </a:p>
          <a:p>
            <a:pPr marL="939800" marR="5080">
              <a:lnSpc>
                <a:spcPts val="2880"/>
              </a:lnSpc>
              <a:spcBef>
                <a:spcPts val="70"/>
              </a:spcBef>
            </a:pPr>
            <a:r>
              <a:rPr sz="2400" spc="-5" dirty="0">
                <a:latin typeface="Calibri"/>
                <a:cs typeface="Calibri"/>
              </a:rPr>
              <a:t>The name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spc="-15" dirty="0">
                <a:latin typeface="Calibri"/>
                <a:cs typeface="Calibri"/>
              </a:rPr>
              <a:t>difference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you  </a:t>
            </a:r>
            <a:r>
              <a:rPr sz="2400" dirty="0">
                <a:latin typeface="Calibri"/>
                <a:cs typeface="Calibri"/>
              </a:rPr>
              <a:t>try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print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2585" y="3073145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794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2585" y="3315461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794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2585" y="3556253"/>
            <a:ext cx="4763770" cy="0"/>
          </a:xfrm>
          <a:custGeom>
            <a:avLst/>
            <a:gdLst/>
            <a:ahLst/>
            <a:cxnLst/>
            <a:rect l="l" t="t" r="r" b="b"/>
            <a:pathLst>
              <a:path w="4763770">
                <a:moveTo>
                  <a:pt x="0" y="0"/>
                </a:moveTo>
                <a:lnTo>
                  <a:pt x="4763516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Define</a:t>
            </a:r>
            <a:r>
              <a:rPr spc="-55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581773"/>
            <a:ext cx="6915784" cy="1663700"/>
          </a:xfrm>
          <a:prstGeom prst="rect">
            <a:avLst/>
          </a:prstGeom>
        </p:spPr>
        <p:txBody>
          <a:bodyPr vert="horz" wrap="square" lIns="0" tIns="343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4400" b="0" dirty="0">
                <a:latin typeface="Calibri Light"/>
                <a:cs typeface="Calibri Light"/>
              </a:rPr>
              <a:t>– </a:t>
            </a:r>
            <a:r>
              <a:rPr sz="4400" b="0" spc="-10" dirty="0">
                <a:latin typeface="Calibri Light"/>
                <a:cs typeface="Calibri Light"/>
              </a:rPr>
              <a:t>Step1. Define </a:t>
            </a:r>
            <a:r>
              <a:rPr sz="4400" b="0" spc="-5" dirty="0">
                <a:latin typeface="Calibri Light"/>
                <a:cs typeface="Calibri Light"/>
              </a:rPr>
              <a:t>Input</a:t>
            </a:r>
            <a:r>
              <a:rPr sz="4400" b="0" spc="-25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Variables</a:t>
            </a:r>
            <a:endParaRPr sz="44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1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variable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a </a:t>
            </a:r>
            <a:r>
              <a:rPr sz="2800" spc="-10" dirty="0">
                <a:latin typeface="Calibri"/>
                <a:cs typeface="Calibri"/>
              </a:rPr>
              <a:t>scalar </a:t>
            </a:r>
            <a:r>
              <a:rPr sz="2800" spc="-5" dirty="0">
                <a:latin typeface="Calibri"/>
                <a:cs typeface="Calibri"/>
              </a:rPr>
              <a:t>or 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8151" y="2377439"/>
            <a:ext cx="5187696" cy="2141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8151" y="5007864"/>
            <a:ext cx="3695700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3932" y="4676394"/>
            <a:ext cx="381000" cy="2025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dirty="0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7884" y="5604459"/>
            <a:ext cx="1684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simplification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38577" y="5488685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0776" y="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4733" y="5918453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9305" y="613181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6257" y="635279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7698" y="3065526"/>
            <a:ext cx="1693545" cy="0"/>
          </a:xfrm>
          <a:custGeom>
            <a:avLst/>
            <a:gdLst/>
            <a:ahLst/>
            <a:cxnLst/>
            <a:rect l="l" t="t" r="r" b="b"/>
            <a:pathLst>
              <a:path w="1693545">
                <a:moveTo>
                  <a:pt x="0" y="0"/>
                </a:moveTo>
                <a:lnTo>
                  <a:pt x="1693417" y="0"/>
                </a:lnTo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22270" y="3278885"/>
            <a:ext cx="1697989" cy="0"/>
          </a:xfrm>
          <a:custGeom>
            <a:avLst/>
            <a:gdLst/>
            <a:ahLst/>
            <a:cxnLst/>
            <a:rect l="l" t="t" r="r" b="b"/>
            <a:pathLst>
              <a:path w="1697989">
                <a:moveTo>
                  <a:pt x="0" y="0"/>
                </a:moveTo>
                <a:lnTo>
                  <a:pt x="1697863" y="0"/>
                </a:lnTo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20745" y="3499865"/>
            <a:ext cx="1700530" cy="0"/>
          </a:xfrm>
          <a:custGeom>
            <a:avLst/>
            <a:gdLst/>
            <a:ahLst/>
            <a:cxnLst/>
            <a:rect l="l" t="t" r="r" b="b"/>
            <a:pathLst>
              <a:path w="1700529">
                <a:moveTo>
                  <a:pt x="0" y="0"/>
                </a:moveTo>
                <a:lnTo>
                  <a:pt x="1700403" y="0"/>
                </a:lnTo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959</Words>
  <Application>Microsoft Office PowerPoint</Application>
  <PresentationFormat>如螢幕大小 (4:3)</PresentationFormat>
  <Paragraphs>181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SimSun</vt:lpstr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Introduction of Theano</vt:lpstr>
      <vt:lpstr>Installation</vt:lpstr>
      <vt:lpstr>Install Theano</vt:lpstr>
      <vt:lpstr>Basic</vt:lpstr>
      <vt:lpstr>Review Machine Learning</vt:lpstr>
      <vt:lpstr>Power of Theano</vt:lpstr>
      <vt:lpstr>Define function - Overview</vt:lpstr>
      <vt:lpstr>Define function</vt:lpstr>
      <vt:lpstr>Define function</vt:lpstr>
      <vt:lpstr>Define function</vt:lpstr>
      <vt:lpstr>Define function</vt:lpstr>
      <vt:lpstr>Define function</vt:lpstr>
      <vt:lpstr>Define function - Examples for Matrix</vt:lpstr>
      <vt:lpstr>Compute Gradients</vt:lpstr>
      <vt:lpstr>Compute Gradients - Example 1</vt:lpstr>
      <vt:lpstr>Compute Gradients - Example 2</vt:lpstr>
      <vt:lpstr>Compute Gradients - Example 3</vt:lpstr>
      <vt:lpstr>Single Neuron</vt:lpstr>
      <vt:lpstr>Single Neuron</vt:lpstr>
      <vt:lpstr>y = neuron(x; w, b)</vt:lpstr>
      <vt:lpstr>Single Neuron – Shared Variables</vt:lpstr>
      <vt:lpstr>w and b are declared  as shared variables.</vt:lpstr>
      <vt:lpstr>Single Neuron – Training</vt:lpstr>
      <vt:lpstr>Single Neuron – Gradient Descent</vt:lpstr>
      <vt:lpstr>Single Neuron – Gradient Descent</vt:lpstr>
      <vt:lpstr>Homework: AND 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Theano</dc:title>
  <dc:creator>Lee Hung-yi</dc:creator>
  <cp:lastModifiedBy>Windows 使用者</cp:lastModifiedBy>
  <cp:revision>11</cp:revision>
  <dcterms:created xsi:type="dcterms:W3CDTF">2017-09-22T07:36:28Z</dcterms:created>
  <dcterms:modified xsi:type="dcterms:W3CDTF">2017-09-28T10:41:55Z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2017-09-22T00:00:00Z</vt:filetime>
  </property>
</Properties>
</file>