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63" r:id="rId3"/>
    <p:sldId id="528" r:id="rId4"/>
    <p:sldId id="531" r:id="rId5"/>
    <p:sldId id="532" r:id="rId6"/>
    <p:sldId id="304" r:id="rId7"/>
    <p:sldId id="305" r:id="rId8"/>
    <p:sldId id="378" r:id="rId9"/>
    <p:sldId id="379" r:id="rId11"/>
    <p:sldId id="306" r:id="rId12"/>
    <p:sldId id="307" r:id="rId13"/>
    <p:sldId id="308" r:id="rId14"/>
    <p:sldId id="310" r:id="rId15"/>
    <p:sldId id="311" r:id="rId16"/>
    <p:sldId id="312" r:id="rId17"/>
    <p:sldId id="313" r:id="rId18"/>
    <p:sldId id="314" r:id="rId19"/>
    <p:sldId id="315" r:id="rId20"/>
    <p:sldId id="317" r:id="rId21"/>
    <p:sldId id="380" r:id="rId22"/>
    <p:sldId id="319" r:id="rId23"/>
    <p:sldId id="328" r:id="rId24"/>
    <p:sldId id="321" r:id="rId25"/>
    <p:sldId id="333" r:id="rId26"/>
    <p:sldId id="334" r:id="rId27"/>
    <p:sldId id="335" r:id="rId28"/>
    <p:sldId id="491" r:id="rId29"/>
    <p:sldId id="324" r:id="rId30"/>
    <p:sldId id="322" r:id="rId31"/>
    <p:sldId id="323" r:id="rId32"/>
    <p:sldId id="325" r:id="rId33"/>
    <p:sldId id="329" r:id="rId34"/>
    <p:sldId id="330" r:id="rId35"/>
    <p:sldId id="331" r:id="rId36"/>
    <p:sldId id="332" r:id="rId37"/>
    <p:sldId id="436" r:id="rId38"/>
    <p:sldId id="336" r:id="rId39"/>
    <p:sldId id="337" r:id="rId40"/>
    <p:sldId id="346" r:id="rId41"/>
    <p:sldId id="338" r:id="rId42"/>
    <p:sldId id="339" r:id="rId43"/>
    <p:sldId id="368" r:id="rId44"/>
    <p:sldId id="369" r:id="rId45"/>
    <p:sldId id="482" r:id="rId46"/>
    <p:sldId id="370" r:id="rId47"/>
    <p:sldId id="371" r:id="rId48"/>
    <p:sldId id="484" r:id="rId49"/>
    <p:sldId id="485" r:id="rId50"/>
    <p:sldId id="486" r:id="rId51"/>
    <p:sldId id="358" r:id="rId52"/>
    <p:sldId id="359" r:id="rId53"/>
    <p:sldId id="360" r:id="rId54"/>
    <p:sldId id="361" r:id="rId55"/>
    <p:sldId id="362" r:id="rId56"/>
    <p:sldId id="364" r:id="rId57"/>
    <p:sldId id="363" r:id="rId58"/>
    <p:sldId id="365" r:id="rId59"/>
  </p:sldIdLst>
  <p:sldSz cx="12192000" cy="6858000"/>
  <p:notesSz cx="7103745" cy="1023429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6967E-542D-46BB-99C2-28920E914199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37628-B820-42EF-A241-CE9D2C9CD08B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字方塊 1"/>
          <p:cNvSpPr txBox="1"/>
          <p:nvPr/>
        </p:nvSpPr>
        <p:spPr>
          <a:xfrm>
            <a:off x="310515" y="1056005"/>
            <a:ext cx="11562080" cy="36601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/>
              <a:t>RTLFixer: Automatically Fixing RTL Syntax Errors with Large Language Models</a:t>
            </a:r>
            <a:endParaRPr lang="zh-TW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/>
              <a:t>RTL-Repo: A Benchmark for Evaluating LLMs on Large-Scale RTL Design Projects</a:t>
            </a:r>
            <a:endParaRPr lang="zh-TW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>
                <a:sym typeface="+mn-ea"/>
              </a:rPr>
              <a:t>AIVRIL: AI-DRIVEN RTL GENERATION WITH VERIFICATION IN-THE-LOOP</a:t>
            </a:r>
            <a:endParaRPr lang="zh-TW" altLang="en-US">
              <a:sym typeface="+mn-ea"/>
            </a:endParaRPr>
          </a:p>
          <a:p>
            <a:endParaRPr lang="zh-TW" altLang="en-US">
              <a:sym typeface="+mn-ea"/>
            </a:endParaRPr>
          </a:p>
          <a:p>
            <a:r>
              <a:rPr lang="zh-TW" altLang="en-US">
                <a:sym typeface="+mn-ea"/>
              </a:rPr>
              <a:t>上週改進部分</a:t>
            </a:r>
            <a:r>
              <a:rPr lang="en-US" altLang="zh-TW">
                <a:sym typeface="+mn-ea"/>
              </a:rPr>
              <a:t>:</a:t>
            </a:r>
            <a:endParaRPr lang="en-US" altLang="zh-TW">
              <a:sym typeface="+mn-ea"/>
            </a:endParaRPr>
          </a:p>
          <a:p>
            <a:endParaRPr lang="en-US" altLang="zh-TW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>
                <a:sym typeface="+mn-ea"/>
              </a:rPr>
              <a:t>A Multi-Expert Large Language Model Architecture for Verilog Code Generation</a:t>
            </a:r>
            <a:endParaRPr lang="zh-TW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>
                <a:sym typeface="+mn-ea"/>
              </a:rPr>
              <a:t>ChipNeMo: Domain-Adapted LLMs for Chip Design</a:t>
            </a:r>
            <a:endParaRPr lang="zh-TW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>
                <a:sym typeface="+mn-ea"/>
              </a:rPr>
              <a:t>Optimizing High-Level Synthesis Designs with Retrieval-Augmented Large Language Models</a:t>
            </a:r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495" y="1185545"/>
            <a:ext cx="5702300" cy="504317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115685" y="347345"/>
            <a:ext cx="5975985" cy="55803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/>
              <a:t>LLM (Large Language Model): </a:t>
            </a:r>
            <a:r>
              <a:rPr lang="zh-TW" altLang="en-US">
                <a:solidFill>
                  <a:srgbClr val="FF0000"/>
                </a:solidFill>
              </a:rPr>
              <a:t>Uses GPT-3.5 &amp; GPT-4 to analyze and fix Verilog syntax errors.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/>
              <a:t>ReAct (Reasoning + Acting):</a:t>
            </a:r>
            <a:endParaRPr lang="zh-TW" altLang="en-US"/>
          </a:p>
          <a:p>
            <a:r>
              <a:rPr lang="zh-TW" altLang="en-US"/>
              <a:t>Iteratively refines code </a:t>
            </a:r>
            <a:r>
              <a:rPr lang="zh-TW" altLang="en-US">
                <a:solidFill>
                  <a:srgbClr val="FF0000"/>
                </a:solidFill>
              </a:rPr>
              <a:t>using Thought → Action → Observation steps.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/>
              <a:t>Enables </a:t>
            </a:r>
            <a:r>
              <a:rPr lang="zh-TW" altLang="en-US">
                <a:solidFill>
                  <a:srgbClr val="FF0000"/>
                </a:solidFill>
              </a:rPr>
              <a:t>multi-step adjustments instead of one-shot code generation.</a:t>
            </a:r>
            <a:endParaRPr lang="zh-TW" altLang="en-US">
              <a:solidFill>
                <a:srgbClr val="FF0000"/>
              </a:solidFill>
            </a:endParaRPr>
          </a:p>
          <a:p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/>
              <a:t>RAG (Retrieval-Augmented Generation):</a:t>
            </a:r>
            <a:endParaRPr lang="zh-TW" altLang="en-US"/>
          </a:p>
          <a:p>
            <a:r>
              <a:rPr lang="zh-TW" altLang="en-US">
                <a:solidFill>
                  <a:srgbClr val="FF0000"/>
                </a:solidFill>
              </a:rPr>
              <a:t>Retrieves past fixes from a human guidance database.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Enhances Verilog error correction by incorporating expert knowledge.</a:t>
            </a:r>
            <a:endParaRPr lang="zh-TW" altLang="en-US">
              <a:solidFill>
                <a:srgbClr val="FF0000"/>
              </a:solidFill>
            </a:endParaRPr>
          </a:p>
          <a:p>
            <a:endParaRPr lang="zh-TW" altLang="en-US"/>
          </a:p>
          <a:p>
            <a:r>
              <a:rPr lang="zh-TW" altLang="en-US"/>
              <a:t>Feedback Loop (Error Correction Process)</a:t>
            </a:r>
            <a:endParaRPr lang="zh-TW" altLang="en-US"/>
          </a:p>
          <a:p>
            <a:r>
              <a:rPr lang="zh-TW" altLang="en-US"/>
              <a:t>1️⃣ LLM generates initial Verilog code (Revised Code).</a:t>
            </a:r>
            <a:endParaRPr lang="zh-TW" altLang="en-US"/>
          </a:p>
          <a:p>
            <a:r>
              <a:rPr lang="zh-TW" altLang="en-US"/>
              <a:t>2️⃣ Compiler checks syntax:</a:t>
            </a:r>
            <a:endParaRPr lang="zh-TW" altLang="en-US"/>
          </a:p>
          <a:p>
            <a:r>
              <a:rPr lang="zh-TW" altLang="en-US"/>
              <a:t>✅ If correct, code passes.</a:t>
            </a:r>
            <a:endParaRPr lang="zh-TW" altLang="en-US"/>
          </a:p>
          <a:p>
            <a:r>
              <a:rPr lang="zh-TW" altLang="en-US"/>
              <a:t>❌ If errors, compiler logs provide feedback.</a:t>
            </a:r>
            <a:endParaRPr lang="zh-TW" altLang="en-US"/>
          </a:p>
          <a:p>
            <a:r>
              <a:rPr lang="zh-TW" altLang="en-US"/>
              <a:t>3️⃣</a:t>
            </a:r>
            <a:r>
              <a:rPr lang="zh-TW" altLang="en-US">
                <a:solidFill>
                  <a:srgbClr val="FF0000"/>
                </a:solidFill>
              </a:rPr>
              <a:t>Uses RAG if additional guidance is needed.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/>
              <a:t>4️⃣</a:t>
            </a:r>
            <a:r>
              <a:rPr lang="zh-TW" altLang="en-US">
                <a:solidFill>
                  <a:srgbClr val="FF0000"/>
                </a:solidFill>
              </a:rPr>
              <a:t> Repeats steps until the code compiles successfully.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01650" y="425450"/>
            <a:ext cx="4381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3600"/>
              <a:t>method</a:t>
            </a:r>
            <a:endParaRPr lang="en-US" altLang="zh-TW"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字方塊 7"/>
          <p:cNvSpPr txBox="1"/>
          <p:nvPr/>
        </p:nvSpPr>
        <p:spPr>
          <a:xfrm>
            <a:off x="26035" y="113030"/>
            <a:ext cx="11340465" cy="6680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 sz="3600">
                <a:solidFill>
                  <a:schemeClr val="tx1"/>
                </a:solidFill>
              </a:rPr>
              <a:t>proper noun</a:t>
            </a:r>
            <a:endParaRPr lang="zh-TW" altLang="en-US" sz="3600">
              <a:solidFill>
                <a:schemeClr val="tx1"/>
              </a:solidFill>
            </a:endParaRPr>
          </a:p>
          <a:p>
            <a:endParaRPr lang="zh-TW" altLang="en-US" sz="3600">
              <a:solidFill>
                <a:schemeClr val="tx1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1. Verilog Benchmarks &amp; Syntax Correction</a:t>
            </a:r>
            <a:endParaRPr lang="zh-TW" altLang="en-US"/>
          </a:p>
          <a:p>
            <a:r>
              <a:rPr lang="zh-TW" altLang="en-US"/>
              <a:t>VerilogEval: A benchmark dataset for Verilog syntax correction.</a:t>
            </a:r>
            <a:endParaRPr lang="zh-TW" altLang="en-US"/>
          </a:p>
          <a:p>
            <a:r>
              <a:rPr lang="zh-TW" altLang="en-US"/>
              <a:t>VerilogEval-syntax: Developed by a research team, includes 174 error samples.</a:t>
            </a:r>
            <a:endParaRPr lang="zh-TW" altLang="en-US"/>
          </a:p>
          <a:p>
            <a:r>
              <a:rPr lang="zh-TW" altLang="en-US"/>
              <a:t>RTLLM benchmark: Evaluates LLMs' ability to correct Verilog syntax.</a:t>
            </a:r>
            <a:endParaRPr lang="zh-TW" altLang="en-US"/>
          </a:p>
          <a:p>
            <a:endParaRPr lang="zh-TW" altLang="en-US"/>
          </a:p>
          <a:p>
            <a:r>
              <a:rPr lang="zh-TW" altLang="en-US">
                <a:solidFill>
                  <a:srgbClr val="FF0000"/>
                </a:solidFill>
              </a:rPr>
              <a:t>2. Search &amp; Similarity Techniques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/>
              <a:t>FAISS (Facebook AI Similarity Search): Vector-based similarity search.</a:t>
            </a:r>
            <a:endParaRPr lang="zh-TW" altLang="en-US"/>
          </a:p>
          <a:p>
            <a:r>
              <a:rPr lang="zh-TW" altLang="en-US"/>
              <a:t>Elasticsearch: Full-text search engine for keyword matching.</a:t>
            </a:r>
            <a:endParaRPr lang="zh-TW" altLang="en-US"/>
          </a:p>
          <a:p>
            <a:endParaRPr lang="zh-TW" altLang="en-US"/>
          </a:p>
          <a:p>
            <a:r>
              <a:rPr lang="zh-TW" altLang="en-US">
                <a:solidFill>
                  <a:srgbClr val="FF0000"/>
                </a:solidFill>
              </a:rPr>
              <a:t>3. Verilog &amp; FPGA Design Tools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/>
              <a:t>iverilog: Open-source Verilog compiler for basic syntax checks.</a:t>
            </a:r>
            <a:endParaRPr lang="zh-TW" altLang="en-US"/>
          </a:p>
          <a:p>
            <a:r>
              <a:rPr lang="zh-TW" altLang="en-US"/>
              <a:t>Quartus: Intel FPGA design tool for advanced Verilog verification.</a:t>
            </a:r>
            <a:endParaRPr lang="zh-TW" altLang="en-US"/>
          </a:p>
          <a:p>
            <a:r>
              <a:rPr lang="zh-TW" altLang="en-US"/>
              <a:t>Vivado: Xilinx FPGA design tool for FPGA verification.</a:t>
            </a:r>
            <a:endParaRPr lang="zh-TW" altLang="en-US"/>
          </a:p>
          <a:p>
            <a:endParaRPr lang="zh-TW" altLang="en-US"/>
          </a:p>
          <a:p>
            <a:r>
              <a:rPr lang="zh-TW" altLang="en-US"/>
              <a:t>FPGA (Field-Programmable Gate Array): Reconfigurable logic for AI, 5G signal processing, image processing, and embedded systems; ideal for prototyping and low-volume production.</a:t>
            </a:r>
            <a:endParaRPr lang="zh-TW" altLang="en-US"/>
          </a:p>
          <a:p>
            <a:endParaRPr lang="zh-TW" altLang="en-US"/>
          </a:p>
          <a:p>
            <a:r>
              <a:rPr lang="zh-TW" altLang="en-US"/>
              <a:t>ASIC (Application-Specific Integrated Circuit): Fixed hardware for SoCs (System-on-Chip), GPUs (Graphics Processing Units), AI chips (TPUs - Tensor Processing Units), and autonomous vehicle processors; optimized for high performance, low power consumption, and mass production.</a:t>
            </a:r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字方塊 1"/>
          <p:cNvSpPr txBox="1"/>
          <p:nvPr/>
        </p:nvSpPr>
        <p:spPr>
          <a:xfrm>
            <a:off x="-80645" y="12700"/>
            <a:ext cx="12077065" cy="65576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 sz="3200"/>
              <a:t>RTLFIXER: RESOLVING SYNTAX ERROR</a:t>
            </a:r>
            <a:endParaRPr lang="zh-TW" altLang="en-US" sz="3200"/>
          </a:p>
          <a:p>
            <a:r>
              <a:rPr lang="zh-TW" altLang="en-US" sz="3200"/>
              <a:t>WITH LLM AGENTS AND RETRIEVAL</a:t>
            </a:r>
            <a:endParaRPr lang="zh-TW" altLang="en-US"/>
          </a:p>
          <a:p>
            <a:r>
              <a:rPr lang="zh-TW" altLang="en-US"/>
              <a:t>RTLFixer Overview</a:t>
            </a:r>
            <a:endParaRPr lang="zh-TW" altLang="en-US"/>
          </a:p>
          <a:p>
            <a:r>
              <a:rPr lang="zh-TW" altLang="en-US">
                <a:solidFill>
                  <a:srgbClr val="FF0000"/>
                </a:solidFill>
              </a:rPr>
              <a:t>LLM – Generates and corrects Verilog code.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RAG – Retrieves expert guidance for fixes.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ReAct – Iterative reasoning and action planning.</a:t>
            </a:r>
            <a:endParaRPr lang="zh-TW" altLang="en-US">
              <a:solidFill>
                <a:srgbClr val="FF0000"/>
              </a:solidFill>
            </a:endParaRPr>
          </a:p>
          <a:p>
            <a:endParaRPr lang="zh-TW" altLang="en-US"/>
          </a:p>
          <a:p>
            <a:r>
              <a:rPr lang="zh-TW" altLang="en-US"/>
              <a:t>Workflow:</a:t>
            </a:r>
            <a:endParaRPr lang="zh-TW" altLang="en-US"/>
          </a:p>
          <a:p>
            <a:r>
              <a:rPr lang="zh-TW" altLang="en-US">
                <a:solidFill>
                  <a:srgbClr val="FF0000"/>
                </a:solidFill>
              </a:rPr>
              <a:t>1️⃣ LLM receives input prompt (benchmark problem).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2️⃣ ReAct + RAG refine code, submitted for compilation.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3️⃣ If errors persist, compiler logs + expert guidance aid further fixes.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4️⃣ Loop until successful compilation.</a:t>
            </a:r>
            <a:endParaRPr lang="zh-TW" altLang="en-US">
              <a:solidFill>
                <a:srgbClr val="FF0000"/>
              </a:solidFill>
            </a:endParaRPr>
          </a:p>
          <a:p>
            <a:endParaRPr lang="zh-TW" altLang="en-US"/>
          </a:p>
          <a:p>
            <a:r>
              <a:rPr lang="zh-TW" altLang="en-US"/>
              <a:t>ReAct: Iterative Debugging</a:t>
            </a:r>
            <a:endParaRPr lang="zh-TW" altLang="en-US"/>
          </a:p>
          <a:p>
            <a:r>
              <a:rPr lang="zh-TW" altLang="en-US">
                <a:solidFill>
                  <a:srgbClr val="FF0000"/>
                </a:solidFill>
              </a:rPr>
              <a:t>Alternates Thought → Action → Observation.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Queries RAG, adjusts code, resubmits.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Outperforms One-shot correction with multi-round refinement.</a:t>
            </a:r>
            <a:endParaRPr lang="zh-TW" altLang="en-US">
              <a:solidFill>
                <a:srgbClr val="FF0000"/>
              </a:solidFill>
            </a:endParaRPr>
          </a:p>
          <a:p>
            <a:endParaRPr lang="zh-TW" altLang="en-US"/>
          </a:p>
          <a:p>
            <a:r>
              <a:rPr lang="zh-TW" altLang="en-US"/>
              <a:t>RAG: Expert-Guided Fixes</a:t>
            </a:r>
            <a:endParaRPr lang="zh-TW" altLang="en-US"/>
          </a:p>
          <a:p>
            <a:r>
              <a:rPr lang="zh-TW" altLang="en-US">
                <a:solidFill>
                  <a:srgbClr val="FF0000"/>
                </a:solidFill>
              </a:rPr>
              <a:t>Retrieves real-world debugging solutions.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Prevents hallucinations, ensures accurate corrections.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No retraining needed—adapts with expert insights.</a:t>
            </a:r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7784465" y="81216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字方塊 1"/>
          <p:cNvSpPr txBox="1"/>
          <p:nvPr/>
        </p:nvSpPr>
        <p:spPr>
          <a:xfrm>
            <a:off x="229235" y="928370"/>
            <a:ext cx="8838565" cy="3114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 sz="3600"/>
              <a:t>VerilogEval-syntax Error Dataset</a:t>
            </a:r>
            <a:endParaRPr lang="zh-TW" altLang="en-US" sz="3600"/>
          </a:p>
          <a:p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/>
              <a:t>Dataset Creation</a:t>
            </a:r>
            <a:endParaRPr lang="zh-TW" altLang="en-US"/>
          </a:p>
          <a:p>
            <a:r>
              <a:rPr lang="zh-TW" altLang="en-US">
                <a:solidFill>
                  <a:srgbClr val="FF0000"/>
                </a:solidFill>
              </a:rPr>
              <a:t>Extracted Verilog syntax errors from VerilogEval using One-shot &amp; ReAct prompting.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Retained only compilation errors, removing invalid or incomplete samples.</a:t>
            </a:r>
            <a:endParaRPr lang="zh-TW" altLang="en-US">
              <a:solidFill>
                <a:srgbClr val="FF0000"/>
              </a:solidFill>
            </a:endParaRPr>
          </a:p>
          <a:p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/>
              <a:t>Dataset Composition</a:t>
            </a:r>
            <a:endParaRPr lang="zh-TW" altLang="en-US"/>
          </a:p>
          <a:p>
            <a:r>
              <a:rPr lang="zh-TW" altLang="en-US"/>
              <a:t>✅ 212 Verilog error samples</a:t>
            </a:r>
            <a:endParaRPr lang="zh-TW" altLang="en-US"/>
          </a:p>
          <a:p>
            <a:r>
              <a:rPr lang="zh-TW" altLang="en-US"/>
              <a:t>✅ 7 error categories (30 cases) in Icarus Verilog (iverilog)</a:t>
            </a:r>
            <a:r>
              <a:rPr lang="en-US" altLang="zh-TW"/>
              <a:t>(開源 Verilog 編譯器 </a:t>
            </a:r>
            <a:r>
              <a:rPr lang="zh-TW" altLang="en-US"/>
              <a:t>弱</a:t>
            </a:r>
            <a:r>
              <a:rPr lang="en-US" altLang="zh-TW"/>
              <a:t>)</a:t>
            </a:r>
            <a:endParaRPr lang="en-US" altLang="zh-TW"/>
          </a:p>
          <a:p>
            <a:r>
              <a:rPr lang="zh-TW" altLang="en-US"/>
              <a:t>✅ 11 error categories (45 cases) in Quartus</a:t>
            </a:r>
            <a:r>
              <a:rPr lang="en-US" altLang="zh-TW"/>
              <a:t>(編譯器 </a:t>
            </a:r>
            <a:r>
              <a:rPr lang="zh-TW" altLang="en-US"/>
              <a:t>強</a:t>
            </a:r>
            <a:r>
              <a:rPr lang="en-US" altLang="zh-TW"/>
              <a:t>)</a:t>
            </a:r>
            <a:endParaRPr lang="en-US" altLang="zh-TW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970" y="396875"/>
            <a:ext cx="5514975" cy="44894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340" y="168275"/>
            <a:ext cx="5836285" cy="21494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670" y="2465070"/>
            <a:ext cx="4060825" cy="331978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65" y="5259070"/>
            <a:ext cx="6312535" cy="15017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9095" y="613410"/>
            <a:ext cx="7367905" cy="54921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" y="1102995"/>
            <a:ext cx="6219825" cy="1143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20" y="2581910"/>
            <a:ext cx="6905625" cy="12192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80" y="4111625"/>
            <a:ext cx="9020175" cy="2667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26085" y="457835"/>
            <a:ext cx="59613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 sz="3600"/>
              <a:t>EXPERIMENTS</a:t>
            </a:r>
            <a:endParaRPr lang="zh-TW" altLang="en-US"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" y="339725"/>
            <a:ext cx="6534150" cy="25717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410" y="899160"/>
            <a:ext cx="5410835" cy="165798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935" y="3190240"/>
            <a:ext cx="7626350" cy="35115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220" y="321945"/>
            <a:ext cx="5876925" cy="623887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090" y="321945"/>
            <a:ext cx="5010785" cy="305308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20" y="321945"/>
            <a:ext cx="5876925" cy="623887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667500" y="444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/>
              <a:t>Quartus：</a:t>
            </a:r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20" y="321945"/>
            <a:ext cx="5876925" cy="62388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字方塊 2"/>
          <p:cNvSpPr txBox="1"/>
          <p:nvPr/>
        </p:nvSpPr>
        <p:spPr>
          <a:xfrm>
            <a:off x="238760" y="952500"/>
            <a:ext cx="11191240" cy="3934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>
                <a:sym typeface="+mn-ea"/>
              </a:rPr>
              <a:t>📌 Verilog Compilation Error Analysis (Icarus Verilog vs. Quartus) 處理</a:t>
            </a:r>
            <a:r>
              <a:rPr lang="en-US" altLang="zh-TW">
                <a:sym typeface="+mn-ea"/>
              </a:rPr>
              <a:t>100bit</a:t>
            </a:r>
            <a:r>
              <a:rPr lang="zh-TW" altLang="en-US">
                <a:sym typeface="+mn-ea"/>
              </a:rPr>
              <a:t>的問題</a:t>
            </a:r>
            <a:endParaRPr lang="zh-TW" altLang="en-US">
              <a:sym typeface="+mn-ea"/>
            </a:endParaRPr>
          </a:p>
          <a:p>
            <a:r>
              <a:rPr lang="zh-TW" altLang="en-US">
                <a:sym typeface="+mn-ea"/>
              </a:rPr>
              <a:t>✅ 1. iverilog vs. Quartus Error Messages</a:t>
            </a:r>
            <a:endParaRPr lang="zh-TW" altLang="en-US"/>
          </a:p>
          <a:p>
            <a:endParaRPr lang="zh-TW" altLang="en-US"/>
          </a:p>
          <a:p>
            <a:r>
              <a:rPr lang="zh-TW" altLang="en-US">
                <a:sym typeface="+mn-ea"/>
              </a:rPr>
              <a:t>Error: clk undeclared, posedge clk cannot be resolved.</a:t>
            </a:r>
            <a:endParaRPr lang="zh-TW" altLang="en-US"/>
          </a:p>
          <a:p>
            <a:r>
              <a:rPr lang="zh-TW" altLang="en-US">
                <a:sym typeface="+mn-ea"/>
              </a:rPr>
              <a:t>iverilog: Brief message, only states clk binding failure, no fix suggestion.</a:t>
            </a:r>
            <a:endParaRPr lang="zh-TW" altLang="en-US"/>
          </a:p>
          <a:p>
            <a:r>
              <a:rPr lang="zh-TW" altLang="en-US">
                <a:sym typeface="+mn-ea"/>
              </a:rPr>
              <a:t>Quartus: Detailed message, suggests checking variable name or declaration, more helpful for LLM.</a:t>
            </a:r>
            <a:endParaRPr lang="zh-TW" altLang="en-US"/>
          </a:p>
          <a:p>
            <a:endParaRPr lang="zh-TW" altLang="en-US"/>
          </a:p>
          <a:p>
            <a:r>
              <a:rPr lang="zh-TW" altLang="en-US">
                <a:sym typeface="+mn-ea"/>
              </a:rPr>
              <a:t>📌 Conclusion: Quartus provides clearer feedback, improving LLM fix success rate.</a:t>
            </a:r>
            <a:endParaRPr lang="zh-TW" altLang="en-US"/>
          </a:p>
          <a:p>
            <a:endParaRPr lang="zh-TW" altLang="en-US"/>
          </a:p>
          <a:p>
            <a:r>
              <a:rPr lang="zh-TW" altLang="en-US">
                <a:sym typeface="+mn-ea"/>
              </a:rPr>
              <a:t>✅ 2. LLM Failure Case (Out-of-Bounds Index)</a:t>
            </a:r>
            <a:endParaRPr lang="zh-TW" altLang="en-US"/>
          </a:p>
          <a:p>
            <a:endParaRPr lang="zh-TW" altLang="en-US"/>
          </a:p>
          <a:p>
            <a:r>
              <a:rPr lang="zh-TW" altLang="en-US">
                <a:sym typeface="+mn-ea"/>
              </a:rPr>
              <a:t>Error: q[(i-1)*16 + (j-1)] becomes q[-1] when i=0, j=0, causing an index out-of-bounds error.</a:t>
            </a:r>
            <a:endParaRPr lang="zh-TW" altLang="en-US"/>
          </a:p>
          <a:p>
            <a:r>
              <a:rPr lang="zh-TW" altLang="en-US">
                <a:sym typeface="+mn-ea"/>
              </a:rPr>
              <a:t>Quartus: Clearly marks Index Out of Range, but LLM fails to compute loop indices correctly.</a:t>
            </a:r>
            <a:endParaRPr lang="zh-TW" altLang="en-US"/>
          </a:p>
          <a:p>
            <a:r>
              <a:rPr lang="zh-TW" altLang="en-US">
                <a:sym typeface="+mn-ea"/>
              </a:rPr>
              <a:t>📌 Conclusion: LLM struggles with math-related errors, requiring better numerical reasoning. 🚀</a:t>
            </a:r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圖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830" y="383540"/>
            <a:ext cx="2934335" cy="586359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5270500" y="383540"/>
            <a:ext cx="6755765" cy="420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/>
              <a:t>1️⃣ High-Level Program (C++/C#) → Algorithm design (High-Level Programming Language)</a:t>
            </a:r>
            <a:endParaRPr lang="zh-TW" altLang="en-US"/>
          </a:p>
          <a:p>
            <a:r>
              <a:rPr lang="zh-TW" altLang="en-US"/>
              <a:t>2️⃣ Libraries → Pre-built functions for optimization (Reusable Code Modules)</a:t>
            </a:r>
            <a:endParaRPr lang="zh-TW" altLang="en-US"/>
          </a:p>
          <a:p>
            <a:r>
              <a:rPr lang="zh-TW" altLang="en-US"/>
              <a:t>3️⃣ High-Level Synthesis Compiler (KiwiC) → Converts C++ to Register Transfer Level (RTL) Design in Verilog</a:t>
            </a:r>
            <a:endParaRPr lang="zh-TW" altLang="en-US"/>
          </a:p>
          <a:p>
            <a:r>
              <a:rPr lang="zh-TW" altLang="en-US"/>
              <a:t>4️⃣ Register Transfer Level (RTL) Design (Verilog) → Defines hardware logic (Hardware Description Language)</a:t>
            </a:r>
            <a:endParaRPr lang="zh-TW" altLang="en-US"/>
          </a:p>
          <a:p>
            <a:r>
              <a:rPr lang="zh-TW" altLang="en-US"/>
              <a:t>5️⃣ Field-Programmable Gate Array (FPGA) Logic Synthesis &amp; Place and Route (P&amp;R) → Maps RTL to FPGA (Physical Hardware Implementation)</a:t>
            </a:r>
            <a:endParaRPr lang="zh-TW" altLang="en-US"/>
          </a:p>
          <a:p>
            <a:r>
              <a:rPr lang="zh-TW" altLang="en-US"/>
              <a:t>6️⃣ Bitstream Generation → Configures FPGA (Binary Configuration File)</a:t>
            </a:r>
            <a:endParaRPr lang="zh-TW" altLang="en-US"/>
          </a:p>
          <a:p>
            <a:r>
              <a:rPr lang="zh-TW" altLang="en-US"/>
              <a:t>7️⃣ Field-Programmable Gate Array (FPGA) Device → Executes the design (Programmable Hardware Chip) 🚀</a:t>
            </a:r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90500" y="2551430"/>
            <a:ext cx="2540000" cy="642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>
                <a:solidFill>
                  <a:srgbClr val="FF0000"/>
                </a:solidFill>
              </a:rPr>
              <a:t>RTLFixer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RTL-Repo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21000" y="2715895"/>
            <a:ext cx="2540000" cy="642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/>
              <a:t>AIVRIL</a:t>
            </a:r>
            <a:endParaRPr lang="zh-TW" altLang="en-US"/>
          </a:p>
          <a:p>
            <a:r>
              <a:rPr lang="zh-TW" altLang="en-US"/>
              <a:t>ChipNeMo</a:t>
            </a:r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 flipH="1">
            <a:off x="2921000" y="1993900"/>
            <a:ext cx="25400" cy="190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>
            <a:stCxn id="5" idx="0"/>
            <a:endCxn id="5" idx="2"/>
          </p:cNvCxnSpPr>
          <p:nvPr/>
        </p:nvCxnSpPr>
        <p:spPr>
          <a:xfrm>
            <a:off x="1460500" y="2551430"/>
            <a:ext cx="0" cy="642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2730500" y="16256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>
                <a:solidFill>
                  <a:schemeClr val="accent2"/>
                </a:solidFill>
              </a:rPr>
              <a:t>Multi-Expert LLM</a:t>
            </a:r>
            <a:endParaRPr lang="zh-TW" altLang="en-US">
              <a:solidFill>
                <a:schemeClr val="accent2"/>
              </a:solidFill>
            </a:endParaRPr>
          </a:p>
        </p:txBody>
      </p:sp>
      <p:cxnSp>
        <p:nvCxnSpPr>
          <p:cNvPr id="10" name="直線接點 9"/>
          <p:cNvCxnSpPr/>
          <p:nvPr/>
        </p:nvCxnSpPr>
        <p:spPr>
          <a:xfrm flipH="1">
            <a:off x="2767330" y="1701800"/>
            <a:ext cx="13970" cy="101409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6200" y="1625600"/>
            <a:ext cx="1308100" cy="642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>
                <a:solidFill>
                  <a:srgbClr val="0070C0"/>
                </a:solidFill>
              </a:rPr>
              <a:t>Optimizing HLS (RAG)</a:t>
            </a:r>
            <a:endParaRPr lang="zh-TW" altLang="en-US">
              <a:solidFill>
                <a:srgbClr val="0070C0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1384300" y="1625600"/>
            <a:ext cx="0" cy="6426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2921000" y="5175885"/>
            <a:ext cx="9038590" cy="14655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/>
              <a:t>FPGA (Field-Programmable Gate Array) is flexible and good for testing and small projects, but it is slower and uses more power.</a:t>
            </a:r>
            <a:endParaRPr lang="zh-TW" altLang="en-US"/>
          </a:p>
          <a:p>
            <a:endParaRPr lang="zh-TW" altLang="en-US"/>
          </a:p>
          <a:p>
            <a:r>
              <a:rPr lang="zh-TW" altLang="en-US"/>
              <a:t>ASIC (Application-Specific Integrated Circuit) is very fast and efficient, but it is expensive and cannot be changed after making. 🚀</a:t>
            </a:r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字方塊 1"/>
          <p:cNvSpPr txBox="1"/>
          <p:nvPr/>
        </p:nvSpPr>
        <p:spPr>
          <a:xfrm>
            <a:off x="318135" y="646430"/>
            <a:ext cx="6704965" cy="2839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 sz="3600"/>
              <a:t>Conclusion</a:t>
            </a:r>
            <a:endParaRPr lang="zh-TW" altLang="en-US" sz="3600"/>
          </a:p>
          <a:p>
            <a:endParaRPr lang="zh-TW" altLang="en-US"/>
          </a:p>
          <a:p>
            <a:r>
              <a:rPr lang="zh-TW" altLang="en-US"/>
              <a:t>✅ RTLFixer Impact</a:t>
            </a:r>
            <a:endParaRPr lang="zh-TW" altLang="en-US"/>
          </a:p>
          <a:p>
            <a:r>
              <a:rPr lang="zh-TW" altLang="en-US">
                <a:solidFill>
                  <a:srgbClr val="FF0000"/>
                </a:solidFill>
              </a:rPr>
              <a:t>Integrates RAG + ReAct for Verilog debugging.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/>
              <a:t>Achieves 98.5% syntax error correction success rate.</a:t>
            </a:r>
            <a:endParaRPr lang="zh-TW" altLang="en-US"/>
          </a:p>
          <a:p>
            <a:endParaRPr lang="zh-TW" altLang="en-US"/>
          </a:p>
          <a:p>
            <a:r>
              <a:rPr lang="zh-TW" altLang="en-US"/>
              <a:t>✅ Key Contributions</a:t>
            </a:r>
            <a:endParaRPr lang="zh-TW" altLang="en-US"/>
          </a:p>
          <a:p>
            <a:r>
              <a:rPr lang="zh-TW" altLang="en-US">
                <a:solidFill>
                  <a:srgbClr val="FF0000"/>
                </a:solidFill>
              </a:rPr>
              <a:t>Autonomous LLM agent for Verilog debugging.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/>
              <a:t>Comprehensive Verilog debugging dataset for future research.</a:t>
            </a:r>
            <a:endParaRPr lang="zh-TW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1340" y="1943735"/>
            <a:ext cx="9087485" cy="251523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" y="2020570"/>
            <a:ext cx="800100" cy="24384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806700" y="157543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/>
              <a:t>Repository</a:t>
            </a:r>
            <a:endParaRPr lang="zh-TW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字方塊 1"/>
          <p:cNvSpPr txBox="1"/>
          <p:nvPr/>
        </p:nvSpPr>
        <p:spPr>
          <a:xfrm>
            <a:off x="139700" y="483870"/>
            <a:ext cx="11619865" cy="5308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 sz="3600"/>
              <a:t>Abstract</a:t>
            </a:r>
            <a:endParaRPr lang="zh-TW" altLang="en-US" sz="3600"/>
          </a:p>
          <a:p>
            <a:endParaRPr lang="zh-TW" altLang="en-US"/>
          </a:p>
          <a:p>
            <a:r>
              <a:rPr lang="zh-TW" altLang="en-US"/>
              <a:t>Overview</a:t>
            </a:r>
            <a:endParaRPr lang="zh-TW" altLang="en-US"/>
          </a:p>
          <a:p>
            <a:r>
              <a:rPr lang="zh-TW" altLang="en-US"/>
              <a:t>Problem:</a:t>
            </a:r>
            <a:r>
              <a:rPr lang="zh-TW" altLang="en-US">
                <a:solidFill>
                  <a:srgbClr val="FF0000"/>
                </a:solidFill>
              </a:rPr>
              <a:t> Lack of benchmarks that reflect real-world RTL design complexity.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/>
              <a:t>Solution: </a:t>
            </a:r>
            <a:r>
              <a:rPr lang="zh-TW" altLang="en-US">
                <a:solidFill>
                  <a:srgbClr val="FF0000"/>
                </a:solidFill>
              </a:rPr>
              <a:t>RTL-Repo – a benchmark for evaluating LLMs in large-scale RTL projects.</a:t>
            </a:r>
            <a:endParaRPr lang="zh-TW" altLang="en-US">
              <a:solidFill>
                <a:srgbClr val="FF0000"/>
              </a:solidFill>
            </a:endParaRPr>
          </a:p>
          <a:p>
            <a:endParaRPr lang="zh-TW" altLang="en-US"/>
          </a:p>
          <a:p>
            <a:r>
              <a:rPr lang="zh-TW" altLang="en-US"/>
              <a:t>RTL-Repo Dataset</a:t>
            </a:r>
            <a:endParaRPr lang="zh-TW" altLang="en-US"/>
          </a:p>
          <a:p>
            <a:r>
              <a:rPr lang="zh-TW" altLang="en-US">
                <a:solidFill>
                  <a:srgbClr val="FF0000"/>
                </a:solidFill>
              </a:rPr>
              <a:t>4,000+ Verilog samples from public GitHub repositories.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Each sample includes full project context (multi-file Verilog code).</a:t>
            </a:r>
            <a:endParaRPr lang="zh-TW" altLang="en-US">
              <a:solidFill>
                <a:srgbClr val="FF0000"/>
              </a:solidFill>
            </a:endParaRPr>
          </a:p>
          <a:p>
            <a:endParaRPr lang="zh-TW" altLang="en-US"/>
          </a:p>
          <a:p>
            <a:r>
              <a:rPr lang="zh-TW" altLang="en-US"/>
              <a:t>Models Evaluated</a:t>
            </a:r>
            <a:endParaRPr lang="zh-TW" altLang="en-US"/>
          </a:p>
          <a:p>
            <a:r>
              <a:rPr lang="zh-TW" altLang="en-US"/>
              <a:t>General LLMs: </a:t>
            </a:r>
            <a:r>
              <a:rPr lang="zh-TW" altLang="en-US">
                <a:solidFill>
                  <a:srgbClr val="FF0000"/>
                </a:solidFill>
              </a:rPr>
              <a:t>GPT-4, GPT-3.5, Starcoder2.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/>
              <a:t>Verilog-Specific: </a:t>
            </a:r>
            <a:r>
              <a:rPr lang="zh-TW" altLang="en-US">
                <a:solidFill>
                  <a:srgbClr val="FF0000"/>
                </a:solidFill>
              </a:rPr>
              <a:t>VeriGen, RTLCoder.</a:t>
            </a:r>
            <a:endParaRPr lang="zh-TW" altLang="en-US">
              <a:solidFill>
                <a:srgbClr val="FF0000"/>
              </a:solidFill>
            </a:endParaRPr>
          </a:p>
          <a:p>
            <a:endParaRPr lang="zh-TW" altLang="en-US"/>
          </a:p>
          <a:p>
            <a:r>
              <a:rPr lang="zh-TW" altLang="en-US"/>
              <a:t>Contributions</a:t>
            </a:r>
            <a:endParaRPr lang="zh-TW" altLang="en-US"/>
          </a:p>
          <a:p>
            <a:r>
              <a:rPr lang="zh-TW" altLang="en-US">
                <a:solidFill>
                  <a:srgbClr val="FF0000"/>
                </a:solidFill>
              </a:rPr>
              <a:t>Provides a benchmark for assessing LLMs on real RTL design tasks.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chemeClr val="tx1"/>
                </a:solidFill>
              </a:rPr>
              <a:t>Supports model training for Verilog code generation.</a:t>
            </a:r>
            <a:endParaRPr lang="zh-TW" altLang="en-US">
              <a:solidFill>
                <a:schemeClr val="tx1"/>
              </a:solidFill>
            </a:endParaRPr>
          </a:p>
          <a:p>
            <a:r>
              <a:rPr lang="zh-TW" altLang="en-US"/>
              <a:t>Open-source, available on GitHub.</a:t>
            </a:r>
            <a:endParaRPr lang="zh-TW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字方塊 2"/>
          <p:cNvSpPr txBox="1"/>
          <p:nvPr/>
        </p:nvSpPr>
        <p:spPr>
          <a:xfrm>
            <a:off x="46990" y="83820"/>
            <a:ext cx="11426190" cy="5582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 sz="3600"/>
              <a:t>Introduction</a:t>
            </a:r>
            <a:endParaRPr lang="zh-TW" altLang="en-US" sz="3600"/>
          </a:p>
          <a:p>
            <a:endParaRPr lang="zh-TW" altLang="en-US" sz="3600"/>
          </a:p>
          <a:p>
            <a:r>
              <a:rPr lang="zh-TW" altLang="en-US">
                <a:solidFill>
                  <a:srgbClr val="FF0000"/>
                </a:solidFill>
              </a:rPr>
              <a:t>RTL modeling is manual, time-consuming, and error-prone.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LLMs improve code generation, but Verilog remains underexplored</a:t>
            </a:r>
            <a:r>
              <a:rPr lang="zh-TW" altLang="en-US"/>
              <a:t>.</a:t>
            </a:r>
            <a:endParaRPr lang="zh-TW" altLang="en-US"/>
          </a:p>
          <a:p>
            <a:endParaRPr lang="zh-TW" altLang="en-US"/>
          </a:p>
          <a:p>
            <a:r>
              <a:rPr lang="zh-TW" altLang="en-US"/>
              <a:t>Existing Verilog Models</a:t>
            </a:r>
            <a:endParaRPr lang="zh-TW" altLang="en-US"/>
          </a:p>
          <a:p>
            <a:r>
              <a:rPr lang="zh-TW" altLang="en-US">
                <a:solidFill>
                  <a:srgbClr val="FF0000"/>
                </a:solidFill>
              </a:rPr>
              <a:t>VeriGen (CodeGen, 16B) – Fine-tuned on GitHub Verilog + textbooks.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RTLCoder (Mistral &amp; DeepSeek, 7B) – Lightweight, better than GPT-3.5.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ChipNeMo (LLaMA-based) – EDA</a:t>
            </a:r>
            <a:r>
              <a:rPr lang="en-US" altLang="zh-TW">
                <a:solidFill>
                  <a:srgbClr val="FF0000"/>
                </a:solidFill>
              </a:rPr>
              <a:t>(Electronic Design Automation)</a:t>
            </a:r>
            <a:r>
              <a:rPr lang="zh-TW" altLang="en-US">
                <a:solidFill>
                  <a:srgbClr val="FF0000"/>
                </a:solidFill>
              </a:rPr>
              <a:t> scripts &amp; engineering chatbot.</a:t>
            </a:r>
            <a:endParaRPr lang="zh-TW" altLang="en-US">
              <a:solidFill>
                <a:srgbClr val="FF0000"/>
              </a:solidFill>
            </a:endParaRPr>
          </a:p>
          <a:p>
            <a:endParaRPr lang="zh-TW" altLang="en-US"/>
          </a:p>
          <a:p>
            <a:r>
              <a:rPr lang="zh-TW" altLang="en-US"/>
              <a:t>Benchmark Limitations</a:t>
            </a:r>
            <a:endParaRPr lang="zh-TW" altLang="en-US"/>
          </a:p>
          <a:p>
            <a:r>
              <a:rPr lang="zh-TW" altLang="en-US">
                <a:solidFill>
                  <a:srgbClr val="FF0000"/>
                </a:solidFill>
              </a:rPr>
              <a:t>Existing benchmarks test only single modules</a:t>
            </a:r>
            <a:r>
              <a:rPr lang="zh-TW" altLang="en-US"/>
              <a:t>.</a:t>
            </a:r>
            <a:endParaRPr lang="zh-TW" altLang="en-US"/>
          </a:p>
          <a:p>
            <a:r>
              <a:rPr lang="zh-TW" altLang="en-US"/>
              <a:t>No evaluation for large-scale, multi-file Verilog projects.</a:t>
            </a:r>
            <a:endParaRPr lang="zh-TW" altLang="en-US"/>
          </a:p>
          <a:p>
            <a:endParaRPr lang="zh-TW" altLang="en-US"/>
          </a:p>
          <a:p>
            <a:r>
              <a:rPr lang="zh-TW" altLang="en-US"/>
              <a:t>RTL-Repo: A New Benchmark</a:t>
            </a:r>
            <a:endParaRPr lang="zh-TW" altLang="en-US"/>
          </a:p>
          <a:p>
            <a:r>
              <a:rPr lang="zh-TW" altLang="en-US">
                <a:solidFill>
                  <a:srgbClr val="FF0000"/>
                </a:solidFill>
              </a:rPr>
              <a:t>4,000+ Verilog samples from GitHub.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Tests multi-file understanding &amp; long-range dependencies.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Provides training data for Verilog-specific models.</a:t>
            </a:r>
            <a:endParaRPr lang="zh-TW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字方塊 1"/>
          <p:cNvSpPr txBox="1"/>
          <p:nvPr/>
        </p:nvSpPr>
        <p:spPr>
          <a:xfrm>
            <a:off x="83185" y="875030"/>
            <a:ext cx="11654155" cy="5308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 sz="3600"/>
              <a:t>Related Work</a:t>
            </a:r>
            <a:endParaRPr lang="zh-TW" altLang="en-US" sz="3600"/>
          </a:p>
          <a:p>
            <a:endParaRPr lang="zh-TW" altLang="en-US"/>
          </a:p>
          <a:p>
            <a:r>
              <a:rPr lang="zh-TW" altLang="en-US"/>
              <a:t>Software Engineering Benchmarks:</a:t>
            </a:r>
            <a:endParaRPr lang="zh-TW" altLang="en-US"/>
          </a:p>
          <a:p>
            <a:r>
              <a:rPr lang="zh-TW" altLang="en-US">
                <a:solidFill>
                  <a:schemeClr val="tx1"/>
                </a:solidFill>
              </a:rPr>
              <a:t>CrossCodeEval – Tests LLMs on Python, Java, TypeScript, and C# with cross-file understanding.</a:t>
            </a:r>
            <a:endParaRPr lang="zh-TW" altLang="en-US">
              <a:solidFill>
                <a:schemeClr val="tx1"/>
              </a:solidFill>
            </a:endParaRPr>
          </a:p>
          <a:p>
            <a:r>
              <a:rPr lang="zh-TW" altLang="en-US">
                <a:solidFill>
                  <a:schemeClr val="tx1"/>
                </a:solidFill>
              </a:rPr>
              <a:t>RepoBench – Evaluates repository-level code completion in Python and Java.</a:t>
            </a:r>
            <a:endParaRPr lang="zh-TW" altLang="en-US">
              <a:solidFill>
                <a:schemeClr val="tx1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Limitation – No benchmark exists for Verilog in multi-file, large-scale RTL projects.</a:t>
            </a:r>
            <a:endParaRPr lang="zh-TW" altLang="en-US">
              <a:solidFill>
                <a:srgbClr val="FF0000"/>
              </a:solidFill>
            </a:endParaRPr>
          </a:p>
          <a:p>
            <a:endParaRPr lang="zh-TW" altLang="en-US"/>
          </a:p>
          <a:p>
            <a:r>
              <a:rPr lang="zh-TW" altLang="en-US"/>
              <a:t>Existing Verilog Benchmarks:</a:t>
            </a:r>
            <a:endParaRPr lang="zh-TW" altLang="en-US"/>
          </a:p>
          <a:p>
            <a:r>
              <a:rPr lang="zh-TW" altLang="en-US">
                <a:solidFill>
                  <a:schemeClr val="tx1"/>
                </a:solidFill>
              </a:rPr>
              <a:t>RTLLM – 29 RTL tasks, evaluates syntax &amp; functionality.</a:t>
            </a:r>
            <a:endParaRPr lang="zh-TW" altLang="en-US">
              <a:solidFill>
                <a:schemeClr val="tx1"/>
              </a:solidFill>
            </a:endParaRPr>
          </a:p>
          <a:p>
            <a:r>
              <a:rPr lang="zh-TW" altLang="en-US">
                <a:solidFill>
                  <a:schemeClr val="tx1"/>
                </a:solidFill>
              </a:rPr>
              <a:t>VerilogEval – 156 Verilog problems from HDLBits, assesses single-module correctness.</a:t>
            </a:r>
            <a:endParaRPr lang="zh-TW" altLang="en-US">
              <a:solidFill>
                <a:schemeClr val="tx1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Limitations: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Only tests single-file Verilog generation (not real-world large projects).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Limited dataset size – models may memorize solutions rather than generalize.</a:t>
            </a:r>
            <a:endParaRPr lang="zh-TW" altLang="en-US">
              <a:solidFill>
                <a:srgbClr val="FF0000"/>
              </a:solidFill>
            </a:endParaRPr>
          </a:p>
          <a:p>
            <a:endParaRPr lang="zh-TW" altLang="en-US">
              <a:solidFill>
                <a:schemeClr val="tx1"/>
              </a:solidFill>
            </a:endParaRPr>
          </a:p>
          <a:p>
            <a:r>
              <a:rPr lang="zh-TW" altLang="en-US">
                <a:solidFill>
                  <a:schemeClr val="tx1"/>
                </a:solidFill>
              </a:rPr>
              <a:t>Need for RTL-Repo:</a:t>
            </a:r>
            <a:endParaRPr lang="zh-TW" altLang="en-US">
              <a:solidFill>
                <a:schemeClr val="tx1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Realistic multi-file Verilog benchmarking.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Evaluates long-range dependencies in RTL projects.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Ensures models handle complex, large-scale hardware designs.</a:t>
            </a:r>
            <a:endParaRPr lang="zh-TW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字方塊 1"/>
          <p:cNvSpPr txBox="1"/>
          <p:nvPr/>
        </p:nvSpPr>
        <p:spPr>
          <a:xfrm>
            <a:off x="215900" y="5715"/>
            <a:ext cx="11473815" cy="3662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 sz="3600"/>
              <a:t>RTL-REPO</a:t>
            </a:r>
            <a:endParaRPr lang="zh-TW" altLang="en-US" sz="3600"/>
          </a:p>
          <a:p>
            <a:endParaRPr lang="zh-TW" altLang="en-US"/>
          </a:p>
          <a:p>
            <a:r>
              <a:rPr lang="zh-TW" altLang="en-US"/>
              <a:t>Objective</a:t>
            </a:r>
            <a:endParaRPr lang="zh-TW" altLang="en-US"/>
          </a:p>
          <a:p>
            <a:r>
              <a:rPr lang="zh-TW" altLang="en-US">
                <a:solidFill>
                  <a:srgbClr val="FF0000"/>
                </a:solidFill>
              </a:rPr>
              <a:t>Evaluate LLMs on Verilog code completion and generation in multi-file, large-scale RTL projects.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Assess key abilities: long-context handling, logical consistency, multi-file understanding.</a:t>
            </a:r>
            <a:endParaRPr lang="zh-TW" altLang="en-US"/>
          </a:p>
          <a:p>
            <a:endParaRPr lang="zh-TW" altLang="en-US"/>
          </a:p>
          <a:p>
            <a:r>
              <a:rPr lang="zh-TW" altLang="en-US"/>
              <a:t>Evaluation Method</a:t>
            </a:r>
            <a:endParaRPr lang="zh-TW" altLang="en-US"/>
          </a:p>
          <a:p>
            <a:r>
              <a:rPr lang="zh-TW" altLang="en-US">
                <a:solidFill>
                  <a:srgbClr val="FF0000"/>
                </a:solidFill>
              </a:rPr>
              <a:t>Multi-file context + Target line prediction to verify correctness and consistency in Verilog generation.</a:t>
            </a:r>
            <a:endParaRPr lang="zh-TW" altLang="en-US">
              <a:solidFill>
                <a:srgbClr val="FF0000"/>
              </a:solidFill>
            </a:endParaRPr>
          </a:p>
          <a:p>
            <a:endParaRPr lang="zh-TW" altLang="en-US"/>
          </a:p>
          <a:p>
            <a:r>
              <a:rPr lang="zh-TW" altLang="en-US"/>
              <a:t>Metrics:</a:t>
            </a:r>
            <a:endParaRPr lang="zh-TW" altLang="en-US"/>
          </a:p>
          <a:p>
            <a:r>
              <a:rPr lang="zh-TW" altLang="en-US">
                <a:solidFill>
                  <a:srgbClr val="FF0000"/>
                </a:solidFill>
              </a:rPr>
              <a:t>Exact Match (EM)</a:t>
            </a:r>
            <a:r>
              <a:rPr lang="zh-TW" altLang="en-US"/>
              <a:t> – Measures the percentage of generated outputs that perfectly match the target line.</a:t>
            </a:r>
            <a:endParaRPr lang="zh-TW" altLang="en-US"/>
          </a:p>
          <a:p>
            <a:r>
              <a:rPr lang="zh-TW" altLang="en-US">
                <a:solidFill>
                  <a:srgbClr val="FF0000"/>
                </a:solidFill>
              </a:rPr>
              <a:t>Edit Similarity (ES)</a:t>
            </a:r>
            <a:r>
              <a:rPr lang="zh-TW" altLang="en-US"/>
              <a:t> – Uses Levenshtein distance to evaluate the similarity between the generated and target code.</a:t>
            </a:r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" y="3830320"/>
            <a:ext cx="3143250" cy="7810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4829175"/>
            <a:ext cx="4743450" cy="7429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25450" y="5740400"/>
            <a:ext cx="5368290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/>
              <a:t>測量將（模型生成的代碼）轉換成（正確代碼）所需的最少編輯次數（插入、刪除、替換）。</a:t>
            </a:r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155" y="4672965"/>
            <a:ext cx="6306185" cy="141351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字方塊 1"/>
          <p:cNvSpPr txBox="1"/>
          <p:nvPr/>
        </p:nvSpPr>
        <p:spPr>
          <a:xfrm>
            <a:off x="165100" y="933450"/>
            <a:ext cx="7226300" cy="33858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>
                <a:solidFill>
                  <a:srgbClr val="FF0000"/>
                </a:solidFill>
              </a:rPr>
              <a:t>RTLLM</a:t>
            </a:r>
            <a:r>
              <a:rPr lang="zh-TW" altLang="en-US"/>
              <a:t>: </a:t>
            </a:r>
            <a:r>
              <a:rPr lang="zh-TW" altLang="en-US">
                <a:solidFill>
                  <a:srgbClr val="FF0000"/>
                </a:solidFill>
              </a:rPr>
              <a:t>Tests single-file Verilog completion, focusing on syntax and single-module logic.</a:t>
            </a:r>
            <a:r>
              <a:rPr lang="en-US" altLang="zh-TW">
                <a:solidFill>
                  <a:srgbClr val="FF0000"/>
                </a:solidFill>
              </a:rPr>
              <a:t>(</a:t>
            </a:r>
            <a:r>
              <a:rPr lang="zh-TW" altLang="en-US">
                <a:solidFill>
                  <a:srgbClr val="FF0000"/>
                </a:solidFill>
              </a:rPr>
              <a:t>補齊</a:t>
            </a:r>
            <a:r>
              <a:rPr lang="en-US" altLang="zh-TW">
                <a:solidFill>
                  <a:srgbClr val="FF0000"/>
                </a:solidFill>
              </a:rPr>
              <a:t>)(</a:t>
            </a:r>
            <a:r>
              <a:rPr lang="zh-TW" altLang="en-US">
                <a:solidFill>
                  <a:srgbClr val="FF0000"/>
                </a:solidFill>
              </a:rPr>
              <a:t>底</a:t>
            </a:r>
            <a:r>
              <a:rPr lang="en-US" altLang="zh-TW">
                <a:solidFill>
                  <a:srgbClr val="FF0000"/>
                </a:solidFill>
              </a:rPr>
              <a:t>)</a:t>
            </a:r>
            <a:endParaRPr lang="en-US" altLang="zh-TW">
              <a:solidFill>
                <a:srgbClr val="FF0000"/>
              </a:solidFill>
            </a:endParaRPr>
          </a:p>
          <a:p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VerilogEval</a:t>
            </a:r>
            <a:r>
              <a:rPr lang="zh-TW" altLang="en-US"/>
              <a:t>: Evaluates </a:t>
            </a:r>
            <a:r>
              <a:rPr lang="zh-TW" altLang="en-US">
                <a:solidFill>
                  <a:srgbClr val="FF0000"/>
                </a:solidFill>
              </a:rPr>
              <a:t>single-file Verilog problems (HDLBits-style)</a:t>
            </a:r>
            <a:r>
              <a:rPr lang="zh-TW" altLang="en-US"/>
              <a:t> for syntax and correctness.</a:t>
            </a:r>
            <a:r>
              <a:rPr lang="en-US" altLang="zh-TW">
                <a:solidFill>
                  <a:srgbClr val="FF0000"/>
                </a:solidFill>
              </a:rPr>
              <a:t>(</a:t>
            </a:r>
            <a:r>
              <a:rPr lang="zh-TW" altLang="en-US">
                <a:solidFill>
                  <a:srgbClr val="FF0000"/>
                </a:solidFill>
              </a:rPr>
              <a:t>重頭寫</a:t>
            </a:r>
            <a:r>
              <a:rPr lang="en-US" altLang="zh-TW">
                <a:solidFill>
                  <a:srgbClr val="FF0000"/>
                </a:solidFill>
              </a:rPr>
              <a:t>)(</a:t>
            </a:r>
            <a:r>
              <a:rPr lang="zh-TW" altLang="en-US">
                <a:solidFill>
                  <a:srgbClr val="FF0000"/>
                </a:solidFill>
              </a:rPr>
              <a:t>底</a:t>
            </a:r>
            <a:r>
              <a:rPr lang="en-US" altLang="zh-TW">
                <a:solidFill>
                  <a:srgbClr val="FF0000"/>
                </a:solidFill>
              </a:rPr>
              <a:t>)</a:t>
            </a:r>
            <a:endParaRPr lang="en-US" altLang="zh-TW">
              <a:solidFill>
                <a:srgbClr val="FF0000"/>
              </a:solidFill>
            </a:endParaRPr>
          </a:p>
          <a:p>
            <a:endParaRPr lang="en-US" altLang="zh-TW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RTL-Repo: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/>
              <a:t>Supports multi-file, large-scale Verilog projects.</a:t>
            </a:r>
            <a:endParaRPr lang="zh-TW" altLang="en-US"/>
          </a:p>
          <a:p>
            <a:r>
              <a:rPr lang="zh-TW" altLang="en-US"/>
              <a:t>Assesses cross-file dependencies, long-context handling, and logical consistency.</a:t>
            </a:r>
            <a:endParaRPr lang="zh-TW" altLang="en-US"/>
          </a:p>
          <a:p>
            <a:r>
              <a:rPr lang="zh-TW" altLang="en-US">
                <a:solidFill>
                  <a:srgbClr val="FF0000"/>
                </a:solidFill>
              </a:rPr>
              <a:t>Includes complex RTL designs like CPU architectures, SoCs</a:t>
            </a:r>
            <a:r>
              <a:rPr lang="en-US" altLang="zh-TW">
                <a:solidFill>
                  <a:srgbClr val="FF0000"/>
                </a:solidFill>
              </a:rPr>
              <a:t>(System-on-Chip)</a:t>
            </a:r>
            <a:r>
              <a:rPr lang="zh-TW" altLang="en-US">
                <a:solidFill>
                  <a:srgbClr val="FF0000"/>
                </a:solidFill>
              </a:rPr>
              <a:t>, and hierarchical modules</a:t>
            </a:r>
            <a:r>
              <a:rPr lang="en-US" altLang="zh-TW">
                <a:solidFill>
                  <a:srgbClr val="FF0000"/>
                </a:solidFill>
              </a:rPr>
              <a:t>(Hierarchical Modules)</a:t>
            </a:r>
            <a:r>
              <a:rPr lang="zh-TW" altLang="en-US">
                <a:solidFill>
                  <a:srgbClr val="FF0000"/>
                </a:solidFill>
              </a:rPr>
              <a:t>.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65100" y="4865370"/>
            <a:ext cx="7378065" cy="17399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/>
              <a:t>最上層（Top Module）：整合所有子模組，例如 CPU 架構（CPU Architecture）</a:t>
            </a:r>
            <a:endParaRPr lang="zh-TW" altLang="en-US"/>
          </a:p>
          <a:p>
            <a:r>
              <a:rPr lang="zh-TW" altLang="en-US"/>
              <a:t>中間層（Intermediate Modules）：如 算術邏輯單元（Arithmetic Logic Unit, ALU）、控制單元（Control Unit）、寄存器檔（Register File）</a:t>
            </a:r>
            <a:endParaRPr lang="zh-TW" altLang="en-US"/>
          </a:p>
          <a:p>
            <a:r>
              <a:rPr lang="zh-TW" altLang="en-US"/>
              <a:t>最底層（Low-Level Modules）：如 加法器（Adder）、邏輯閘（Logic Gates）</a:t>
            </a:r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65100" y="260350"/>
            <a:ext cx="398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3600"/>
              <a:t>DATASET</a:t>
            </a:r>
            <a:endParaRPr lang="en-US" altLang="zh-TW" sz="3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字方塊 1"/>
          <p:cNvSpPr txBox="1"/>
          <p:nvPr/>
        </p:nvSpPr>
        <p:spPr>
          <a:xfrm>
            <a:off x="158750" y="463550"/>
            <a:ext cx="11645265" cy="5857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 sz="3600"/>
              <a:t>EXPERIMENTAL DESIGN</a:t>
            </a:r>
            <a:endParaRPr lang="zh-TW" altLang="en-US" sz="3600"/>
          </a:p>
          <a:p>
            <a:endParaRPr lang="zh-TW" altLang="en-US" sz="3600"/>
          </a:p>
          <a:p>
            <a:endParaRPr lang="zh-TW" altLang="en-US"/>
          </a:p>
          <a:p>
            <a:r>
              <a:rPr lang="zh-TW" altLang="en-US"/>
              <a:t>Data Source</a:t>
            </a:r>
            <a:endParaRPr lang="zh-TW" altLang="en-US"/>
          </a:p>
          <a:p>
            <a:r>
              <a:rPr lang="zh-TW" altLang="en-US">
                <a:solidFill>
                  <a:srgbClr val="FF0000"/>
                </a:solidFill>
              </a:rPr>
              <a:t>4,098 Verilog samples from 1,361 GitHub repositories.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Real-world projects, ensuring authenticity and diversity.</a:t>
            </a:r>
            <a:endParaRPr lang="zh-TW" altLang="en-US">
              <a:solidFill>
                <a:srgbClr val="FF0000"/>
              </a:solidFill>
            </a:endParaRPr>
          </a:p>
          <a:p>
            <a:endParaRPr lang="zh-TW" altLang="en-US"/>
          </a:p>
          <a:p>
            <a:r>
              <a:rPr lang="zh-TW" altLang="en-US"/>
              <a:t>Data Filtering &amp; Processing</a:t>
            </a:r>
            <a:endParaRPr lang="zh-TW" altLang="en-US"/>
          </a:p>
          <a:p>
            <a:r>
              <a:rPr lang="zh-TW" altLang="en-US">
                <a:solidFill>
                  <a:srgbClr val="FF0000"/>
                </a:solidFill>
              </a:rPr>
              <a:t>Each sample includes full multi-file context, requiring LLMs to understand entire projects.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4 random files per repository, keeping only valid code (no comments).</a:t>
            </a:r>
            <a:endParaRPr lang="zh-TW" altLang="en-US">
              <a:solidFill>
                <a:srgbClr val="FF0000"/>
              </a:solidFill>
            </a:endParaRPr>
          </a:p>
          <a:p>
            <a:endParaRPr lang="zh-TW" altLang="en-US"/>
          </a:p>
          <a:p>
            <a:r>
              <a:rPr lang="zh-TW" altLang="en-US"/>
              <a:t>Dataset Structure</a:t>
            </a:r>
            <a:endParaRPr lang="zh-TW" altLang="en-US"/>
          </a:p>
          <a:p>
            <a:r>
              <a:rPr lang="zh-TW" altLang="en-US">
                <a:solidFill>
                  <a:srgbClr val="FF0000"/>
                </a:solidFill>
              </a:rPr>
              <a:t>9 context length categories (ranging from 2K to 128K tokens).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/>
              <a:t>Train set: 2,924, Test set: 1,174, enabling LLM fine-tuning and evaluation.</a:t>
            </a:r>
            <a:endParaRPr lang="zh-TW" altLang="en-US"/>
          </a:p>
          <a:p>
            <a:endParaRPr lang="zh-TW" altLang="en-US"/>
          </a:p>
          <a:p>
            <a:r>
              <a:rPr lang="zh-TW" altLang="en-US"/>
              <a:t>Purpose</a:t>
            </a:r>
            <a:endParaRPr lang="zh-TW" altLang="en-US"/>
          </a:p>
          <a:p>
            <a:r>
              <a:rPr lang="zh-TW" altLang="en-US">
                <a:solidFill>
                  <a:srgbClr val="FF0000"/>
                </a:solidFill>
              </a:rPr>
              <a:t>Evaluates LLMs on large-scale, multi-file Verilog projects.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Provides an open-source dataset for Verilog-specific LLM training.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Simulates real RTL design environments, enhancing practical Verilog generation.</a:t>
            </a:r>
            <a:endParaRPr lang="zh-TW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520" y="594995"/>
            <a:ext cx="6842760" cy="460311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" y="594995"/>
            <a:ext cx="6842760" cy="460311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10" y="2197100"/>
            <a:ext cx="11304905" cy="45745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25" y="186055"/>
            <a:ext cx="6068695" cy="64865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815" y="1214120"/>
            <a:ext cx="6560185" cy="479679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240" y="1852295"/>
            <a:ext cx="7134860" cy="271970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340" y="1852295"/>
            <a:ext cx="4542155" cy="302006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字方塊 1"/>
          <p:cNvSpPr txBox="1"/>
          <p:nvPr/>
        </p:nvSpPr>
        <p:spPr>
          <a:xfrm>
            <a:off x="283210" y="1036955"/>
            <a:ext cx="10577830" cy="4211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 sz="3600"/>
              <a:t>Conclusion</a:t>
            </a:r>
            <a:endParaRPr lang="zh-TW" altLang="en-US" sz="3600"/>
          </a:p>
          <a:p>
            <a:endParaRPr lang="zh-TW" altLang="en-US" sz="3600"/>
          </a:p>
          <a:p>
            <a:r>
              <a:rPr lang="zh-TW" altLang="en-US"/>
              <a:t>RTL-Repo Contributions</a:t>
            </a:r>
            <a:endParaRPr lang="zh-TW" altLang="en-US"/>
          </a:p>
          <a:p>
            <a:r>
              <a:rPr lang="zh-TW" altLang="en-US">
                <a:solidFill>
                  <a:srgbClr val="FF0000"/>
                </a:solidFill>
              </a:rPr>
              <a:t>Introduced RTL-Repo, a benchmark with 4,000+ GitHub Verilog samples.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Evaluates LLMs on multi-file, large-scale RTL code generation.</a:t>
            </a:r>
            <a:endParaRPr lang="zh-TW" altLang="en-US">
              <a:solidFill>
                <a:srgbClr val="FF0000"/>
              </a:solidFill>
            </a:endParaRPr>
          </a:p>
          <a:p>
            <a:endParaRPr lang="zh-TW" altLang="en-US"/>
          </a:p>
          <a:p>
            <a:r>
              <a:rPr lang="zh-TW" altLang="en-US"/>
              <a:t>Model Evaluation Results</a:t>
            </a:r>
            <a:endParaRPr lang="zh-TW" altLang="en-US"/>
          </a:p>
          <a:p>
            <a:r>
              <a:rPr lang="zh-TW" altLang="en-US">
                <a:solidFill>
                  <a:srgbClr val="FF0000"/>
                </a:solidFill>
              </a:rPr>
              <a:t>GPT-4 outperforms all models.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Open-source Verilog models (VeriGen, RTLCoder) struggle with long-range dependencies and multi-file contexts.</a:t>
            </a:r>
            <a:endParaRPr lang="zh-TW" altLang="en-US">
              <a:solidFill>
                <a:srgbClr val="FF0000"/>
              </a:solidFill>
            </a:endParaRPr>
          </a:p>
          <a:p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/>
              <a:t>Future Research Directions</a:t>
            </a:r>
            <a:endParaRPr lang="zh-TW" altLang="en-US"/>
          </a:p>
          <a:p>
            <a:r>
              <a:rPr lang="zh-TW" altLang="en-US">
                <a:solidFill>
                  <a:srgbClr val="FF0000"/>
                </a:solidFill>
              </a:rPr>
              <a:t>Fine-tuning open-source models for better Verilog generation.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Developing advanced LLMs to handle large RTL codebases more effectively.</a:t>
            </a:r>
            <a:endParaRPr lang="zh-TW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800" y="1600200"/>
            <a:ext cx="7229475" cy="260858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890395"/>
            <a:ext cx="781050" cy="202882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字方塊 1"/>
          <p:cNvSpPr txBox="1"/>
          <p:nvPr/>
        </p:nvSpPr>
        <p:spPr>
          <a:xfrm>
            <a:off x="234950" y="768350"/>
            <a:ext cx="11007090" cy="5308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 sz="3600"/>
              <a:t>ABSTRACT</a:t>
            </a:r>
            <a:endParaRPr lang="zh-TW" altLang="en-US" sz="3600"/>
          </a:p>
          <a:p>
            <a:endParaRPr lang="zh-TW" altLang="en-US"/>
          </a:p>
          <a:p>
            <a:r>
              <a:rPr lang="zh-TW" altLang="en-US"/>
              <a:t>AIVRIL: AI-Driven RTL Generation with Verification-In-The-Loop</a:t>
            </a:r>
            <a:endParaRPr lang="zh-TW" altLang="en-US"/>
          </a:p>
          <a:p>
            <a:r>
              <a:rPr lang="zh-TW" altLang="en-US"/>
              <a:t>Objective</a:t>
            </a:r>
            <a:endParaRPr lang="zh-TW" altLang="en-US"/>
          </a:p>
          <a:p>
            <a:r>
              <a:rPr lang="zh-TW" altLang="en-US">
                <a:solidFill>
                  <a:srgbClr val="FF0000"/>
                </a:solidFill>
              </a:rPr>
              <a:t>✅ Improve LLM-generated RTL code accuracy and reliability.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✅ Address LLM errors in RTL design, where precision is critical.</a:t>
            </a:r>
            <a:endParaRPr lang="zh-TW" altLang="en-US">
              <a:solidFill>
                <a:srgbClr val="FF0000"/>
              </a:solidFill>
            </a:endParaRPr>
          </a:p>
          <a:p>
            <a:endParaRPr lang="zh-TW" altLang="en-US"/>
          </a:p>
          <a:p>
            <a:r>
              <a:rPr lang="zh-TW" altLang="en-US"/>
              <a:t>Key Contributions</a:t>
            </a:r>
            <a:endParaRPr lang="zh-TW" altLang="en-US"/>
          </a:p>
          <a:p>
            <a:r>
              <a:rPr lang="zh-TW" altLang="en-US">
                <a:solidFill>
                  <a:srgbClr val="FF0000"/>
                </a:solidFill>
              </a:rPr>
              <a:t>✅ AIVRIL Framework: Uses Multi-Agent System + Verification-In-The-Loop (VITL) for automatic syntax correction &amp; functional verification.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✅ Error Reduction: Significantly minimizes incorrect RTL generation.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✅ Performance Boost: 2× code quality improvement, 88.46% verification success rate on VerilogEval-Human dataset.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✅ EDA &amp; AI Integration: Advances LLM applications in RTL automation.</a:t>
            </a:r>
            <a:endParaRPr lang="zh-TW" altLang="en-US">
              <a:solidFill>
                <a:srgbClr val="FF0000"/>
              </a:solidFill>
            </a:endParaRPr>
          </a:p>
          <a:p>
            <a:endParaRPr lang="zh-TW" altLang="en-US"/>
          </a:p>
          <a:p>
            <a:r>
              <a:rPr lang="zh-TW" altLang="en-US"/>
              <a:t>Conclusion</a:t>
            </a:r>
            <a:endParaRPr lang="zh-TW" altLang="en-US"/>
          </a:p>
          <a:p>
            <a:r>
              <a:rPr lang="zh-TW" altLang="en-US">
                <a:solidFill>
                  <a:srgbClr val="FF0000"/>
                </a:solidFill>
              </a:rPr>
              <a:t>Enhances LLM reliability in RTL design.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Automates RTL generation &amp; verification for error-free code.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Paves the way for AI-powered hardware design automation.</a:t>
            </a:r>
            <a:endParaRPr lang="zh-TW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字方塊 1"/>
          <p:cNvSpPr txBox="1"/>
          <p:nvPr/>
        </p:nvSpPr>
        <p:spPr>
          <a:xfrm>
            <a:off x="215900" y="1296035"/>
            <a:ext cx="12036425" cy="3937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 sz="3600"/>
              <a:t>1. Introduction</a:t>
            </a:r>
            <a:endParaRPr lang="zh-TW" altLang="en-US" sz="3600"/>
          </a:p>
          <a:p>
            <a:r>
              <a:rPr lang="zh-TW" altLang="en-US"/>
              <a:t>🔹 Background &amp; Motivation</a:t>
            </a:r>
            <a:endParaRPr lang="zh-TW" altLang="en-US"/>
          </a:p>
          <a:p>
            <a:r>
              <a:rPr lang="zh-TW" altLang="en-US">
                <a:solidFill>
                  <a:srgbClr val="FF0000"/>
                </a:solidFill>
              </a:rPr>
              <a:t>✅ LLMs revolutionize various fields, including hardware design.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✅ They automate RTL (Register Transfer Level) code generation, enhancing efficiency.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✅ Challenge: LLMs are probabilistic, leading to syntax &amp; logic errors, requiring strict verification.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✅ Issue: While improving code generation speed, verification burden increases.</a:t>
            </a:r>
            <a:endParaRPr lang="zh-TW" altLang="en-US">
              <a:solidFill>
                <a:srgbClr val="FF0000"/>
              </a:solidFill>
            </a:endParaRPr>
          </a:p>
          <a:p>
            <a:endParaRPr lang="zh-TW" altLang="en-US"/>
          </a:p>
          <a:p>
            <a:endParaRPr lang="zh-TW" altLang="en-US"/>
          </a:p>
          <a:p>
            <a:r>
              <a:rPr lang="zh-TW" altLang="en-US" sz="3600"/>
              <a:t>2 Background &amp; Related Work</a:t>
            </a:r>
            <a:endParaRPr lang="zh-TW" altLang="en-US" sz="3600"/>
          </a:p>
          <a:p>
            <a:r>
              <a:rPr lang="zh-TW" altLang="en-US"/>
              <a:t>🔹 Existing Research &amp; Gaps</a:t>
            </a:r>
            <a:endParaRPr lang="zh-TW" altLang="en-US"/>
          </a:p>
          <a:p>
            <a:r>
              <a:rPr lang="zh-TW" altLang="en-US">
                <a:solidFill>
                  <a:srgbClr val="FF0000"/>
                </a:solidFill>
              </a:rPr>
              <a:t>✅ Early studies focused on RTL code generation, lacking verification mechanisms.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✅ Recent efforts include syntax error detection &amp; correction, but lack full verification integration.</a:t>
            </a:r>
            <a:endParaRPr lang="zh-TW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字方塊 1"/>
          <p:cNvSpPr txBox="1"/>
          <p:nvPr/>
        </p:nvSpPr>
        <p:spPr>
          <a:xfrm>
            <a:off x="472440" y="101600"/>
            <a:ext cx="4197985" cy="6131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 sz="3600">
                <a:sym typeface="+mn-ea"/>
              </a:rPr>
              <a:t>The AIVRIL Framework</a:t>
            </a:r>
            <a:endParaRPr lang="zh-TW" altLang="en-US" sz="3600">
              <a:sym typeface="+mn-ea"/>
            </a:endParaRPr>
          </a:p>
          <a:p>
            <a:r>
              <a:rPr lang="zh-TW" altLang="en-US"/>
              <a:t>✅ AI-Driven RTL Generation with Verification</a:t>
            </a:r>
            <a:endParaRPr lang="zh-TW" altLang="en-US"/>
          </a:p>
          <a:p>
            <a:r>
              <a:rPr lang="zh-TW" altLang="en-US"/>
              <a:t>AIVRIL uses multiple AI agents to:</a:t>
            </a:r>
            <a:endParaRPr lang="zh-TW" altLang="en-US"/>
          </a:p>
          <a:p>
            <a:r>
              <a:rPr lang="zh-TW" altLang="en-US">
                <a:solidFill>
                  <a:srgbClr val="FF0000"/>
                </a:solidFill>
              </a:rPr>
              <a:t>Fix syntax errors</a:t>
            </a:r>
            <a:r>
              <a:rPr lang="zh-TW" altLang="en-US"/>
              <a:t> </a:t>
            </a:r>
            <a:endParaRPr lang="zh-TW" altLang="en-US"/>
          </a:p>
          <a:p>
            <a:r>
              <a:rPr lang="zh-TW" altLang="en-US"/>
              <a:t>Check if the design works (</a:t>
            </a:r>
            <a:r>
              <a:rPr lang="zh-TW" altLang="en-US">
                <a:solidFill>
                  <a:srgbClr val="FF0000"/>
                </a:solidFill>
              </a:rPr>
              <a:t>Functional Verification</a:t>
            </a:r>
            <a:r>
              <a:rPr lang="zh-TW" altLang="en-US"/>
              <a:t>)</a:t>
            </a:r>
            <a:endParaRPr lang="zh-TW" altLang="en-US"/>
          </a:p>
          <a:p>
            <a:r>
              <a:rPr lang="zh-TW" altLang="en-US"/>
              <a:t>✅ Works with EDA Tools to improve RTL code made by AI.</a:t>
            </a:r>
            <a:endParaRPr lang="zh-TW" altLang="en-US"/>
          </a:p>
          <a:p>
            <a:r>
              <a:rPr lang="zh-TW" altLang="en-US"/>
              <a:t>✅ Supports any AI model &amp; tool, making it flexible.</a:t>
            </a:r>
            <a:endParaRPr lang="zh-TW" altLang="en-US"/>
          </a:p>
          <a:p>
            <a:r>
              <a:rPr lang="zh-TW" altLang="en-US"/>
              <a:t>✅ Provides clear verification feedback, unlike black-box models.</a:t>
            </a:r>
            <a:endParaRPr lang="zh-TW" altLang="en-US"/>
          </a:p>
          <a:p>
            <a:r>
              <a:rPr lang="zh-TW" altLang="en-US">
                <a:solidFill>
                  <a:srgbClr val="FF0000"/>
                </a:solidFill>
              </a:rPr>
              <a:t>Test Results (VerilogEval-Human Dataset)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/>
              <a:t>✅ Better Code Quality:</a:t>
            </a:r>
            <a:endParaRPr lang="zh-TW" altLang="en-US"/>
          </a:p>
          <a:p>
            <a:r>
              <a:rPr lang="zh-TW" altLang="en-US"/>
              <a:t>1.32× better than CodeV</a:t>
            </a:r>
            <a:endParaRPr lang="zh-TW" altLang="en-US"/>
          </a:p>
          <a:p>
            <a:r>
              <a:rPr lang="zh-TW" altLang="en-US"/>
              <a:t>2× better than RTLFixer</a:t>
            </a:r>
            <a:endParaRPr lang="zh-TW" altLang="en-US"/>
          </a:p>
          <a:p>
            <a:r>
              <a:rPr lang="zh-TW" altLang="en-US"/>
              <a:t>✅ 88.46% verification success, ensuring correct &amp; reliable RTL code.</a:t>
            </a:r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4883785" y="1717675"/>
            <a:ext cx="6825615" cy="2562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/>
              <a:t>1️⃣ Code Coverage – Makes sure all RTL code runs</a:t>
            </a:r>
            <a:endParaRPr lang="zh-TW" altLang="en-US"/>
          </a:p>
          <a:p>
            <a:r>
              <a:rPr lang="zh-TW" altLang="en-US"/>
              <a:t>Statements Executed: % of Verilog lines tested.</a:t>
            </a:r>
            <a:endParaRPr lang="zh-TW" altLang="en-US"/>
          </a:p>
          <a:p>
            <a:r>
              <a:rPr lang="zh-TW" altLang="en-US"/>
              <a:t>Branches Covered: % of if-else or case statements tested.</a:t>
            </a:r>
            <a:endParaRPr lang="zh-TW" altLang="en-US"/>
          </a:p>
          <a:p>
            <a:r>
              <a:rPr lang="zh-TW" altLang="en-US"/>
              <a:t>Conditions Covered: % of logical conditions (AND, OR) tested.</a:t>
            </a:r>
            <a:endParaRPr lang="zh-TW" altLang="en-US"/>
          </a:p>
          <a:p>
            <a:endParaRPr lang="zh-TW" altLang="en-US"/>
          </a:p>
          <a:p>
            <a:r>
              <a:rPr lang="zh-TW" altLang="en-US"/>
              <a:t>2️⃣ Functional Coverage – Makes sure all design functions are tested</a:t>
            </a:r>
            <a:endParaRPr lang="zh-TW" altLang="en-US"/>
          </a:p>
          <a:p>
            <a:r>
              <a:rPr lang="zh-TW" altLang="en-US"/>
              <a:t>Reset Condition: Checks if reset works.</a:t>
            </a:r>
            <a:endParaRPr lang="zh-TW" altLang="en-US"/>
          </a:p>
          <a:p>
            <a:r>
              <a:rPr lang="zh-TW" altLang="en-US"/>
              <a:t>Enable Signal: Tests all enable states.</a:t>
            </a:r>
            <a:endParaRPr lang="zh-TW" altLang="en-US"/>
          </a:p>
          <a:p>
            <a:r>
              <a:rPr lang="zh-TW" altLang="en-US"/>
              <a:t>Maximum Count Reached: Ensures the counter reaches its limit.</a:t>
            </a:r>
            <a:endParaRPr lang="zh-TW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2230" y="1407160"/>
            <a:ext cx="6335395" cy="280098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139180" y="144780"/>
            <a:ext cx="5636260" cy="5031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/>
              <a:t>AIVRIL Workflow</a:t>
            </a:r>
            <a:endParaRPr lang="zh-TW" altLang="en-US"/>
          </a:p>
          <a:p>
            <a:r>
              <a:rPr lang="zh-TW" altLang="en-US"/>
              <a:t>1️⃣ AutoReview (Syntax Correction)</a:t>
            </a:r>
            <a:endParaRPr lang="zh-TW" altLang="en-US"/>
          </a:p>
          <a:p>
            <a:r>
              <a:rPr lang="zh-TW" altLang="en-US"/>
              <a:t>User Prompt → Code Agent generates Candidate RTL &amp; TB.</a:t>
            </a:r>
            <a:endParaRPr lang="zh-TW" altLang="en-US"/>
          </a:p>
          <a:p>
            <a:r>
              <a:rPr lang="zh-TW" altLang="en-US"/>
              <a:t>Compiler Check</a:t>
            </a:r>
            <a:endParaRPr lang="zh-TW" altLang="en-US"/>
          </a:p>
          <a:p>
            <a:r>
              <a:rPr lang="zh-TW" altLang="en-US"/>
              <a:t>✅ No errors → Proceed to AutoDV.</a:t>
            </a:r>
            <a:endParaRPr lang="zh-TW" altLang="en-US"/>
          </a:p>
          <a:p>
            <a:r>
              <a:rPr lang="zh-TW" altLang="en-US"/>
              <a:t>❌ Errors → Review Agent analyzes logs, suggests fixes.</a:t>
            </a:r>
            <a:endParaRPr lang="zh-TW" altLang="en-US"/>
          </a:p>
          <a:p>
            <a:r>
              <a:rPr lang="zh-TW" altLang="en-US"/>
              <a:t>Code Agent Refines RTL → Iterates until compilation passes.</a:t>
            </a:r>
            <a:endParaRPr lang="zh-TW" altLang="en-US"/>
          </a:p>
          <a:p>
            <a:endParaRPr lang="zh-TW" altLang="en-US"/>
          </a:p>
          <a:p>
            <a:r>
              <a:rPr lang="zh-TW" altLang="en-US"/>
              <a:t>2️⃣ AutoDV (Functional Verification)</a:t>
            </a:r>
            <a:endParaRPr lang="zh-TW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/>
              <a:t>Simulator (VVP) runs RTL tests.</a:t>
            </a:r>
            <a:endParaRPr lang="zh-TW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/>
              <a:t>Coverage Analyzer (VCD) evaluates test coverage.</a:t>
            </a:r>
            <a:endParaRPr lang="zh-TW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/>
              <a:t>Verification Check</a:t>
            </a:r>
            <a:endParaRPr lang="zh-TW" altLang="en-US"/>
          </a:p>
          <a:p>
            <a:r>
              <a:rPr lang="zh-TW" altLang="en-US"/>
              <a:t>❌ Low coverage → Review Agent suggests improvements.</a:t>
            </a:r>
            <a:endParaRPr lang="zh-TW" altLang="en-US"/>
          </a:p>
          <a:p>
            <a:r>
              <a:rPr lang="zh-TW" altLang="en-US"/>
              <a:t>✅ Pass → Final RTL + Reports generated.</a:t>
            </a:r>
            <a:endParaRPr lang="zh-TW" altLang="en-US"/>
          </a:p>
          <a:p>
            <a:r>
              <a:rPr lang="zh-TW" altLang="en-US"/>
              <a:t>✅ Automated RTL generation, correction, and verification</a:t>
            </a:r>
            <a:endParaRPr lang="zh-TW" altLang="en-US"/>
          </a:p>
          <a:p>
            <a:r>
              <a:rPr lang="zh-TW" altLang="en-US"/>
              <a:t>✅ Multi-agent system ensures accuracy</a:t>
            </a:r>
            <a:endParaRPr lang="zh-TW" altLang="en-US"/>
          </a:p>
          <a:p>
            <a:r>
              <a:rPr lang="zh-TW" altLang="en-US"/>
              <a:t>✅ Works with various AI models &amp; EDA tools</a:t>
            </a:r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-5080" y="5176520"/>
            <a:ext cx="8721725" cy="14655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/>
              <a:t>✅ VVP（Verilog Virtual Processor）：用於執行 Verilog RTL 模擬的工具。</a:t>
            </a:r>
            <a:endParaRPr lang="zh-TW" altLang="en-US"/>
          </a:p>
          <a:p>
            <a:r>
              <a:rPr lang="zh-TW" altLang="en-US"/>
              <a:t>✅ VCD（Value Change Dump）：記錄信號變化的波形文件，用於後續分析與覆蓋率計算。</a:t>
            </a:r>
            <a:endParaRPr lang="zh-TW" altLang="en-US"/>
          </a:p>
          <a:p>
            <a:r>
              <a:rPr lang="zh-TW" altLang="en-US"/>
              <a:t>✅ DV（Design Verification）：設計驗證，確保 RTL 代碼在模擬中符合規格。</a:t>
            </a:r>
            <a:endParaRPr lang="zh-TW" altLang="en-US"/>
          </a:p>
          <a:p>
            <a:r>
              <a:rPr lang="zh-TW" altLang="en-US"/>
              <a:t>✅ TB（Testbench）：測試平台，用來驗證 RTL 設計的功能與行為。</a:t>
            </a:r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596265" y="290195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3600"/>
              <a:t>method</a:t>
            </a:r>
            <a:endParaRPr lang="en-US" altLang="zh-TW" sz="3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字方塊 1"/>
          <p:cNvSpPr txBox="1"/>
          <p:nvPr/>
        </p:nvSpPr>
        <p:spPr>
          <a:xfrm>
            <a:off x="302260" y="358775"/>
            <a:ext cx="11092180" cy="5031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/>
              <a:t>AIVRIL Framework – AutoReview &amp; AutoDV</a:t>
            </a:r>
            <a:endParaRPr lang="zh-TW" altLang="en-US"/>
          </a:p>
          <a:p>
            <a:endParaRPr lang="zh-TW" altLang="en-US"/>
          </a:p>
          <a:p>
            <a:r>
              <a:rPr lang="zh-TW" altLang="en-US"/>
              <a:t>3.1 AutoReview (Syntax Correction)</a:t>
            </a:r>
            <a:endParaRPr lang="zh-TW" altLang="en-US"/>
          </a:p>
          <a:p>
            <a:r>
              <a:rPr lang="zh-TW" altLang="en-US"/>
              <a:t>✅ Ensures LLM-generated RTL code is syntactically correct.</a:t>
            </a:r>
            <a:endParaRPr lang="zh-TW" altLang="en-US"/>
          </a:p>
          <a:p>
            <a:r>
              <a:rPr lang="zh-TW" altLang="en-US"/>
              <a:t>✅ Three Input Types:</a:t>
            </a:r>
            <a:endParaRPr lang="zh-TW" altLang="en-US"/>
          </a:p>
          <a:p>
            <a:r>
              <a:rPr lang="zh-TW" altLang="en-US">
                <a:solidFill>
                  <a:srgbClr val="FF0000"/>
                </a:solidFill>
              </a:rPr>
              <a:t>Detailed: Complete design, minimal interaction.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Vague: Code Agent asks for clarifications.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Task-Based: Partial RTL, requests verification.</a:t>
            </a:r>
            <a:endParaRPr lang="zh-TW" altLang="en-US">
              <a:solidFill>
                <a:srgbClr val="FF0000"/>
              </a:solidFill>
            </a:endParaRPr>
          </a:p>
          <a:p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✅ Process: Code Agent → Compiler → Review Agent (error analysis) → Iterates until errors are resolved.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/>
              <a:t>3.2 AutoDV (Functional Verification)</a:t>
            </a:r>
            <a:endParaRPr lang="zh-TW" altLang="en-US"/>
          </a:p>
          <a:p>
            <a:r>
              <a:rPr lang="zh-TW" altLang="en-US">
                <a:solidFill>
                  <a:srgbClr val="FF0000"/>
                </a:solidFill>
              </a:rPr>
              <a:t>✅ Extends AutoReview with simulation &amp; coverage analysis.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✅ Process: RTL → Simulation → Coverage Check → Review Agent (error fixes) → Iterates until 90%+ coverage.</a:t>
            </a:r>
            <a:endParaRPr lang="zh-TW" altLang="en-US">
              <a:solidFill>
                <a:srgbClr val="FF0000"/>
              </a:solidFill>
            </a:endParaRPr>
          </a:p>
          <a:p>
            <a:endParaRPr lang="zh-TW" altLang="en-US"/>
          </a:p>
          <a:p>
            <a:r>
              <a:rPr lang="zh-TW" altLang="en-US"/>
              <a:t>3.3 EDA &amp; LLM Integration</a:t>
            </a:r>
            <a:endParaRPr lang="zh-TW" altLang="en-US"/>
          </a:p>
          <a:p>
            <a:r>
              <a:rPr lang="zh-TW" altLang="en-US">
                <a:solidFill>
                  <a:srgbClr val="FF0000"/>
                </a:solidFill>
              </a:rPr>
              <a:t>✅ Tool-agnostic: Works with any EDA</a:t>
            </a:r>
            <a:r>
              <a:rPr lang="en-US" altLang="zh-TW">
                <a:solidFill>
                  <a:srgbClr val="FF0000"/>
                </a:solidFill>
              </a:rPr>
              <a:t>(Electronic Design Automation)</a:t>
            </a:r>
            <a:r>
              <a:rPr lang="zh-TW" altLang="en-US">
                <a:solidFill>
                  <a:srgbClr val="FF0000"/>
                </a:solidFill>
              </a:rPr>
              <a:t> tools.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✅ LLM-agnostic: Supports multiple LLMs.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✅ Flexible &amp; Scalable: Adapts to different RTL workflows.</a:t>
            </a:r>
            <a:endParaRPr lang="zh-TW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字方塊 2"/>
          <p:cNvSpPr txBox="1"/>
          <p:nvPr/>
        </p:nvSpPr>
        <p:spPr>
          <a:xfrm>
            <a:off x="35560" y="-71755"/>
            <a:ext cx="11959590" cy="5031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TW" altLang="en-US"/>
          </a:p>
          <a:p>
            <a:endParaRPr lang="zh-TW" altLang="en-US" sz="3600"/>
          </a:p>
          <a:p>
            <a:endParaRPr lang="zh-TW" altLang="en-US"/>
          </a:p>
          <a:p>
            <a:r>
              <a:rPr lang="zh-TW" altLang="en-US"/>
              <a:t>🔹 Benchmark &amp; Tools</a:t>
            </a:r>
            <a:endParaRPr lang="zh-TW" altLang="en-US"/>
          </a:p>
          <a:p>
            <a:r>
              <a:rPr lang="zh-TW" altLang="en-US">
                <a:solidFill>
                  <a:srgbClr val="FF0000"/>
                </a:solidFill>
              </a:rPr>
              <a:t>AIVRIL was tested on 156 VerilogEval-Human benchmarks, using Icarus Verilog for verification and Covered for coverage analysis.</a:t>
            </a:r>
            <a:endParaRPr lang="zh-TW" altLang="en-US">
              <a:solidFill>
                <a:srgbClr val="FF0000"/>
              </a:solidFill>
            </a:endParaRPr>
          </a:p>
          <a:p>
            <a:endParaRPr lang="zh-TW" altLang="en-US"/>
          </a:p>
          <a:p>
            <a:r>
              <a:rPr lang="zh-TW" altLang="en-US"/>
              <a:t>🔹 AutoReview – Syntax Correction &amp; Functional Improvement</a:t>
            </a:r>
            <a:endParaRPr lang="zh-TW" altLang="en-US"/>
          </a:p>
          <a:p>
            <a:r>
              <a:rPr lang="zh-TW" altLang="en-US"/>
              <a:t>✅ GPT-4o &amp; Claude 3.5 Sonnet: Syntax errors completely eliminated.</a:t>
            </a:r>
            <a:endParaRPr lang="zh-TW" altLang="en-US"/>
          </a:p>
          <a:p>
            <a:r>
              <a:rPr lang="zh-TW" altLang="en-US"/>
              <a:t>✅ Llama3 70B: Syntax errors reduced from 124 to 9.</a:t>
            </a:r>
            <a:endParaRPr lang="zh-TW" altLang="en-US"/>
          </a:p>
          <a:p>
            <a:endParaRPr lang="zh-TW" altLang="en-US"/>
          </a:p>
          <a:p>
            <a:r>
              <a:rPr lang="zh-TW" altLang="en-US"/>
              <a:t>✅ Functional correctness improvement:</a:t>
            </a:r>
            <a:endParaRPr lang="zh-TW" altLang="en-US"/>
          </a:p>
          <a:p>
            <a:r>
              <a:rPr lang="zh-TW" altLang="en-US"/>
              <a:t>GPT-4o: +21.2%</a:t>
            </a:r>
            <a:endParaRPr lang="zh-TW" altLang="en-US"/>
          </a:p>
          <a:p>
            <a:r>
              <a:rPr lang="zh-TW" altLang="en-US"/>
              <a:t>Claude 3.5 Sonnet: +11%</a:t>
            </a:r>
            <a:endParaRPr lang="zh-TW" altLang="en-US"/>
          </a:p>
          <a:p>
            <a:r>
              <a:rPr lang="zh-TW" altLang="en-US"/>
              <a:t>Llama3 70B: +12%</a:t>
            </a:r>
            <a:endParaRPr lang="zh-TW" altLang="en-US"/>
          </a:p>
          <a:p>
            <a:r>
              <a:rPr lang="zh-TW" altLang="en-US"/>
              <a:t>🔹 AutoDV – Functional Verification &amp; Coverage Analysis</a:t>
            </a:r>
            <a:endParaRPr lang="zh-TW" altLang="en-US"/>
          </a:p>
          <a:p>
            <a:endParaRPr lang="zh-TW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6565" y="272415"/>
            <a:ext cx="7400925" cy="288480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720" y="3157220"/>
            <a:ext cx="6353175" cy="351980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6675" y="204470"/>
            <a:ext cx="3846830" cy="1193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 sz="3600">
                <a:sym typeface="+mn-ea"/>
              </a:rPr>
              <a:t>Experimental Results</a:t>
            </a:r>
            <a:endParaRPr lang="zh-TW" altLang="en-US" sz="3600">
              <a:sym typeface="+mn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89230" y="2916555"/>
            <a:ext cx="3115945" cy="642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>
                <a:solidFill>
                  <a:srgbClr val="FF0000"/>
                </a:solidFill>
                <a:sym typeface="+mn-ea"/>
              </a:rPr>
              <a:t>AIVRIL was tested on 156 VerilogEval-Human</a:t>
            </a:r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字方塊 1"/>
          <p:cNvSpPr txBox="1"/>
          <p:nvPr/>
        </p:nvSpPr>
        <p:spPr>
          <a:xfrm>
            <a:off x="57150" y="609600"/>
            <a:ext cx="11874500" cy="55803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/>
              <a:t>1️⃣ Prompt → Code Llama 生成 HLS C</a:t>
            </a:r>
            <a:endParaRPr lang="zh-TW" altLang="en-US"/>
          </a:p>
          <a:p>
            <a:r>
              <a:rPr lang="zh-TW" altLang="en-US"/>
              <a:t>（工具：Code Llama, GPT-4, Claude, Llama 3, Mistral）</a:t>
            </a:r>
            <a:endParaRPr lang="zh-TW" altLang="en-US"/>
          </a:p>
          <a:p>
            <a:endParaRPr lang="zh-TW" altLang="en-US"/>
          </a:p>
          <a:p>
            <a:r>
              <a:rPr lang="zh-TW" altLang="en-US"/>
              <a:t>2️⃣ HLS Compiler 轉換為 Verilog（RTL）</a:t>
            </a:r>
            <a:endParaRPr lang="zh-TW" altLang="en-US"/>
          </a:p>
          <a:p>
            <a:r>
              <a:rPr lang="zh-TW" altLang="en-US"/>
              <a:t>（工具：Xilinx Vitis HLS, Vivado HLS, Intel HLS, Catapult HLS, LegUp HLS）</a:t>
            </a:r>
            <a:endParaRPr lang="zh-TW" altLang="en-US"/>
          </a:p>
          <a:p>
            <a:endParaRPr lang="zh-TW" altLang="en-US"/>
          </a:p>
          <a:p>
            <a:r>
              <a:rPr lang="zh-TW" altLang="en-US"/>
              <a:t>3️⃣ FPGA 綜合（Synthesis）</a:t>
            </a:r>
            <a:endParaRPr lang="zh-TW" altLang="en-US"/>
          </a:p>
          <a:p>
            <a:r>
              <a:rPr lang="zh-TW" altLang="en-US"/>
              <a:t>（工具：Xilinx Vivado, Intel Quartus, Synopsys Synplify, Cadence Genus）</a:t>
            </a:r>
            <a:endParaRPr lang="zh-TW" altLang="en-US"/>
          </a:p>
          <a:p>
            <a:endParaRPr lang="zh-TW" altLang="en-US"/>
          </a:p>
          <a:p>
            <a:r>
              <a:rPr lang="zh-TW" altLang="en-US"/>
              <a:t>4️⃣ Bitstream 生成</a:t>
            </a:r>
            <a:endParaRPr lang="zh-TW" altLang="en-US"/>
          </a:p>
          <a:p>
            <a:r>
              <a:rPr lang="zh-TW" altLang="en-US"/>
              <a:t>（工具：Xilinx Vivado, Intel Quartus, Lattice Diamond）</a:t>
            </a:r>
            <a:endParaRPr lang="zh-TW" altLang="en-US"/>
          </a:p>
          <a:p>
            <a:endParaRPr lang="zh-TW" altLang="en-US"/>
          </a:p>
          <a:p>
            <a:r>
              <a:rPr lang="zh-TW" altLang="en-US"/>
              <a:t>5️⃣ 燒錄到 FPGA</a:t>
            </a:r>
            <a:endParaRPr lang="zh-TW" altLang="en-US"/>
          </a:p>
          <a:p>
            <a:r>
              <a:rPr lang="zh-TW" altLang="en-US"/>
              <a:t>（工具：Xilinx Vivado Hardware Manager, Intel Quartus Programmer, OpenOCD）</a:t>
            </a:r>
            <a:endParaRPr lang="zh-TW" altLang="en-US"/>
          </a:p>
          <a:p>
            <a:endParaRPr lang="zh-TW" altLang="en-US"/>
          </a:p>
          <a:p>
            <a:r>
              <a:rPr lang="zh-TW" altLang="en-US"/>
              <a:t>6️⃣ 測試 FPGA 運行結果</a:t>
            </a:r>
            <a:endParaRPr lang="zh-TW" altLang="en-US"/>
          </a:p>
          <a:p>
            <a:r>
              <a:rPr lang="zh-TW" altLang="en-US"/>
              <a:t>（工具：ILA（Integrated Logic Analyzer）, SignalTap, Oscilloscope, UART/SPI/I2C Debugger）</a:t>
            </a:r>
            <a:endParaRPr lang="zh-TW" altLang="en-US"/>
          </a:p>
          <a:p>
            <a:endParaRPr lang="zh-TW" altLang="en-US"/>
          </a:p>
          <a:p>
            <a:r>
              <a:rPr lang="zh-TW" altLang="en-US"/>
              <a:t>7️⃣ 量產（FPGA 或轉 ASIC）</a:t>
            </a:r>
            <a:endParaRPr lang="zh-TW" altLang="en-US"/>
          </a:p>
          <a:p>
            <a:r>
              <a:rPr lang="zh-TW" altLang="en-US"/>
              <a:t>（工具：TSMC, GlobalFoundries, Synopsys Design Compiler, Cadence Innovus, Mentor Calibre）</a:t>
            </a:r>
            <a:endParaRPr lang="zh-TW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字方塊 1"/>
          <p:cNvSpPr txBox="1"/>
          <p:nvPr/>
        </p:nvSpPr>
        <p:spPr>
          <a:xfrm>
            <a:off x="207010" y="907415"/>
            <a:ext cx="11988165" cy="5308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 sz="3600"/>
              <a:t>5 Conclusions</a:t>
            </a:r>
            <a:endParaRPr lang="zh-TW" altLang="en-US" sz="3600"/>
          </a:p>
          <a:p>
            <a:endParaRPr lang="zh-TW" altLang="en-US" sz="3600"/>
          </a:p>
          <a:p>
            <a:r>
              <a:rPr lang="zh-TW" altLang="en-US"/>
              <a:t>AIVRIL: Enhancing GenAI for RTL Design</a:t>
            </a:r>
            <a:endParaRPr lang="zh-TW" altLang="en-US"/>
          </a:p>
          <a:p>
            <a:endParaRPr lang="zh-TW" altLang="en-US"/>
          </a:p>
          <a:p>
            <a:r>
              <a:rPr lang="zh-TW" altLang="en-US">
                <a:solidFill>
                  <a:srgbClr val="FF0000"/>
                </a:solidFill>
              </a:rPr>
              <a:t>AIVRIL improves the accuracy and reliability of LLM-generated RTL code through AutoReview (syntax correction) and AutoDV (functional verification). It eliminates syntax errors, enhances functional correctness, and boosts verification success rates without fine-tuning LLMs.</a:t>
            </a:r>
            <a:endParaRPr lang="zh-TW" altLang="en-US">
              <a:solidFill>
                <a:srgbClr val="FF0000"/>
              </a:solidFill>
            </a:endParaRPr>
          </a:p>
          <a:p>
            <a:endParaRPr lang="zh-TW" altLang="en-US"/>
          </a:p>
          <a:p>
            <a:r>
              <a:rPr lang="zh-TW" altLang="en-US"/>
              <a:t>📌 Key Findings:</a:t>
            </a:r>
            <a:endParaRPr lang="zh-TW" altLang="en-US"/>
          </a:p>
          <a:p>
            <a:r>
              <a:rPr lang="zh-TW" altLang="en-US"/>
              <a:t>✅ GPT-4o &amp; Claude 3.5 Sonnet: AutoReview fully eliminated syntax errors and significantly increased pass@k_functional scores.</a:t>
            </a:r>
            <a:endParaRPr lang="zh-TW" altLang="en-US"/>
          </a:p>
          <a:p>
            <a:r>
              <a:rPr lang="zh-TW" altLang="en-US"/>
              <a:t>✅ AutoDV Verification: Improved functional correctness and coverage success, ensuring higher design reliability.</a:t>
            </a:r>
            <a:endParaRPr lang="zh-TW" altLang="en-US"/>
          </a:p>
          <a:p>
            <a:r>
              <a:rPr lang="zh-TW" altLang="en-US"/>
              <a:t>✅ Model Agnostic: Works across LLMs like Claude 3.5, Llama3 70B, demonstrating high adaptability.</a:t>
            </a:r>
            <a:endParaRPr lang="zh-TW" altLang="en-US"/>
          </a:p>
          <a:p>
            <a:endParaRPr lang="zh-TW" altLang="en-US"/>
          </a:p>
          <a:p>
            <a:r>
              <a:rPr lang="zh-TW" altLang="en-US"/>
              <a:t>📌 Conclusion:</a:t>
            </a:r>
            <a:endParaRPr lang="zh-TW" altLang="en-US"/>
          </a:p>
          <a:p>
            <a:r>
              <a:rPr lang="zh-TW" altLang="en-US">
                <a:solidFill>
                  <a:srgbClr val="FF0000"/>
                </a:solidFill>
              </a:rPr>
              <a:t>AIVRIL sets a new standard for AI-driven RTL design, offering a scalable, transparent, and efficient approach that seamlessly integrates code generation and verification, paving the way for automated hardware design.</a:t>
            </a:r>
            <a:endParaRPr lang="zh-TW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1885" y="1539875"/>
            <a:ext cx="10289540" cy="286194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" y="1809115"/>
            <a:ext cx="628650" cy="23241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" y="241300"/>
            <a:ext cx="10515600" cy="1325563"/>
          </a:xfrm>
        </p:spPr>
        <p:txBody>
          <a:bodyPr/>
          <a:p>
            <a:r>
              <a:rPr lang="zh-TW" altLang="en-US" sz="3600"/>
              <a:t>Abstract</a:t>
            </a:r>
            <a:endParaRPr lang="zh-TW" altLang="en-US" sz="3600"/>
          </a:p>
        </p:txBody>
      </p:sp>
      <p:sp>
        <p:nvSpPr>
          <p:cNvPr id="4" name="文字方塊 3"/>
          <p:cNvSpPr txBox="1"/>
          <p:nvPr/>
        </p:nvSpPr>
        <p:spPr>
          <a:xfrm>
            <a:off x="57785" y="1691005"/>
            <a:ext cx="12076430" cy="420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/>
              <a:t>Improve Verilog Code Quality</a:t>
            </a:r>
            <a:endParaRPr lang="zh-TW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/>
              <a:t>Reduce </a:t>
            </a:r>
            <a:r>
              <a:rPr lang="zh-TW" altLang="en-US">
                <a:solidFill>
                  <a:srgbClr val="FF0000"/>
                </a:solidFill>
              </a:rPr>
              <a:t>syntax </a:t>
            </a:r>
            <a:r>
              <a:rPr lang="en-US" altLang="zh-TW">
                <a:solidFill>
                  <a:srgbClr val="FF0000"/>
                </a:solidFill>
              </a:rPr>
              <a:t>(comma)</a:t>
            </a:r>
            <a:r>
              <a:rPr lang="zh-TW" altLang="en-US"/>
              <a:t> and </a:t>
            </a:r>
            <a:r>
              <a:rPr lang="zh-TW" altLang="en-US">
                <a:solidFill>
                  <a:srgbClr val="FF0000"/>
                </a:solidFill>
              </a:rPr>
              <a:t>functional </a:t>
            </a:r>
            <a:r>
              <a:rPr lang="en-US" altLang="zh-TW">
                <a:solidFill>
                  <a:srgbClr val="FF0000"/>
                </a:solidFill>
              </a:rPr>
              <a:t>(function) </a:t>
            </a:r>
            <a:r>
              <a:rPr lang="zh-TW" altLang="en-US">
                <a:solidFill>
                  <a:srgbClr val="FF0000"/>
                </a:solidFill>
              </a:rPr>
              <a:t>errors</a:t>
            </a:r>
            <a:r>
              <a:rPr lang="zh-TW" altLang="en-US"/>
              <a:t> in LLM-generated Verilog code.</a:t>
            </a:r>
            <a:endParaRPr lang="zh-TW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/>
              <a:t>Make the generated code more usable and reliable.</a:t>
            </a:r>
            <a:endParaRPr lang="zh-TW" altLang="en-US"/>
          </a:p>
          <a:p>
            <a:endParaRPr lang="zh-TW" altLang="en-US"/>
          </a:p>
          <a:p>
            <a:r>
              <a:rPr lang="zh-TW" altLang="en-US"/>
              <a:t>Introduce Multi-Expert LLM (MEV-LLM)</a:t>
            </a:r>
            <a:endParaRPr lang="zh-TW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rgbClr val="FF0000"/>
                </a:solidFill>
              </a:rPr>
              <a:t>Use different expert models for different design complexities.</a:t>
            </a:r>
            <a:endParaRPr lang="zh-TW" altLang="en-US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/>
              <a:t>Generate more accurate Verilog code for each complexity level.</a:t>
            </a:r>
            <a:endParaRPr lang="zh-TW" altLang="en-US"/>
          </a:p>
          <a:p>
            <a:endParaRPr lang="zh-TW" altLang="en-US"/>
          </a:p>
          <a:p>
            <a:r>
              <a:rPr lang="zh-TW" altLang="en-US"/>
              <a:t>Develop a Well-Annotated Verilog Dataset</a:t>
            </a:r>
            <a:endParaRPr lang="zh-TW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/>
              <a:t>Categorize designs into </a:t>
            </a:r>
            <a:r>
              <a:rPr lang="zh-TW" altLang="en-US">
                <a:solidFill>
                  <a:srgbClr val="FF0000"/>
                </a:solidFill>
              </a:rPr>
              <a:t>Basic, Intermediate, Advanced, and Expert levels.</a:t>
            </a:r>
            <a:endParaRPr lang="zh-TW" altLang="en-US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/>
              <a:t>Add detailed descriptions to improve model training.</a:t>
            </a:r>
            <a:endParaRPr lang="zh-TW" altLang="en-US"/>
          </a:p>
          <a:p>
            <a:endParaRPr lang="zh-TW" altLang="en-US"/>
          </a:p>
          <a:p>
            <a:r>
              <a:rPr lang="zh-TW" altLang="en-US"/>
              <a:t>Enhance LLM Performance for Verilog Generation</a:t>
            </a:r>
            <a:endParaRPr lang="zh-TW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/>
              <a:t>Show that MEV-LLM </a:t>
            </a:r>
            <a:r>
              <a:rPr lang="zh-TW" altLang="en-US">
                <a:solidFill>
                  <a:srgbClr val="FF0000"/>
                </a:solidFill>
              </a:rPr>
              <a:t>improves accuracy by 23.9% (pass@k)</a:t>
            </a:r>
            <a:r>
              <a:rPr lang="zh-TW" altLang="en-US"/>
              <a:t> compared to previous methods.</a:t>
            </a:r>
            <a:endParaRPr lang="zh-TW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/>
              <a:t>Prove that </a:t>
            </a:r>
            <a:r>
              <a:rPr lang="zh-TW" altLang="en-US">
                <a:solidFill>
                  <a:srgbClr val="FF0000"/>
                </a:solidFill>
              </a:rPr>
              <a:t>multi-expert models work better than a single model.</a:t>
            </a:r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6715" y="5147310"/>
            <a:ext cx="2857500" cy="77152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276715" y="1909445"/>
            <a:ext cx="2540000" cy="2562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/>
              <a:t>Top-K / Top-P（Nucleus Sampling）</a:t>
            </a:r>
            <a:endParaRPr lang="zh-TW" altLang="en-US"/>
          </a:p>
          <a:p>
            <a:endParaRPr lang="zh-TW" altLang="en-US"/>
          </a:p>
          <a:p>
            <a:r>
              <a:rPr lang="zh-TW" altLang="en-US"/>
              <a:t>Top-K 限制每次選擇機率最高的前 K 個詞。</a:t>
            </a:r>
            <a:endParaRPr lang="zh-TW" altLang="en-US"/>
          </a:p>
          <a:p>
            <a:r>
              <a:rPr lang="zh-TW" altLang="en-US"/>
              <a:t>Top-P（Nucleus Sampling） 只選擇機率加總超過 P% 的詞（動態 K）。</a:t>
            </a:r>
            <a:endParaRPr lang="zh-TW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字方塊 2"/>
          <p:cNvSpPr txBox="1"/>
          <p:nvPr/>
        </p:nvSpPr>
        <p:spPr>
          <a:xfrm>
            <a:off x="231140" y="440690"/>
            <a:ext cx="6141085" cy="33858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/>
              <a:t>Input Prompt (設計描述) </a:t>
            </a:r>
            <a:endParaRPr lang="zh-TW" altLang="en-US"/>
          </a:p>
          <a:p>
            <a:r>
              <a:rPr lang="zh-TW" altLang="en-US"/>
              <a:t>        │</a:t>
            </a:r>
            <a:endParaRPr lang="zh-TW" altLang="en-US"/>
          </a:p>
          <a:p>
            <a:r>
              <a:rPr lang="zh-TW" altLang="en-US"/>
              <a:t>        ▼</a:t>
            </a:r>
            <a:endParaRPr lang="zh-TW" altLang="en-US"/>
          </a:p>
          <a:p>
            <a:r>
              <a:rPr lang="zh-TW" altLang="en-US"/>
              <a:t>[Complexity Classifier LLM]</a:t>
            </a:r>
            <a:endParaRPr lang="zh-TW" altLang="en-US"/>
          </a:p>
          <a:p>
            <a:r>
              <a:rPr lang="zh-TW" altLang="en-US"/>
              <a:t>        │</a:t>
            </a:r>
            <a:endParaRPr lang="zh-TW" altLang="en-US"/>
          </a:p>
          <a:p>
            <a:r>
              <a:rPr lang="zh-TW" altLang="en-US"/>
              <a:t>        ├──→ Basic Expert Model (基礎專家)</a:t>
            </a:r>
            <a:endParaRPr lang="zh-TW" altLang="en-US"/>
          </a:p>
          <a:p>
            <a:r>
              <a:rPr lang="zh-TW" altLang="en-US"/>
              <a:t>        ├──→ Intermediate Expert Model (中級專家)</a:t>
            </a:r>
            <a:endParaRPr lang="zh-TW" altLang="en-US"/>
          </a:p>
          <a:p>
            <a:r>
              <a:rPr lang="zh-TW" altLang="en-US"/>
              <a:t>        ├──→ Advanced Expert Model (高級專家)</a:t>
            </a:r>
            <a:endParaRPr lang="zh-TW" altLang="en-US"/>
          </a:p>
          <a:p>
            <a:r>
              <a:rPr lang="zh-TW" altLang="en-US"/>
              <a:t>        └──→ Expert Expert Model (專家級專家)</a:t>
            </a:r>
            <a:endParaRPr lang="zh-TW" altLang="en-US"/>
          </a:p>
          <a:p>
            <a:r>
              <a:rPr lang="zh-TW" altLang="en-US"/>
              <a:t>        │</a:t>
            </a:r>
            <a:endParaRPr lang="zh-TW" altLang="en-US"/>
          </a:p>
          <a:p>
            <a:r>
              <a:rPr lang="zh-TW" altLang="en-US"/>
              <a:t>        ▼</a:t>
            </a:r>
            <a:endParaRPr lang="zh-TW" altLang="en-US"/>
          </a:p>
          <a:p>
            <a:r>
              <a:rPr lang="zh-TW" altLang="en-US"/>
              <a:t>Generated Verilog Code (生成 Verilog 代碼)</a:t>
            </a:r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453380" y="989330"/>
            <a:ext cx="6469380" cy="2288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/>
              <a:t>Input: 設計描述</a:t>
            </a:r>
            <a:endParaRPr lang="zh-TW" altLang="en-US"/>
          </a:p>
          <a:p>
            <a:r>
              <a:rPr lang="zh-TW" altLang="en-US"/>
              <a:t>       │</a:t>
            </a:r>
            <a:endParaRPr lang="zh-TW" altLang="en-US"/>
          </a:p>
          <a:p>
            <a:r>
              <a:rPr lang="zh-TW" altLang="en-US"/>
              <a:t>       ▼</a:t>
            </a:r>
            <a:endParaRPr lang="zh-TW" altLang="en-US"/>
          </a:p>
          <a:p>
            <a:r>
              <a:rPr lang="zh-TW" altLang="en-US"/>
              <a:t>[Tokenizer] → [Transformer Encoder] → [Fully Connected Layer] → [Softmax]</a:t>
            </a:r>
            <a:endParaRPr lang="zh-TW" altLang="en-US"/>
          </a:p>
          <a:p>
            <a:r>
              <a:rPr lang="zh-TW" altLang="en-US"/>
              <a:t>       │</a:t>
            </a:r>
            <a:endParaRPr lang="zh-TW" altLang="en-US"/>
          </a:p>
          <a:p>
            <a:r>
              <a:rPr lang="zh-TW" altLang="en-US"/>
              <a:t>       ▼</a:t>
            </a:r>
            <a:endParaRPr lang="zh-TW" altLang="en-US"/>
          </a:p>
          <a:p>
            <a:r>
              <a:rPr lang="zh-TW" altLang="en-US"/>
              <a:t>Output: 設計複雜度（Basic / Intermediate / Advanced / Expert）</a:t>
            </a:r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196965" y="3394075"/>
            <a:ext cx="5725795" cy="33858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/>
              <a:t>Tokenization:</a:t>
            </a:r>
            <a:endParaRPr lang="zh-TW" altLang="en-US"/>
          </a:p>
          <a:p>
            <a:r>
              <a:rPr lang="zh-TW" altLang="en-US"/>
              <a:t>BPE (GPT, LLaMA), WordPiece (BERT), SentencePiece (T5, XLNet).</a:t>
            </a:r>
            <a:endParaRPr lang="zh-TW" altLang="en-US"/>
          </a:p>
          <a:p>
            <a:endParaRPr lang="zh-TW" altLang="en-US"/>
          </a:p>
          <a:p>
            <a:r>
              <a:rPr lang="zh-TW" altLang="en-US"/>
              <a:t>Transformer Model:</a:t>
            </a:r>
            <a:endParaRPr lang="zh-TW" altLang="en-US"/>
          </a:p>
          <a:p>
            <a:r>
              <a:rPr lang="zh-TW" altLang="en-US"/>
              <a:t>BERT, using  token for classification.</a:t>
            </a:r>
            <a:endParaRPr lang="zh-TW" altLang="en-US"/>
          </a:p>
          <a:p>
            <a:endParaRPr lang="zh-TW" altLang="en-US"/>
          </a:p>
          <a:p>
            <a:r>
              <a:rPr lang="zh-TW" altLang="en-US"/>
              <a:t>Fully Connected Layer:</a:t>
            </a:r>
            <a:endParaRPr lang="zh-TW" altLang="en-US"/>
          </a:p>
          <a:p>
            <a:r>
              <a:rPr lang="zh-TW" altLang="en-US"/>
              <a:t>Maps hidden states to four complexity levels.</a:t>
            </a:r>
            <a:endParaRPr lang="zh-TW" altLang="en-US"/>
          </a:p>
          <a:p>
            <a:endParaRPr lang="zh-TW" altLang="en-US"/>
          </a:p>
          <a:p>
            <a:r>
              <a:rPr lang="zh-TW" altLang="en-US"/>
              <a:t>Softmax:</a:t>
            </a:r>
            <a:endParaRPr lang="zh-TW" altLang="en-US"/>
          </a:p>
          <a:p>
            <a:r>
              <a:rPr lang="zh-TW" altLang="en-US"/>
              <a:t>Outputs probability distribution over categories.</a:t>
            </a:r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59435" y="3942715"/>
            <a:ext cx="2915920" cy="2837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/>
              <a:t>BPE	"hellohello" → ["hello", "hello"]	</a:t>
            </a:r>
            <a:endParaRPr lang="zh-TW" altLang="en-US"/>
          </a:p>
          <a:p>
            <a:endParaRPr lang="zh-TW" altLang="en-US"/>
          </a:p>
          <a:p>
            <a:r>
              <a:rPr lang="zh-TW" altLang="en-US"/>
              <a:t>WordPiece	"unhappiness" → ["un", "hap", "pi", "ness"]	</a:t>
            </a:r>
            <a:endParaRPr lang="zh-TW" altLang="en-US"/>
          </a:p>
          <a:p>
            <a:r>
              <a:rPr lang="zh-TW" altLang="en-US"/>
              <a:t>SentencePiece	"New York" → ["New_York"]	</a:t>
            </a:r>
            <a:endParaRPr lang="zh-TW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" y="957580"/>
            <a:ext cx="4568825" cy="443611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5614035" y="1624330"/>
            <a:ext cx="6163945" cy="5031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/>
              <a:t>(a) MEV-LLM Architecture</a:t>
            </a:r>
            <a:endParaRPr lang="zh-TW" altLang="en-US"/>
          </a:p>
          <a:p>
            <a:r>
              <a:rPr lang="zh-TW" altLang="en-US"/>
              <a:t>Prompt: User inputs a Verilog code generation request.</a:t>
            </a:r>
            <a:endParaRPr lang="zh-TW" altLang="en-US"/>
          </a:p>
          <a:p>
            <a:r>
              <a:rPr lang="zh-TW" altLang="en-US">
                <a:solidFill>
                  <a:srgbClr val="FF0000"/>
                </a:solidFill>
              </a:rPr>
              <a:t>Complexity Classifier: Categorizes the request into Basic, Intermediate, Advanced, or Expert to select the best expert model.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/>
              <a:t>Weight Database: </a:t>
            </a:r>
            <a:r>
              <a:rPr lang="zh-TW" altLang="en-US">
                <a:solidFill>
                  <a:srgbClr val="FF0000"/>
                </a:solidFill>
              </a:rPr>
              <a:t>Stores fine-tuned expert LLM weights; loads the appropriate weights based on complexity.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/>
              <a:t>LLM: Generates Verilog code using the selected expert model and sends it for evaluation.</a:t>
            </a:r>
            <a:endParaRPr lang="zh-TW" altLang="en-US"/>
          </a:p>
          <a:p>
            <a:endParaRPr lang="zh-TW" altLang="en-US"/>
          </a:p>
          <a:p>
            <a:endParaRPr lang="zh-TW" altLang="en-US"/>
          </a:p>
          <a:p>
            <a:r>
              <a:rPr lang="zh-TW" altLang="en-US"/>
              <a:t>(b) Evaluation Process</a:t>
            </a:r>
            <a:endParaRPr lang="zh-TW" altLang="en-US"/>
          </a:p>
          <a:p>
            <a:r>
              <a:rPr lang="zh-TW" altLang="en-US"/>
              <a:t>Evaluation Environment: Runs the generated Verilog code in a testing framework (e.g., </a:t>
            </a:r>
            <a:r>
              <a:rPr lang="zh-TW" altLang="en-US">
                <a:solidFill>
                  <a:srgbClr val="FF0000"/>
                </a:solidFill>
              </a:rPr>
              <a:t>Docker-based simulation</a:t>
            </a:r>
            <a:r>
              <a:rPr lang="zh-TW" altLang="en-US"/>
              <a:t>).</a:t>
            </a:r>
            <a:endParaRPr lang="zh-TW" altLang="en-US"/>
          </a:p>
          <a:p>
            <a:r>
              <a:rPr lang="zh-TW" altLang="en-US"/>
              <a:t>Pass/Fail Check:</a:t>
            </a:r>
            <a:endParaRPr lang="zh-TW" altLang="en-US"/>
          </a:p>
          <a:p>
            <a:r>
              <a:rPr lang="zh-TW" altLang="en-US"/>
              <a:t>✅ Pass: Code meets requirements.</a:t>
            </a:r>
            <a:endParaRPr lang="zh-TW" altLang="en-US"/>
          </a:p>
          <a:p>
            <a:r>
              <a:rPr lang="zh-TW" altLang="en-US"/>
              <a:t>❌ Fail: Code has syntax or functional errors; failed code is fed back for improvement.</a:t>
            </a:r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20370" y="312420"/>
            <a:ext cx="167322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sz="3600">
                <a:sym typeface="+mn-ea"/>
              </a:rPr>
              <a:t>Method</a:t>
            </a:r>
            <a:endParaRPr lang="en-US" altLang="zh-TW" sz="3600">
              <a:sym typeface="+mn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69875" y="5557520"/>
            <a:ext cx="4614545" cy="642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/>
              <a:t>HDLBits（156 個 Verilog 設計問題）+ GitHub Verilog 代碼。</a:t>
            </a:r>
            <a:endParaRPr lang="zh-TW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6890" y="167640"/>
            <a:ext cx="10515600" cy="1325563"/>
          </a:xfrm>
        </p:spPr>
        <p:txBody>
          <a:bodyPr/>
          <a:p>
            <a:r>
              <a:rPr lang="zh-TW" altLang="en-US"/>
              <a:t>Dataset Development Method</a:t>
            </a:r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49555" y="1299845"/>
            <a:ext cx="9495790" cy="916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/>
              <a:t>Annotation Methods:</a:t>
            </a:r>
            <a:endParaRPr lang="zh-TW" altLang="en-US"/>
          </a:p>
          <a:p>
            <a:r>
              <a:rPr lang="zh-TW" altLang="en-US"/>
              <a:t>Fine-Grained Labeling: Used ChatGPT-3.5-Turbo API to generate detailed descriptions for each Verilog file, enhancing the LLM</a:t>
            </a:r>
            <a:r>
              <a:rPr lang="en-US" altLang="zh-TW"/>
              <a:t>'</a:t>
            </a:r>
            <a:r>
              <a:rPr lang="zh-TW" altLang="en-US"/>
              <a:t>s understanding of Verilog semantics.</a:t>
            </a:r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49555" y="3471545"/>
            <a:ext cx="11603355" cy="14655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/>
              <a:t>Level (等級)	                                    Description (描述)</a:t>
            </a:r>
            <a:endParaRPr lang="zh-TW" altLang="en-US"/>
          </a:p>
          <a:p>
            <a:r>
              <a:rPr lang="zh-TW" altLang="en-US"/>
              <a:t>Basic（基礎）	                          </a:t>
            </a:r>
            <a:r>
              <a:rPr lang="zh-TW" altLang="en-US" b="1"/>
              <a:t>Logic gates, basic wiring.</a:t>
            </a:r>
            <a:r>
              <a:rPr lang="zh-TW" altLang="en-US"/>
              <a:t> （邏輯閘、基本佈線）</a:t>
            </a:r>
            <a:endParaRPr lang="zh-TW" altLang="en-US"/>
          </a:p>
          <a:p>
            <a:r>
              <a:rPr lang="zh-TW" altLang="en-US"/>
              <a:t>Intermediate（中級）	      </a:t>
            </a:r>
            <a:r>
              <a:rPr lang="zh-TW" altLang="en-US" b="1"/>
              <a:t>Multiplexers, adders, arithmetic units</a:t>
            </a:r>
            <a:r>
              <a:rPr lang="zh-TW" altLang="en-US"/>
              <a:t>. （多工器、加法器、算術單元）</a:t>
            </a:r>
            <a:endParaRPr lang="zh-TW" altLang="en-US"/>
          </a:p>
          <a:p>
            <a:r>
              <a:rPr lang="zh-TW" altLang="en-US"/>
              <a:t>Advanced（進階）	                        </a:t>
            </a:r>
            <a:r>
              <a:rPr lang="zh-TW" altLang="en-US" b="1"/>
              <a:t>Sequential circuits, FSMs. </a:t>
            </a:r>
            <a:r>
              <a:rPr lang="zh-TW" altLang="en-US"/>
              <a:t>（時序電路、有限狀態機）</a:t>
            </a:r>
            <a:endParaRPr lang="zh-TW" altLang="en-US"/>
          </a:p>
          <a:p>
            <a:r>
              <a:rPr lang="zh-TW" altLang="en-US"/>
              <a:t>Expert（專家級）	                         </a:t>
            </a:r>
            <a:r>
              <a:rPr lang="zh-TW" altLang="en-US" b="1"/>
              <a:t>High-level systems integrating multiple modules.</a:t>
            </a:r>
            <a:r>
              <a:rPr lang="zh-TW" altLang="en-US"/>
              <a:t> （整合多個模組的高階系統）</a:t>
            </a:r>
            <a:endParaRPr lang="en-US" altLang="zh-TW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6060" y="1336040"/>
            <a:ext cx="9868535" cy="352171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65" y="2125980"/>
            <a:ext cx="68580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810" y="1786890"/>
            <a:ext cx="5038725" cy="30099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626735" y="638810"/>
            <a:ext cx="6198870" cy="53060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/>
              <a:t>1️⃣ Pretraining</a:t>
            </a:r>
            <a:endParaRPr lang="zh-TW" altLang="en-US"/>
          </a:p>
          <a:p>
            <a:r>
              <a:rPr lang="zh-TW" altLang="en-US"/>
              <a:t>Base Model: LLaMA2 (7B, 13B, 70B)</a:t>
            </a:r>
            <a:endParaRPr lang="zh-TW" altLang="en-US"/>
          </a:p>
          <a:p>
            <a:r>
              <a:rPr lang="zh-TW" altLang="en-US">
                <a:solidFill>
                  <a:srgbClr val="FF0000"/>
                </a:solidFill>
              </a:rPr>
              <a:t>Data: </a:t>
            </a:r>
            <a:r>
              <a:rPr lang="zh-TW" altLang="en-US" b="1">
                <a:solidFill>
                  <a:srgbClr val="FF0000"/>
                </a:solidFill>
              </a:rPr>
              <a:t>Trillions of tokens from the internet</a:t>
            </a:r>
            <a:endParaRPr lang="zh-TW" altLang="en-US" b="1">
              <a:solidFill>
                <a:srgbClr val="FF0000"/>
              </a:solidFill>
            </a:endParaRPr>
          </a:p>
          <a:p>
            <a:r>
              <a:rPr lang="zh-TW" altLang="en-US"/>
              <a:t>Compute: 100K – 1M GPU hours</a:t>
            </a:r>
            <a:endParaRPr lang="zh-TW" altLang="en-US"/>
          </a:p>
          <a:p>
            <a:endParaRPr lang="zh-TW" altLang="en-US"/>
          </a:p>
          <a:p>
            <a:r>
              <a:rPr lang="zh-TW" altLang="en-US"/>
              <a:t>2️⃣ Domain-Adaptive Pretraining</a:t>
            </a:r>
            <a:endParaRPr lang="zh-TW" altLang="en-US"/>
          </a:p>
          <a:p>
            <a:r>
              <a:rPr lang="zh-TW" altLang="en-US">
                <a:solidFill>
                  <a:srgbClr val="FF0000"/>
                </a:solidFill>
              </a:rPr>
              <a:t>Fine-tunes LLaMA2 with 24B tokens from chip design docs/code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/>
              <a:t>Produces ChipNeMo Foundation Models (7B, 13B, 70B)</a:t>
            </a:r>
            <a:endParaRPr lang="zh-TW" altLang="en-US"/>
          </a:p>
          <a:p>
            <a:r>
              <a:rPr lang="zh-TW" altLang="en-US"/>
              <a:t>Compute: Thousands of GPU hours</a:t>
            </a:r>
            <a:endParaRPr lang="zh-TW" altLang="en-US"/>
          </a:p>
          <a:p>
            <a:endParaRPr lang="zh-TW" altLang="en-US"/>
          </a:p>
          <a:p>
            <a:r>
              <a:rPr lang="zh-TW" altLang="en-US"/>
              <a:t>3️⃣ Model Alignment</a:t>
            </a:r>
            <a:endParaRPr lang="zh-TW" altLang="en-US"/>
          </a:p>
          <a:p>
            <a:r>
              <a:rPr lang="zh-TW" altLang="en-US"/>
              <a:t>Uses </a:t>
            </a:r>
            <a:r>
              <a:rPr lang="zh-TW" altLang="en-US" b="1">
                <a:solidFill>
                  <a:srgbClr val="FF0000"/>
                </a:solidFill>
              </a:rPr>
              <a:t>SteerLM/SFT</a:t>
            </a:r>
            <a:r>
              <a:rPr lang="zh-TW" altLang="en-US"/>
              <a:t> with </a:t>
            </a:r>
            <a:r>
              <a:rPr lang="zh-TW" altLang="en-US" b="1">
                <a:solidFill>
                  <a:srgbClr val="FF0000"/>
                </a:solidFill>
              </a:rPr>
              <a:t>56K–128K domain instructions</a:t>
            </a:r>
            <a:r>
              <a:rPr lang="zh-TW" altLang="en-US">
                <a:solidFill>
                  <a:srgbClr val="FF0000"/>
                </a:solidFill>
              </a:rPr>
              <a:t> + </a:t>
            </a:r>
            <a:r>
              <a:rPr lang="zh-TW" altLang="en-US" b="1">
                <a:solidFill>
                  <a:srgbClr val="FF0000"/>
                </a:solidFill>
              </a:rPr>
              <a:t>1.4K task instructions</a:t>
            </a:r>
            <a:endParaRPr lang="zh-TW" altLang="en-US" b="1">
              <a:solidFill>
                <a:srgbClr val="FF0000"/>
              </a:solidFill>
            </a:endParaRPr>
          </a:p>
          <a:p>
            <a:r>
              <a:rPr lang="zh-TW" altLang="en-US"/>
              <a:t>Optimizes the model for chip design applications</a:t>
            </a:r>
            <a:endParaRPr lang="zh-TW" altLang="en-US"/>
          </a:p>
          <a:p>
            <a:r>
              <a:rPr lang="zh-TW" altLang="en-US"/>
              <a:t>Compute: 100+ GPU hours</a:t>
            </a:r>
            <a:endParaRPr lang="zh-TW" altLang="en-US"/>
          </a:p>
          <a:p>
            <a:endParaRPr lang="zh-TW" altLang="en-US"/>
          </a:p>
          <a:p>
            <a:r>
              <a:rPr lang="zh-TW" altLang="en-US"/>
              <a:t>4️⃣ ChipNeMo Chat Models</a:t>
            </a:r>
            <a:endParaRPr lang="zh-TW" altLang="en-US"/>
          </a:p>
          <a:p>
            <a:r>
              <a:rPr lang="zh-TW" altLang="en-US">
                <a:solidFill>
                  <a:srgbClr val="FF0000"/>
                </a:solidFill>
              </a:rPr>
              <a:t>Final LLM tailored for interactive chip design tasks、</a:t>
            </a:r>
            <a:r>
              <a:rPr lang="en-US" altLang="zh-TW">
                <a:solidFill>
                  <a:srgbClr val="FF0000"/>
                </a:solidFill>
              </a:rPr>
              <a:t>e5</a:t>
            </a:r>
            <a:endParaRPr lang="en-US" altLang="zh-TW">
              <a:solidFill>
                <a:srgbClr val="FF0000"/>
              </a:solidFill>
            </a:endParaRPr>
          </a:p>
          <a:p>
            <a:r>
              <a:rPr lang="zh-TW" altLang="en-US"/>
              <a:t>Versions: 7B, 13B, 70B</a:t>
            </a:r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952750" y="321310"/>
            <a:ext cx="2540000" cy="14655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/>
              <a:t>Chip Design Docs, RTL Code (Verilog, VHDL), EDA Scripts (Python, Tcl), Verification Testbenches, IEEE/arXiv Papers</a:t>
            </a:r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698625" y="4796790"/>
            <a:ext cx="3364865" cy="1191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/>
              <a:t>Chip-Specific Instructions (1.4K), General Instruction Data (Alpaca, OASST), RAG from Chip Design Docs</a:t>
            </a:r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75005" y="321310"/>
            <a:ext cx="1467485" cy="14655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/>
              <a:t>The Pile, Common Crawl, C4, GitHub Code Corpus</a:t>
            </a:r>
            <a:endParaRPr lang="zh-TW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340" y="371475"/>
            <a:ext cx="5715635" cy="324104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845" y="371475"/>
            <a:ext cx="5974080" cy="456819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254125" y="3742055"/>
            <a:ext cx="2540000" cy="2562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/>
              <a:t>1️⃣ Bug Summary（錯誤摘要）：</a:t>
            </a:r>
            <a:endParaRPr lang="zh-TW" altLang="en-US"/>
          </a:p>
          <a:p>
            <a:r>
              <a:rPr lang="zh-TW" altLang="en-US"/>
              <a:t>2️⃣ Design Source（設計原始碼）：</a:t>
            </a:r>
            <a:endParaRPr lang="zh-TW" altLang="en-US"/>
          </a:p>
          <a:p>
            <a:r>
              <a:rPr lang="zh-TW" altLang="en-US"/>
              <a:t>3️⃣ Documentation（技術文檔）</a:t>
            </a:r>
            <a:endParaRPr lang="zh-TW" altLang="en-US"/>
          </a:p>
          <a:p>
            <a:r>
              <a:rPr lang="zh-TW" altLang="en-US"/>
              <a:t>4️⃣ Verification（驗證）</a:t>
            </a:r>
            <a:endParaRPr lang="zh-TW" altLang="en-US"/>
          </a:p>
          <a:p>
            <a:r>
              <a:rPr lang="zh-TW" altLang="en-US"/>
              <a:t>5️⃣ Other（其他）：</a:t>
            </a:r>
            <a:endParaRPr lang="zh-TW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5710" y="1331595"/>
            <a:ext cx="10310495" cy="310197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85" y="1680845"/>
            <a:ext cx="600075" cy="2124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4610" y="2234565"/>
            <a:ext cx="10191750" cy="196215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05" y="2171700"/>
            <a:ext cx="600075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字方塊 2"/>
          <p:cNvSpPr txBox="1"/>
          <p:nvPr/>
        </p:nvSpPr>
        <p:spPr>
          <a:xfrm>
            <a:off x="311150" y="702945"/>
            <a:ext cx="12017375" cy="5034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 sz="3600"/>
              <a:t>Abstract</a:t>
            </a:r>
            <a:endParaRPr lang="zh-TW" altLang="en-US" sz="3600"/>
          </a:p>
          <a:p>
            <a:endParaRPr lang="zh-TW" altLang="en-US" sz="3600"/>
          </a:p>
          <a:p>
            <a:r>
              <a:rPr lang="zh-TW" altLang="en-US"/>
              <a:t>Current Challenges in HLS</a:t>
            </a:r>
            <a:endParaRPr lang="zh-TW" altLang="en-US"/>
          </a:p>
          <a:p>
            <a:r>
              <a:rPr lang="zh-TW" altLang="en-US"/>
              <a:t>❌ Manual Code Transformations</a:t>
            </a:r>
            <a:endParaRPr lang="zh-TW" altLang="en-US"/>
          </a:p>
          <a:p>
            <a:r>
              <a:rPr lang="zh-TW" altLang="en-US">
                <a:solidFill>
                  <a:srgbClr val="FF0000"/>
                </a:solidFill>
              </a:rPr>
              <a:t>Engineers must rewrite code for optimization (loop unrolling, pipelining).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Dataflow &amp; memory structures need manual adjustments.</a:t>
            </a:r>
            <a:endParaRPr lang="zh-TW" altLang="en-US">
              <a:solidFill>
                <a:srgbClr val="FF0000"/>
              </a:solidFill>
            </a:endParaRPr>
          </a:p>
          <a:p>
            <a:endParaRPr lang="zh-TW" altLang="en-US"/>
          </a:p>
          <a:p>
            <a:r>
              <a:rPr lang="zh-TW" altLang="en-US"/>
              <a:t>❌ Manual Optimization Directives</a:t>
            </a:r>
            <a:endParaRPr lang="zh-TW" altLang="en-US"/>
          </a:p>
          <a:p>
            <a:r>
              <a:rPr lang="zh-TW" altLang="en-US"/>
              <a:t>Engineers </a:t>
            </a:r>
            <a:r>
              <a:rPr lang="zh-TW" altLang="en-US">
                <a:solidFill>
                  <a:srgbClr val="FF0000"/>
                </a:solidFill>
              </a:rPr>
              <a:t>add #pragma HLS to guide the compiler.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Controls resource usage, parallelism, and memory access.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Requires expert knowledge</a:t>
            </a:r>
            <a:r>
              <a:rPr lang="zh-TW" altLang="en-US"/>
              <a:t> to get the best performance.</a:t>
            </a:r>
            <a:endParaRPr lang="zh-TW" altLang="en-US"/>
          </a:p>
          <a:p>
            <a:endParaRPr lang="zh-TW" altLang="en-US"/>
          </a:p>
          <a:p>
            <a:r>
              <a:rPr lang="zh-TW" altLang="en-US"/>
              <a:t>Future Improvements</a:t>
            </a:r>
            <a:endParaRPr lang="zh-TW" altLang="en-US"/>
          </a:p>
          <a:p>
            <a:r>
              <a:rPr lang="zh-TW" altLang="en-US"/>
              <a:t>🔹</a:t>
            </a:r>
            <a:r>
              <a:rPr lang="zh-TW" altLang="en-US">
                <a:solidFill>
                  <a:srgbClr val="FF0000"/>
                </a:solidFill>
              </a:rPr>
              <a:t> AI-powered HLS Optimization – Reduce manual tuning.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/>
              <a:t>🔹 Smarter Compilers – Auto-detect and apply best strategies.</a:t>
            </a:r>
            <a:endParaRPr lang="zh-TW" altLang="en-US"/>
          </a:p>
          <a:p>
            <a:r>
              <a:rPr lang="zh-TW" altLang="en-US"/>
              <a:t>🔹 HLS Code Assistants – AI tools to suggest optimal configurations.</a:t>
            </a:r>
            <a:endParaRPr lang="zh-TW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字方塊 5"/>
          <p:cNvSpPr txBox="1"/>
          <p:nvPr/>
        </p:nvSpPr>
        <p:spPr>
          <a:xfrm>
            <a:off x="6842760" y="1066165"/>
            <a:ext cx="2815590" cy="37515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TW" altLang="en-US" sz="1600">
              <a:sym typeface="+mn-ea"/>
            </a:endParaRPr>
          </a:p>
          <a:p>
            <a:r>
              <a:rPr lang="zh-TW" altLang="en-US" sz="1600">
                <a:sym typeface="+mn-ea"/>
              </a:rPr>
              <a:t>1️⃣ DSP（數位訊號處理單元） - 用於高效執行乘法與點積運算，提升計算效能，但占用較多 FPGA 資源。</a:t>
            </a:r>
            <a:endParaRPr lang="zh-TW" altLang="en-US" sz="1600">
              <a:sym typeface="+mn-ea"/>
            </a:endParaRPr>
          </a:p>
          <a:p>
            <a:endParaRPr lang="zh-TW" altLang="en-US" sz="1600">
              <a:sym typeface="+mn-ea"/>
            </a:endParaRPr>
          </a:p>
          <a:p>
            <a:r>
              <a:rPr lang="zh-TW" altLang="en-US" sz="1600">
                <a:sym typeface="+mn-ea"/>
              </a:rPr>
              <a:t>2️⃣ FF（觸發器） - 儲存資料的暫存器，提高時序穩定性，增加並行度，但可能提升功耗。</a:t>
            </a:r>
            <a:endParaRPr lang="zh-TW" altLang="en-US" sz="1600">
              <a:sym typeface="+mn-ea"/>
            </a:endParaRPr>
          </a:p>
          <a:p>
            <a:endParaRPr lang="zh-TW" altLang="en-US" sz="1600">
              <a:sym typeface="+mn-ea"/>
            </a:endParaRPr>
          </a:p>
          <a:p>
            <a:r>
              <a:rPr lang="zh-TW" altLang="en-US" sz="1600">
                <a:sym typeface="+mn-ea"/>
              </a:rPr>
              <a:t>3️⃣ LUT（查找表） - 可編程邏輯元件，決定 FPGA 設計的複雜度，LUT 越少代表設計越高效。</a:t>
            </a:r>
            <a:endParaRPr lang="zh-TW" altLang="en-US" sz="1600">
              <a:sym typeface="+mn-ea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05" y="4817745"/>
            <a:ext cx="6764655" cy="20193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" y="1337310"/>
            <a:ext cx="6270625" cy="32099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8350" y="677545"/>
            <a:ext cx="2333625" cy="107632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1190" y="1753870"/>
            <a:ext cx="2607945" cy="69215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8350" y="2727960"/>
            <a:ext cx="2042795" cy="42862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9945" y="4022725"/>
            <a:ext cx="1920240" cy="4953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1054100" y="539750"/>
            <a:ext cx="39497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/>
              <a:t> </a:t>
            </a:r>
            <a:r>
              <a:rPr lang="zh-TW" altLang="en-US" sz="3600"/>
              <a:t>INTRODUCTION</a:t>
            </a:r>
            <a:endParaRPr lang="zh-TW" altLang="en-US" sz="3600"/>
          </a:p>
        </p:txBody>
      </p:sp>
      <p:sp>
        <p:nvSpPr>
          <p:cNvPr id="3" name="文字方塊 2"/>
          <p:cNvSpPr txBox="1"/>
          <p:nvPr/>
        </p:nvSpPr>
        <p:spPr>
          <a:xfrm>
            <a:off x="6980555" y="5368925"/>
            <a:ext cx="2540000" cy="916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/>
              <a:t>RAG 會在 HLS 代碼庫（如 FPGA 最佳實踐案例、研究論文）</a:t>
            </a:r>
            <a:endParaRPr lang="zh-TW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050" y="1318260"/>
            <a:ext cx="9477375" cy="349186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" y="4810125"/>
            <a:ext cx="4048760" cy="81915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83515" y="5629275"/>
            <a:ext cx="2540000" cy="1191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/>
              <a:t>Parallel Programming for FPGAs" (pp4f)</a:t>
            </a:r>
            <a:endParaRPr lang="zh-TW" altLang="en-US"/>
          </a:p>
          <a:p>
            <a:r>
              <a:rPr lang="zh-TW" altLang="en-US"/>
              <a:t>HLS Benchmark 測試集</a:t>
            </a:r>
            <a:endParaRPr lang="zh-TW" altLang="en-US"/>
          </a:p>
          <a:p>
            <a:r>
              <a:rPr lang="zh-TW" altLang="en-US"/>
              <a:t>開源 HLS 代碼庫</a:t>
            </a:r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83515" y="387350"/>
            <a:ext cx="57397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 sz="3600"/>
              <a:t>II. METHODOLOGY</a:t>
            </a:r>
            <a:endParaRPr lang="zh-TW" altLang="en-US" sz="3600"/>
          </a:p>
        </p:txBody>
      </p:sp>
      <p:sp>
        <p:nvSpPr>
          <p:cNvPr id="5" name="文字方塊 4"/>
          <p:cNvSpPr txBox="1"/>
          <p:nvPr/>
        </p:nvSpPr>
        <p:spPr>
          <a:xfrm>
            <a:off x="4274185" y="525780"/>
            <a:ext cx="6057265" cy="642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/>
              <a:t>Prompt（輸入）</a:t>
            </a:r>
            <a:r>
              <a:rPr lang="en-US" altLang="zh-TW"/>
              <a:t>-&gt; Code Llama 生成 HLS C -&gt; HLS Compiler 轉換成 Verilog</a:t>
            </a:r>
            <a:endParaRPr lang="en-US" altLang="zh-TW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字方塊 1"/>
          <p:cNvSpPr txBox="1"/>
          <p:nvPr/>
        </p:nvSpPr>
        <p:spPr>
          <a:xfrm>
            <a:off x="447675" y="1711325"/>
            <a:ext cx="9092565" cy="3812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 sz="2000"/>
              <a:t>Embedding Methods Comparison</a:t>
            </a:r>
            <a:endParaRPr lang="zh-TW" altLang="en-US" sz="2000"/>
          </a:p>
          <a:p>
            <a:endParaRPr lang="zh-TW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/>
              <a:t>OpenAI Embeddings: General NLP, lacks deep code understanding.</a:t>
            </a:r>
            <a:endParaRPr lang="zh-TW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/>
              <a:t>SBERT: Good for Q&amp;A and sentence matching, not for code transformation.</a:t>
            </a:r>
            <a:endParaRPr lang="zh-TW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>
                <a:solidFill>
                  <a:srgbClr val="FF0000"/>
                </a:solidFill>
              </a:rPr>
              <a:t>CodeT5 Embedding: Optimized for code retrieval &amp; transformation, requires HLS fine-tuning.</a:t>
            </a:r>
            <a:endParaRPr lang="zh-TW" altLang="en-US" sz="2000">
              <a:solidFill>
                <a:srgbClr val="FF0000"/>
              </a:solidFill>
            </a:endParaRPr>
          </a:p>
          <a:p>
            <a:endParaRPr lang="zh-TW" altLang="en-US" sz="2400">
              <a:solidFill>
                <a:srgbClr val="FF0000"/>
              </a:solidFill>
            </a:endParaRPr>
          </a:p>
          <a:p>
            <a:r>
              <a:rPr lang="zh-TW" altLang="en-US" sz="2000"/>
              <a:t>CodeT5 Pretraining Data</a:t>
            </a:r>
            <a:endParaRPr lang="zh-TW" altLang="en-US" sz="2000"/>
          </a:p>
          <a:p>
            <a:endParaRPr lang="zh-TW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/>
              <a:t>CodeSearchNet, BigCode, GitHub Repos – General code understanding.</a:t>
            </a:r>
            <a:endParaRPr lang="zh-TW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/>
              <a:t>Hugging Face Code Datasets – Multi-language fine-tuning.</a:t>
            </a:r>
            <a:endParaRPr lang="zh-TW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/>
              <a:t>HLS-Specific Code – Tailored for HLS optimization.</a:t>
            </a:r>
            <a:endParaRPr lang="zh-TW" altLang="en-US" sz="20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650" y="4445"/>
            <a:ext cx="3048000" cy="474408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590" y="180975"/>
            <a:ext cx="4398010" cy="439102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182370" y="4938395"/>
            <a:ext cx="10481310" cy="14655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/>
              <a:t>🔹 Retrieval-Augmented Generation (RAG): </a:t>
            </a:r>
            <a:r>
              <a:rPr lang="zh-TW" altLang="en-US">
                <a:solidFill>
                  <a:srgbClr val="FF0000"/>
                </a:solidFill>
              </a:rPr>
              <a:t>Retrieves optimization suggestions from a knowledge base to enhance LLM-generated results.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/>
              <a:t>🔹 Semantic Query Matching (</a:t>
            </a:r>
            <a:r>
              <a:rPr lang="zh-TW" altLang="en-US">
                <a:solidFill>
                  <a:srgbClr val="FF0000"/>
                </a:solidFill>
              </a:rPr>
              <a:t>NLI </a:t>
            </a:r>
            <a:r>
              <a:rPr lang="en-US" altLang="zh-TW">
                <a:solidFill>
                  <a:srgbClr val="FF0000"/>
                </a:solidFill>
              </a:rPr>
              <a:t>(Natural Language Inference)</a:t>
            </a:r>
            <a:r>
              <a:rPr lang="zh-TW" altLang="en-US">
                <a:solidFill>
                  <a:srgbClr val="FF0000"/>
                </a:solidFill>
              </a:rPr>
              <a:t>+ Sentence Embedding</a:t>
            </a:r>
            <a:r>
              <a:rPr lang="zh-TW" altLang="en-US"/>
              <a:t>): Ensures high relevance between retrieved content and the query.</a:t>
            </a:r>
            <a:endParaRPr lang="zh-TW" altLang="en-US"/>
          </a:p>
          <a:p>
            <a:r>
              <a:rPr lang="zh-TW" altLang="en-US"/>
              <a:t>🔹 </a:t>
            </a:r>
            <a:r>
              <a:rPr lang="zh-TW" altLang="en-US">
                <a:solidFill>
                  <a:srgbClr val="FF0000"/>
                </a:solidFill>
              </a:rPr>
              <a:t>Manual Annotation</a:t>
            </a:r>
            <a:r>
              <a:rPr lang="zh-TW" altLang="en-US"/>
              <a:t>: Assists LLM in accurately inserting pragma directives, improving HLS efficiency.</a:t>
            </a:r>
            <a:endParaRPr lang="zh-TW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字方塊 1"/>
          <p:cNvSpPr txBox="1"/>
          <p:nvPr/>
        </p:nvSpPr>
        <p:spPr>
          <a:xfrm>
            <a:off x="444500" y="1116965"/>
            <a:ext cx="9025890" cy="4485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 sz="3600"/>
              <a:t>III. EXPERIMENT</a:t>
            </a:r>
            <a:endParaRPr lang="zh-TW" altLang="en-US" sz="3600"/>
          </a:p>
          <a:p>
            <a:endParaRPr lang="zh-TW" altLang="en-US" sz="3600"/>
          </a:p>
          <a:p>
            <a:r>
              <a:rPr lang="zh-TW" altLang="en-US"/>
              <a:t>These three models play distinct roles in the RALAD HLS framework:</a:t>
            </a:r>
            <a:endParaRPr lang="zh-TW" altLang="en-US"/>
          </a:p>
          <a:p>
            <a:endParaRPr lang="zh-TW" altLang="en-US"/>
          </a:p>
          <a:p>
            <a:r>
              <a:rPr lang="zh-TW" altLang="en-US"/>
              <a:t>1️⃣ Code Llama – </a:t>
            </a:r>
            <a:r>
              <a:rPr lang="zh-TW" altLang="en-US">
                <a:solidFill>
                  <a:srgbClr val="FF0000"/>
                </a:solidFill>
              </a:rPr>
              <a:t>Responsible for code generation</a:t>
            </a:r>
            <a:r>
              <a:rPr lang="zh-TW" altLang="en-US"/>
              <a:t>, providing HLS code with pragma insertion suggestions.</a:t>
            </a:r>
            <a:endParaRPr lang="zh-TW" altLang="en-US"/>
          </a:p>
          <a:p>
            <a:r>
              <a:rPr lang="zh-TW" altLang="en-US"/>
              <a:t>2️⃣ GPT (e.g., GPT-4) – </a:t>
            </a:r>
            <a:r>
              <a:rPr lang="zh-TW" altLang="en-US">
                <a:solidFill>
                  <a:srgbClr val="FF0000"/>
                </a:solidFill>
              </a:rPr>
              <a:t>Focuses on high-level optimization and completion</a:t>
            </a:r>
            <a:r>
              <a:rPr lang="zh-TW" altLang="en-US"/>
              <a:t>, refining pragma design and improving efficiency.</a:t>
            </a:r>
            <a:endParaRPr lang="zh-TW" altLang="en-US"/>
          </a:p>
          <a:p>
            <a:r>
              <a:rPr lang="zh-TW" altLang="en-US"/>
              <a:t>3️⃣ Vivado/Vitis HLS – Serves as a </a:t>
            </a:r>
            <a:r>
              <a:rPr lang="zh-TW" altLang="en-US">
                <a:solidFill>
                  <a:srgbClr val="FF0000"/>
                </a:solidFill>
              </a:rPr>
              <a:t>verification tool</a:t>
            </a:r>
            <a:r>
              <a:rPr lang="zh-TW" altLang="en-US"/>
              <a:t>, checking synthesizability and hardware resource utilization.</a:t>
            </a:r>
            <a:endParaRPr lang="zh-TW" altLang="en-US"/>
          </a:p>
          <a:p>
            <a:endParaRPr lang="zh-TW" altLang="en-US"/>
          </a:p>
          <a:p>
            <a:r>
              <a:rPr lang="zh-TW" altLang="en-US"/>
              <a:t>This workflow leverages RAG (Retrieval-Augmented Generation) + Prompt Engineering to enhance the quality of LLM-generated HLS code, ensuring feasibility and optimal performance in FPGA design. </a:t>
            </a:r>
            <a:endParaRPr lang="zh-TW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" y="651510"/>
            <a:ext cx="6077585" cy="446405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364605" y="169989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/>
              <a:t>Dense Matrix </a:t>
            </a:r>
            <a:r>
              <a:rPr lang="en-US" altLang="zh-TW"/>
              <a:t>(dl cv)</a:t>
            </a:r>
            <a:endParaRPr lang="en-US" altLang="zh-TW"/>
          </a:p>
        </p:txBody>
      </p:sp>
      <p:sp>
        <p:nvSpPr>
          <p:cNvPr id="4" name="文字方塊 3"/>
          <p:cNvSpPr txBox="1"/>
          <p:nvPr/>
        </p:nvSpPr>
        <p:spPr>
          <a:xfrm>
            <a:off x="6364605" y="317309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/>
              <a:t>Sparse Matrix </a:t>
            </a:r>
            <a:r>
              <a:rPr lang="en-US" altLang="zh-TW"/>
              <a:t>(gnn)</a:t>
            </a:r>
            <a:endParaRPr lang="en-US" altLang="zh-TW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字方塊 2"/>
          <p:cNvSpPr txBox="1"/>
          <p:nvPr/>
        </p:nvSpPr>
        <p:spPr>
          <a:xfrm>
            <a:off x="116205" y="1155065"/>
            <a:ext cx="10829925" cy="3937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 sz="3600">
                <a:sym typeface="+mn-ea"/>
              </a:rPr>
              <a:t>ABSTRACT</a:t>
            </a:r>
            <a:endParaRPr lang="zh-TW" altLang="en-US" sz="3600">
              <a:solidFill>
                <a:schemeClr val="tx1"/>
              </a:solidFill>
              <a:sym typeface="+mn-ea"/>
            </a:endParaRPr>
          </a:p>
          <a:p>
            <a:endParaRPr lang="zh-TW" altLang="en-US">
              <a:solidFill>
                <a:schemeClr val="tx1"/>
              </a:solidFill>
            </a:endParaRPr>
          </a:p>
          <a:p>
            <a:r>
              <a:rPr lang="zh-TW" altLang="en-US">
                <a:solidFill>
                  <a:schemeClr val="tx1"/>
                </a:solidFill>
              </a:rPr>
              <a:t>Problem:</a:t>
            </a:r>
            <a:endParaRPr lang="zh-TW" altLang="en-US">
              <a:solidFill>
                <a:schemeClr val="tx1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55% of LLM-generated Verilog code contains syntax errors</a:t>
            </a:r>
            <a:r>
              <a:rPr lang="zh-TW" altLang="en-US"/>
              <a:t>, causing compilation failures.</a:t>
            </a:r>
            <a:endParaRPr lang="zh-TW" altLang="en-US"/>
          </a:p>
          <a:p>
            <a:endParaRPr lang="zh-TW" altLang="en-US"/>
          </a:p>
          <a:p>
            <a:r>
              <a:rPr lang="zh-TW" altLang="en-US">
                <a:solidFill>
                  <a:schemeClr val="tx1"/>
                </a:solidFill>
              </a:rPr>
              <a:t>Solution:</a:t>
            </a:r>
            <a:endParaRPr lang="zh-TW" altLang="en-US">
              <a:solidFill>
                <a:schemeClr val="tx1"/>
              </a:solidFill>
            </a:endParaRPr>
          </a:p>
          <a:p>
            <a:r>
              <a:rPr lang="zh-TW" altLang="en-US"/>
              <a:t>RTLFixer: A novel debugging framework using </a:t>
            </a:r>
            <a:r>
              <a:rPr lang="zh-TW" altLang="en-US">
                <a:solidFill>
                  <a:srgbClr val="FF0000"/>
                </a:solidFill>
              </a:rPr>
              <a:t>Retrieval-Augmented Generation (RAG)</a:t>
            </a:r>
            <a:r>
              <a:rPr lang="zh-TW" altLang="en-US"/>
              <a:t> and </a:t>
            </a:r>
            <a:r>
              <a:rPr lang="zh-TW" altLang="en-US">
                <a:solidFill>
                  <a:srgbClr val="FF0000"/>
                </a:solidFill>
              </a:rPr>
              <a:t>ReAct prompting (Reasoning + Acting)</a:t>
            </a:r>
            <a:r>
              <a:rPr lang="zh-TW" altLang="en-US"/>
              <a:t>.</a:t>
            </a:r>
            <a:endParaRPr lang="zh-TW" altLang="en-US"/>
          </a:p>
          <a:p>
            <a:r>
              <a:rPr lang="zh-TW" altLang="en-US"/>
              <a:t>Allows LLMs to </a:t>
            </a:r>
            <a:r>
              <a:rPr lang="zh-TW" altLang="en-US">
                <a:solidFill>
                  <a:srgbClr val="FF0000"/>
                </a:solidFill>
              </a:rPr>
              <a:t>interactively debug Verilog code with feedback.</a:t>
            </a:r>
            <a:endParaRPr lang="zh-TW" altLang="en-US">
              <a:solidFill>
                <a:srgbClr val="FF0000"/>
              </a:solidFill>
            </a:endParaRPr>
          </a:p>
          <a:p>
            <a:endParaRPr lang="zh-TW" altLang="en-US"/>
          </a:p>
          <a:p>
            <a:r>
              <a:rPr lang="zh-TW" altLang="en-US">
                <a:solidFill>
                  <a:schemeClr val="tx1"/>
                </a:solidFill>
              </a:rPr>
              <a:t>Results:</a:t>
            </a:r>
            <a:endParaRPr lang="zh-TW" altLang="en-US">
              <a:solidFill>
                <a:schemeClr val="tx1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Fixes 98.5% of syntax errors in the VerilogEval benchmark dataset (212 samples)</a:t>
            </a:r>
            <a:r>
              <a:rPr lang="zh-TW" altLang="en-US"/>
              <a:t>.</a:t>
            </a:r>
            <a:endParaRPr lang="zh-TW" altLang="en-US"/>
          </a:p>
          <a:p>
            <a:r>
              <a:rPr lang="zh-TW" altLang="en-US"/>
              <a:t>Improves pass@1 success rates by </a:t>
            </a:r>
            <a:r>
              <a:rPr lang="zh-TW" altLang="en-US">
                <a:solidFill>
                  <a:srgbClr val="FF0000"/>
                </a:solidFill>
              </a:rPr>
              <a:t>32.3% (VerilogEval-Machine)</a:t>
            </a:r>
            <a:r>
              <a:rPr lang="zh-TW" altLang="en-US"/>
              <a:t> and </a:t>
            </a:r>
            <a:r>
              <a:rPr lang="zh-TW" altLang="en-US">
                <a:solidFill>
                  <a:srgbClr val="FF0000"/>
                </a:solidFill>
              </a:rPr>
              <a:t>10.1% (VerilogEval-Human)</a:t>
            </a:r>
            <a:r>
              <a:rPr lang="zh-TW" altLang="en-US"/>
              <a:t>.</a:t>
            </a:r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16205" y="5625465"/>
            <a:ext cx="11588750" cy="916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/>
              <a:t>Verilog-Machine: ChatGPT-3.5 Turbo converts HDLBits problems with non-text elements into text for better LLM generalization.</a:t>
            </a:r>
            <a:endParaRPr lang="zh-TW" altLang="en-US"/>
          </a:p>
          <a:p>
            <a:r>
              <a:rPr lang="zh-TW" altLang="en-US"/>
              <a:t>Verilog-Human: Manually annotated HDLBits problems ensure high accuracy in Verilog code generation.</a:t>
            </a:r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字方塊 9"/>
          <p:cNvSpPr txBox="1"/>
          <p:nvPr/>
        </p:nvSpPr>
        <p:spPr>
          <a:xfrm>
            <a:off x="5041900" y="1289050"/>
            <a:ext cx="7206615" cy="33858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/>
              <a:t>module: Defines a hardware module</a:t>
            </a:r>
            <a:endParaRPr lang="zh-TW" altLang="en-US"/>
          </a:p>
          <a:p>
            <a:endParaRPr lang="zh-TW" altLang="en-US"/>
          </a:p>
          <a:p>
            <a:r>
              <a:rPr lang="zh-TW" altLang="en-US"/>
              <a:t>and_gate: Module name</a:t>
            </a:r>
            <a:endParaRPr lang="zh-TW" altLang="en-US"/>
          </a:p>
          <a:p>
            <a:endParaRPr lang="zh-TW" altLang="en-US"/>
          </a:p>
          <a:p>
            <a:r>
              <a:rPr lang="zh-TW" altLang="en-US"/>
              <a:t>Inputs and Outputs in parentheses: Define the interface (a, b are inputs; c is output)</a:t>
            </a:r>
            <a:endParaRPr lang="zh-TW" altLang="en-US"/>
          </a:p>
          <a:p>
            <a:endParaRPr lang="zh-TW" altLang="en-US"/>
          </a:p>
          <a:p>
            <a:r>
              <a:rPr lang="zh-TW" altLang="en-US"/>
              <a:t>assign c = a &amp; b:</a:t>
            </a:r>
            <a:endParaRPr lang="zh-TW" altLang="en-US"/>
          </a:p>
          <a:p>
            <a:r>
              <a:rPr lang="zh-TW" altLang="en-US"/>
              <a:t>assign: Continuous assignment for combinational logic</a:t>
            </a:r>
            <a:endParaRPr lang="zh-TW" altLang="en-US"/>
          </a:p>
          <a:p>
            <a:r>
              <a:rPr lang="zh-TW" altLang="en-US"/>
              <a:t>a &amp; b: Bitwise AND operation; result is continuously assigned to c</a:t>
            </a:r>
            <a:endParaRPr lang="zh-TW" altLang="en-US"/>
          </a:p>
          <a:p>
            <a:r>
              <a:rPr lang="zh-TW" altLang="en-US"/>
              <a:t>Semicolon (;): Ends each statement, signaling the compiler</a:t>
            </a:r>
            <a:endParaRPr lang="zh-TW" altLang="en-US"/>
          </a:p>
          <a:p>
            <a:r>
              <a:rPr lang="zh-TW" altLang="en-US"/>
              <a:t>endmodule: Marks the end of the module definition</a:t>
            </a:r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9535" y="501650"/>
            <a:ext cx="6679565" cy="6129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/>
              <a:t>module and_gate(input a, input b, output c)</a:t>
            </a:r>
            <a:endParaRPr lang="zh-TW" altLang="en-US"/>
          </a:p>
          <a:p>
            <a:r>
              <a:rPr lang="zh-TW" altLang="en-US"/>
              <a:t>    assign c = a &amp; b</a:t>
            </a:r>
            <a:endParaRPr lang="zh-TW" altLang="en-US"/>
          </a:p>
          <a:p>
            <a:r>
              <a:rPr lang="zh-TW" altLang="en-US"/>
              <a:t>endmodule</a:t>
            </a:r>
            <a:endParaRPr lang="zh-TW" altLang="en-US"/>
          </a:p>
          <a:p>
            <a:endParaRPr lang="zh-TW" altLang="en-US"/>
          </a:p>
          <a:p>
            <a:r>
              <a:rPr lang="zh-TW" altLang="en-US"/>
              <a:t>module and_gate(input a, input b, output c);</a:t>
            </a:r>
            <a:endParaRPr lang="zh-TW" altLang="en-US"/>
          </a:p>
          <a:p>
            <a:r>
              <a:rPr lang="zh-TW" altLang="en-US"/>
              <a:t>    assign c = a &amp; b;</a:t>
            </a:r>
            <a:endParaRPr lang="zh-TW" altLang="en-US"/>
          </a:p>
          <a:p>
            <a:r>
              <a:rPr lang="zh-TW" altLang="en-US"/>
              <a:t>endmodule</a:t>
            </a:r>
            <a:endParaRPr lang="zh-TW" altLang="en-US"/>
          </a:p>
          <a:p>
            <a:endParaRPr lang="zh-TW" altLang="en-US"/>
          </a:p>
          <a:p>
            <a:r>
              <a:rPr lang="zh-TW" altLang="en-US"/>
              <a:t>module simple_module(input a, output b);</a:t>
            </a:r>
            <a:endParaRPr lang="zh-TW" altLang="en-US"/>
          </a:p>
          <a:p>
            <a:r>
              <a:rPr lang="zh-TW" altLang="en-US"/>
              <a:t>    assign b = a;</a:t>
            </a:r>
            <a:endParaRPr lang="zh-TW" altLang="en-US"/>
          </a:p>
          <a:p>
            <a:r>
              <a:rPr lang="zh-TW" altLang="en-US"/>
              <a:t>    </a:t>
            </a:r>
            <a:endParaRPr lang="zh-TW" altLang="en-US"/>
          </a:p>
          <a:p>
            <a:r>
              <a:rPr lang="zh-TW" altLang="en-US"/>
              <a:t>module simple_module(input a, output b);</a:t>
            </a:r>
            <a:endParaRPr lang="zh-TW" altLang="en-US"/>
          </a:p>
          <a:p>
            <a:r>
              <a:rPr lang="zh-TW" altLang="en-US"/>
              <a:t>    assign b = a;</a:t>
            </a:r>
            <a:endParaRPr lang="zh-TW" altLang="en-US"/>
          </a:p>
          <a:p>
            <a:r>
              <a:rPr lang="zh-TW" altLang="en-US"/>
              <a:t>endmodule</a:t>
            </a:r>
            <a:endParaRPr lang="zh-TW" altLang="en-US"/>
          </a:p>
          <a:p>
            <a:endParaRPr lang="zh-TW" altLang="en-US"/>
          </a:p>
          <a:p>
            <a:r>
              <a:rPr lang="zh-TW" altLang="en-US"/>
              <a:t>module compare(input a, input b, output c);</a:t>
            </a:r>
            <a:endParaRPr lang="zh-TW" altLang="en-US"/>
          </a:p>
          <a:p>
            <a:r>
              <a:rPr lang="zh-TW" altLang="en-US"/>
              <a:t>    assign c = (a == b;</a:t>
            </a:r>
            <a:endParaRPr lang="zh-TW" altLang="en-US"/>
          </a:p>
          <a:p>
            <a:r>
              <a:rPr lang="zh-TW" altLang="en-US"/>
              <a:t>endmodule</a:t>
            </a:r>
            <a:endParaRPr lang="zh-TW" altLang="en-US"/>
          </a:p>
          <a:p>
            <a:endParaRPr lang="zh-TW" altLang="en-US"/>
          </a:p>
          <a:p>
            <a:r>
              <a:rPr lang="zh-TW" altLang="en-US"/>
              <a:t>module compare(input a, input b, output c);</a:t>
            </a:r>
            <a:endParaRPr lang="zh-TW" altLang="en-US"/>
          </a:p>
          <a:p>
            <a:r>
              <a:rPr lang="zh-TW" altLang="en-US"/>
              <a:t>    assign c = (a == b);</a:t>
            </a:r>
            <a:endParaRPr lang="zh-TW" altLang="en-US"/>
          </a:p>
          <a:p>
            <a:r>
              <a:rPr lang="zh-TW" altLang="en-US"/>
              <a:t>endmodule</a:t>
            </a:r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809750" y="1911350"/>
            <a:ext cx="190500" cy="3175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7650" y="3270250"/>
            <a:ext cx="1561465" cy="3175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911350" y="4921250"/>
            <a:ext cx="190500" cy="32956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47650" y="-57150"/>
            <a:ext cx="2569210" cy="64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none" rtlCol="0" anchor="t">
            <a:spAutoFit/>
          </a:bodyPr>
          <a:p>
            <a:r>
              <a:rPr lang="zh-TW" altLang="en-US" sz="3600">
                <a:solidFill>
                  <a:schemeClr val="tx1"/>
                </a:solidFill>
                <a:sym typeface="+mn-ea"/>
              </a:rPr>
              <a:t>syntax errors</a:t>
            </a:r>
            <a:endParaRPr lang="zh-TW" altLang="en-US" sz="36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字方塊 2"/>
          <p:cNvSpPr txBox="1"/>
          <p:nvPr/>
        </p:nvSpPr>
        <p:spPr>
          <a:xfrm>
            <a:off x="5321300" y="374015"/>
            <a:ext cx="6120765" cy="3934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/>
              <a:t>module latch(input a, output reg b);</a:t>
            </a:r>
            <a:endParaRPr lang="zh-TW" altLang="en-US"/>
          </a:p>
          <a:p>
            <a:r>
              <a:rPr lang="zh-TW" altLang="en-US"/>
              <a:t>Defines module latch</a:t>
            </a:r>
            <a:endParaRPr lang="zh-TW" altLang="en-US"/>
          </a:p>
          <a:p>
            <a:r>
              <a:rPr lang="zh-TW" altLang="en-US"/>
              <a:t>a is an input; b is an output declared as reg (assigned within an always block)</a:t>
            </a:r>
            <a:endParaRPr lang="zh-TW" altLang="en-US"/>
          </a:p>
          <a:p>
            <a:endParaRPr lang="zh-TW" altLang="en-US"/>
          </a:p>
          <a:p>
            <a:r>
              <a:rPr lang="zh-TW" altLang="en-US"/>
              <a:t>always @(a b) begin:</a:t>
            </a:r>
            <a:endParaRPr lang="zh-TW" altLang="en-US"/>
          </a:p>
          <a:p>
            <a:r>
              <a:rPr lang="zh-TW" altLang="en-US"/>
              <a:t>Defines an always block triggered when any signal in the sensitivity list changes</a:t>
            </a:r>
            <a:endParaRPr lang="zh-TW" altLang="en-US"/>
          </a:p>
          <a:p>
            <a:r>
              <a:rPr lang="zh-TW" altLang="en-US"/>
              <a:t>Sensitivity list should use commas (correct: @(a, b) or @(*))</a:t>
            </a:r>
            <a:endParaRPr lang="zh-TW" altLang="en-US"/>
          </a:p>
          <a:p>
            <a:r>
              <a:rPr lang="zh-TW" altLang="en-US"/>
              <a:t>b = a;:</a:t>
            </a:r>
            <a:endParaRPr lang="zh-TW" altLang="en-US"/>
          </a:p>
          <a:p>
            <a:endParaRPr lang="zh-TW" altLang="en-US"/>
          </a:p>
          <a:p>
            <a:r>
              <a:rPr lang="zh-TW" altLang="en-US"/>
              <a:t>When triggered, assigns the value of a to b, making b follow a</a:t>
            </a:r>
            <a:endParaRPr lang="zh-TW" altLang="en-US"/>
          </a:p>
          <a:p>
            <a:r>
              <a:rPr lang="zh-TW" altLang="en-US"/>
              <a:t>end: Ends the always block</a:t>
            </a:r>
            <a:endParaRPr lang="zh-TW" altLang="en-US"/>
          </a:p>
          <a:p>
            <a:r>
              <a:rPr lang="zh-TW" altLang="en-US"/>
              <a:t>endmodule: Ends the module definition</a:t>
            </a:r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33400" y="648335"/>
            <a:ext cx="2540000" cy="36601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/>
              <a:t>module latch(input a, output reg b);</a:t>
            </a:r>
            <a:endParaRPr lang="zh-TW" altLang="en-US"/>
          </a:p>
          <a:p>
            <a:r>
              <a:rPr lang="zh-TW" altLang="en-US"/>
              <a:t>    always @(a b) begin</a:t>
            </a:r>
            <a:endParaRPr lang="zh-TW" altLang="en-US"/>
          </a:p>
          <a:p>
            <a:r>
              <a:rPr lang="zh-TW" altLang="en-US"/>
              <a:t>        b = a;</a:t>
            </a:r>
            <a:endParaRPr lang="zh-TW" altLang="en-US"/>
          </a:p>
          <a:p>
            <a:r>
              <a:rPr lang="zh-TW" altLang="en-US"/>
              <a:t>    end</a:t>
            </a:r>
            <a:endParaRPr lang="zh-TW" altLang="en-US"/>
          </a:p>
          <a:p>
            <a:r>
              <a:rPr lang="zh-TW" altLang="en-US"/>
              <a:t>endmodule</a:t>
            </a:r>
            <a:endParaRPr lang="zh-TW" altLang="en-US"/>
          </a:p>
          <a:p>
            <a:endParaRPr lang="zh-TW" altLang="en-US"/>
          </a:p>
          <a:p>
            <a:r>
              <a:rPr lang="zh-TW" altLang="en-US"/>
              <a:t>module latch(input a, output reg b);</a:t>
            </a:r>
            <a:endParaRPr lang="zh-TW" altLang="en-US"/>
          </a:p>
          <a:p>
            <a:r>
              <a:rPr lang="zh-TW" altLang="en-US"/>
              <a:t>    always @(a, b) begin</a:t>
            </a:r>
            <a:endParaRPr lang="zh-TW" altLang="en-US"/>
          </a:p>
          <a:p>
            <a:r>
              <a:rPr lang="zh-TW" altLang="en-US"/>
              <a:t>        b = a;</a:t>
            </a:r>
            <a:endParaRPr lang="zh-TW" altLang="en-US"/>
          </a:p>
          <a:p>
            <a:r>
              <a:rPr lang="zh-TW" altLang="en-US"/>
              <a:t>    end</a:t>
            </a:r>
            <a:endParaRPr lang="zh-TW" altLang="en-US"/>
          </a:p>
          <a:p>
            <a:r>
              <a:rPr lang="zh-TW" altLang="en-US"/>
              <a:t>endmodule</a:t>
            </a:r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879600" y="1212850"/>
            <a:ext cx="101600" cy="2921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字方塊 2"/>
          <p:cNvSpPr txBox="1"/>
          <p:nvPr/>
        </p:nvSpPr>
        <p:spPr>
          <a:xfrm>
            <a:off x="76835" y="739140"/>
            <a:ext cx="11777980" cy="4485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 sz="3600"/>
              <a:t>Introduction</a:t>
            </a:r>
            <a:endParaRPr lang="zh-TW" altLang="en-US" sz="3600"/>
          </a:p>
          <a:p>
            <a:endParaRPr lang="zh-TW" altLang="en-US"/>
          </a:p>
          <a:p>
            <a:r>
              <a:rPr lang="zh-TW" altLang="en-US"/>
              <a:t>Background &amp; Challenges</a:t>
            </a:r>
            <a:r>
              <a:rPr lang="en-US" altLang="zh-TW"/>
              <a:t>:</a:t>
            </a:r>
            <a:endParaRPr lang="en-US" altLang="zh-TW"/>
          </a:p>
          <a:p>
            <a:r>
              <a:rPr lang="zh-TW" altLang="en-US"/>
              <a:t>LLMs show promise in automating hardware design, generating Verilog code from natural language.</a:t>
            </a:r>
            <a:endParaRPr lang="zh-TW" altLang="en-US"/>
          </a:p>
          <a:p>
            <a:r>
              <a:rPr lang="zh-TW" altLang="en-US"/>
              <a:t>Existing works (e.g., </a:t>
            </a:r>
            <a:r>
              <a:rPr lang="zh-TW" altLang="en-US">
                <a:solidFill>
                  <a:srgbClr val="FF0000"/>
                </a:solidFill>
              </a:rPr>
              <a:t>VeriGen, VerilogEval) focus on zero-shot Verilog code generation</a:t>
            </a:r>
            <a:r>
              <a:rPr lang="zh-TW" altLang="en-US"/>
              <a:t>.</a:t>
            </a:r>
            <a:endParaRPr lang="zh-TW" altLang="en-US"/>
          </a:p>
          <a:p>
            <a:endParaRPr lang="zh-TW" altLang="en-US"/>
          </a:p>
          <a:p>
            <a:r>
              <a:rPr lang="zh-TW" altLang="en-US">
                <a:solidFill>
                  <a:srgbClr val="FF0000"/>
                </a:solidFill>
              </a:rPr>
              <a:t>Generating flawless code in one attempt is difficult, requiring multiple debugging iterations.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/>
              <a:t>LLMs struggle with syntax correctness in Verilog:</a:t>
            </a:r>
            <a:endParaRPr lang="zh-TW" altLang="en-US"/>
          </a:p>
          <a:p>
            <a:r>
              <a:rPr lang="zh-TW" altLang="en-US">
                <a:solidFill>
                  <a:srgbClr val="FF0000"/>
                </a:solidFill>
              </a:rPr>
              <a:t>Fixing syntax errors enhances code accuracy and reduces human debugging effort.</a:t>
            </a:r>
            <a:endParaRPr lang="zh-TW" altLang="en-US">
              <a:solidFill>
                <a:srgbClr val="FF0000"/>
              </a:solidFill>
            </a:endParaRPr>
          </a:p>
          <a:p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/>
              <a:t>Existing Solutions &amp; Limitations</a:t>
            </a:r>
            <a:r>
              <a:rPr lang="en-US" altLang="zh-TW"/>
              <a:t>:</a:t>
            </a:r>
            <a:endParaRPr lang="en-US" altLang="zh-TW"/>
          </a:p>
          <a:p>
            <a:r>
              <a:rPr lang="zh-TW" altLang="en-US"/>
              <a:t>ReAct (Reasoning + Acting): </a:t>
            </a:r>
            <a:r>
              <a:rPr lang="zh-TW" altLang="en-US">
                <a:solidFill>
                  <a:srgbClr val="FF0000"/>
                </a:solidFill>
              </a:rPr>
              <a:t>Enables LLMs to iteratively refine decisions via interactive feedback.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/>
              <a:t>SelfDebug &amp; SelfEvolve: Allow models to </a:t>
            </a:r>
            <a:r>
              <a:rPr lang="zh-TW" altLang="en-US">
                <a:solidFill>
                  <a:srgbClr val="FF0000"/>
                </a:solidFill>
              </a:rPr>
              <a:t>self-identify mistakes but focus on Python, not Verilog.</a:t>
            </a:r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/>
              <a:t>LLMs suffer from hallucination (factual errors):</a:t>
            </a:r>
            <a:endParaRPr lang="zh-TW" altLang="en-US"/>
          </a:p>
          <a:p>
            <a:r>
              <a:rPr lang="zh-TW" altLang="en-US">
                <a:solidFill>
                  <a:srgbClr val="FF0000"/>
                </a:solidFill>
              </a:rPr>
              <a:t>Retrieval-Augmented Generation (RAG) helps by integrating external knowledge sources.</a:t>
            </a:r>
            <a:endParaRPr lang="zh-TW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25017</Words>
  <Application>WPS Presentation</Application>
  <PresentationFormat>宽屏</PresentationFormat>
  <Paragraphs>694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6" baseType="lpstr">
      <vt:lpstr>Arial</vt:lpstr>
      <vt:lpstr>新細明體</vt:lpstr>
      <vt:lpstr>Wingdings</vt:lpstr>
      <vt:lpstr>Calibri</vt:lpstr>
      <vt:lpstr>新細明體</vt:lpstr>
      <vt:lpstr>Microsoft YaHei</vt:lpstr>
      <vt:lpstr>SimSun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Abstract</vt:lpstr>
      <vt:lpstr>PowerPoint 演示文稿</vt:lpstr>
      <vt:lpstr>PowerPoint 演示文稿</vt:lpstr>
      <vt:lpstr>Dataset Development Method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102</cp:revision>
  <dcterms:created xsi:type="dcterms:W3CDTF">2025-02-07T05:44:00Z</dcterms:created>
  <dcterms:modified xsi:type="dcterms:W3CDTF">2025-02-13T23:52:54Z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