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53"/>
  </p:notesMasterIdLst>
  <p:sldIdLst>
    <p:sldId id="256" r:id="rId4"/>
    <p:sldId id="257" r:id="rId5"/>
    <p:sldId id="313" r:id="rId6"/>
    <p:sldId id="314" r:id="rId7"/>
    <p:sldId id="312" r:id="rId8"/>
    <p:sldId id="322" r:id="rId9"/>
    <p:sldId id="280" r:id="rId10"/>
    <p:sldId id="323" r:id="rId11"/>
    <p:sldId id="316" r:id="rId12"/>
    <p:sldId id="324" r:id="rId13"/>
    <p:sldId id="325" r:id="rId14"/>
    <p:sldId id="317" r:id="rId15"/>
    <p:sldId id="281" r:id="rId16"/>
    <p:sldId id="326" r:id="rId17"/>
    <p:sldId id="282" r:id="rId18"/>
    <p:sldId id="327" r:id="rId19"/>
    <p:sldId id="271" r:id="rId20"/>
    <p:sldId id="328" r:id="rId21"/>
    <p:sldId id="270" r:id="rId22"/>
    <p:sldId id="329" r:id="rId23"/>
    <p:sldId id="283" r:id="rId24"/>
    <p:sldId id="307" r:id="rId25"/>
    <p:sldId id="330" r:id="rId26"/>
    <p:sldId id="331" r:id="rId27"/>
    <p:sldId id="284" r:id="rId28"/>
    <p:sldId id="311" r:id="rId29"/>
    <p:sldId id="285" r:id="rId30"/>
    <p:sldId id="309" r:id="rId31"/>
    <p:sldId id="286" r:id="rId32"/>
    <p:sldId id="310" r:id="rId33"/>
    <p:sldId id="278" r:id="rId34"/>
    <p:sldId id="264" r:id="rId35"/>
    <p:sldId id="301" r:id="rId36"/>
    <p:sldId id="294" r:id="rId37"/>
    <p:sldId id="332" r:id="rId38"/>
    <p:sldId id="292" r:id="rId39"/>
    <p:sldId id="333" r:id="rId40"/>
    <p:sldId id="291" r:id="rId41"/>
    <p:sldId id="334" r:id="rId42"/>
    <p:sldId id="279" r:id="rId43"/>
    <p:sldId id="290" r:id="rId44"/>
    <p:sldId id="335" r:id="rId45"/>
    <p:sldId id="265" r:id="rId46"/>
    <p:sldId id="296" r:id="rId47"/>
    <p:sldId id="287" r:id="rId48"/>
    <p:sldId id="336" r:id="rId49"/>
    <p:sldId id="320" r:id="rId50"/>
    <p:sldId id="321" r:id="rId51"/>
    <p:sldId id="263" r:id="rId5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478F"/>
    <a:srgbClr val="1A98E6"/>
    <a:srgbClr val="DF5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5126" autoAdjust="0"/>
  </p:normalViewPr>
  <p:slideViewPr>
    <p:cSldViewPr snapToGrid="0">
      <p:cViewPr varScale="1">
        <p:scale>
          <a:sx n="62" d="100"/>
          <a:sy n="62" d="100"/>
        </p:scale>
        <p:origin x="824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tableStyles" Target="tableStyle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8F479B-5975-4D59-9685-09A52716B93C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7947F77-E43D-4177-B8DE-B6CFF5A78A4E}">
      <dgm:prSet/>
      <dgm:spPr/>
      <dgm:t>
        <a:bodyPr/>
        <a:lstStyle/>
        <a:p>
          <a:r>
            <a:rPr lang="zh-TW" dirty="0"/>
            <a:t>網龍</a:t>
          </a:r>
          <a:r>
            <a:rPr lang="en-US" dirty="0"/>
            <a:t>(3083)</a:t>
          </a:r>
        </a:p>
      </dgm:t>
    </dgm:pt>
    <dgm:pt modelId="{675E463F-293D-46E7-AA35-75A2A3C8087C}" type="parTrans" cxnId="{538DE8E1-7C34-44B7-9591-FC4C709DE7D2}">
      <dgm:prSet/>
      <dgm:spPr/>
      <dgm:t>
        <a:bodyPr/>
        <a:lstStyle/>
        <a:p>
          <a:endParaRPr lang="en-US"/>
        </a:p>
      </dgm:t>
    </dgm:pt>
    <dgm:pt modelId="{A4F7CD75-D3FF-4450-AE74-72AB8924917A}" type="sibTrans" cxnId="{538DE8E1-7C34-44B7-9591-FC4C709DE7D2}">
      <dgm:prSet/>
      <dgm:spPr/>
      <dgm:t>
        <a:bodyPr/>
        <a:lstStyle/>
        <a:p>
          <a:endParaRPr lang="en-US"/>
        </a:p>
      </dgm:t>
    </dgm:pt>
    <dgm:pt modelId="{EEC1E99D-1FCA-4741-9CBF-34F0892E8F0D}">
      <dgm:prSet/>
      <dgm:spPr/>
      <dgm:t>
        <a:bodyPr/>
        <a:lstStyle/>
        <a:p>
          <a:r>
            <a:rPr lang="zh-TW" dirty="0"/>
            <a:t>華義</a:t>
          </a:r>
          <a:r>
            <a:rPr lang="en-US" dirty="0"/>
            <a:t>(3086)</a:t>
          </a:r>
        </a:p>
      </dgm:t>
    </dgm:pt>
    <dgm:pt modelId="{4F8EF208-7A5F-4D05-83E3-DE2453612F82}" type="parTrans" cxnId="{16B5E969-DB51-48DC-8D29-0FEE2D16CDC5}">
      <dgm:prSet/>
      <dgm:spPr/>
      <dgm:t>
        <a:bodyPr/>
        <a:lstStyle/>
        <a:p>
          <a:endParaRPr lang="en-US"/>
        </a:p>
      </dgm:t>
    </dgm:pt>
    <dgm:pt modelId="{3DD423F0-941A-415A-A895-6A1827CD1CEC}" type="sibTrans" cxnId="{16B5E969-DB51-48DC-8D29-0FEE2D16CDC5}">
      <dgm:prSet/>
      <dgm:spPr/>
      <dgm:t>
        <a:bodyPr/>
        <a:lstStyle/>
        <a:p>
          <a:endParaRPr lang="en-US"/>
        </a:p>
      </dgm:t>
    </dgm:pt>
    <dgm:pt modelId="{5836EDE1-D160-42F2-BB80-48457D01C435}" type="pres">
      <dgm:prSet presAssocID="{DB8F479B-5975-4D59-9685-09A52716B93C}" presName="vert0" presStyleCnt="0">
        <dgm:presLayoutVars>
          <dgm:dir/>
          <dgm:animOne val="branch"/>
          <dgm:animLvl val="lvl"/>
        </dgm:presLayoutVars>
      </dgm:prSet>
      <dgm:spPr/>
    </dgm:pt>
    <dgm:pt modelId="{C8780E0B-B7F9-4B65-A8D2-08B156A51680}" type="pres">
      <dgm:prSet presAssocID="{27947F77-E43D-4177-B8DE-B6CFF5A78A4E}" presName="thickLine" presStyleLbl="alignNode1" presStyleIdx="0" presStyleCnt="2"/>
      <dgm:spPr/>
    </dgm:pt>
    <dgm:pt modelId="{E8AB4519-0DCF-4126-B3BC-B7DD9803C632}" type="pres">
      <dgm:prSet presAssocID="{27947F77-E43D-4177-B8DE-B6CFF5A78A4E}" presName="horz1" presStyleCnt="0"/>
      <dgm:spPr/>
    </dgm:pt>
    <dgm:pt modelId="{D261A87B-8458-4A83-A1B3-1B0488768F2E}" type="pres">
      <dgm:prSet presAssocID="{27947F77-E43D-4177-B8DE-B6CFF5A78A4E}" presName="tx1" presStyleLbl="revTx" presStyleIdx="0" presStyleCnt="2"/>
      <dgm:spPr/>
    </dgm:pt>
    <dgm:pt modelId="{8D6733FB-D36B-4EA6-AC60-512336D87A07}" type="pres">
      <dgm:prSet presAssocID="{27947F77-E43D-4177-B8DE-B6CFF5A78A4E}" presName="vert1" presStyleCnt="0"/>
      <dgm:spPr/>
    </dgm:pt>
    <dgm:pt modelId="{198F1C12-9777-4585-A9D7-30AC614E54CD}" type="pres">
      <dgm:prSet presAssocID="{EEC1E99D-1FCA-4741-9CBF-34F0892E8F0D}" presName="thickLine" presStyleLbl="alignNode1" presStyleIdx="1" presStyleCnt="2"/>
      <dgm:spPr/>
    </dgm:pt>
    <dgm:pt modelId="{C5AC11F8-B460-4A3A-8E34-580629C59837}" type="pres">
      <dgm:prSet presAssocID="{EEC1E99D-1FCA-4741-9CBF-34F0892E8F0D}" presName="horz1" presStyleCnt="0"/>
      <dgm:spPr/>
    </dgm:pt>
    <dgm:pt modelId="{F45E476C-D193-486A-9955-B91AA0F00E98}" type="pres">
      <dgm:prSet presAssocID="{EEC1E99D-1FCA-4741-9CBF-34F0892E8F0D}" presName="tx1" presStyleLbl="revTx" presStyleIdx="1" presStyleCnt="2"/>
      <dgm:spPr/>
    </dgm:pt>
    <dgm:pt modelId="{F0F4FD7B-4BB5-4EE0-9A8C-4B2CFAE3A616}" type="pres">
      <dgm:prSet presAssocID="{EEC1E99D-1FCA-4741-9CBF-34F0892E8F0D}" presName="vert1" presStyleCnt="0"/>
      <dgm:spPr/>
    </dgm:pt>
  </dgm:ptLst>
  <dgm:cxnLst>
    <dgm:cxn modelId="{16B5E969-DB51-48DC-8D29-0FEE2D16CDC5}" srcId="{DB8F479B-5975-4D59-9685-09A52716B93C}" destId="{EEC1E99D-1FCA-4741-9CBF-34F0892E8F0D}" srcOrd="1" destOrd="0" parTransId="{4F8EF208-7A5F-4D05-83E3-DE2453612F82}" sibTransId="{3DD423F0-941A-415A-A895-6A1827CD1CEC}"/>
    <dgm:cxn modelId="{C0FB2F8D-B766-4433-A0BF-91661BBDC90D}" type="presOf" srcId="{27947F77-E43D-4177-B8DE-B6CFF5A78A4E}" destId="{D261A87B-8458-4A83-A1B3-1B0488768F2E}" srcOrd="0" destOrd="0" presId="urn:microsoft.com/office/officeart/2008/layout/LinedList"/>
    <dgm:cxn modelId="{8D49448D-062E-4058-B29A-86D41189F330}" type="presOf" srcId="{DB8F479B-5975-4D59-9685-09A52716B93C}" destId="{5836EDE1-D160-42F2-BB80-48457D01C435}" srcOrd="0" destOrd="0" presId="urn:microsoft.com/office/officeart/2008/layout/LinedList"/>
    <dgm:cxn modelId="{CF1C749E-D562-485D-BE2E-C0ECB92E1224}" type="presOf" srcId="{EEC1E99D-1FCA-4741-9CBF-34F0892E8F0D}" destId="{F45E476C-D193-486A-9955-B91AA0F00E98}" srcOrd="0" destOrd="0" presId="urn:microsoft.com/office/officeart/2008/layout/LinedList"/>
    <dgm:cxn modelId="{538DE8E1-7C34-44B7-9591-FC4C709DE7D2}" srcId="{DB8F479B-5975-4D59-9685-09A52716B93C}" destId="{27947F77-E43D-4177-B8DE-B6CFF5A78A4E}" srcOrd="0" destOrd="0" parTransId="{675E463F-293D-46E7-AA35-75A2A3C8087C}" sibTransId="{A4F7CD75-D3FF-4450-AE74-72AB8924917A}"/>
    <dgm:cxn modelId="{31625886-A1FF-4EE1-B2CD-494115AA1E80}" type="presParOf" srcId="{5836EDE1-D160-42F2-BB80-48457D01C435}" destId="{C8780E0B-B7F9-4B65-A8D2-08B156A51680}" srcOrd="0" destOrd="0" presId="urn:microsoft.com/office/officeart/2008/layout/LinedList"/>
    <dgm:cxn modelId="{6A25D541-BEAD-414C-8963-7BBF9E41C842}" type="presParOf" srcId="{5836EDE1-D160-42F2-BB80-48457D01C435}" destId="{E8AB4519-0DCF-4126-B3BC-B7DD9803C632}" srcOrd="1" destOrd="0" presId="urn:microsoft.com/office/officeart/2008/layout/LinedList"/>
    <dgm:cxn modelId="{2A1A2AEE-1096-4F1D-868C-76F7A0087CD8}" type="presParOf" srcId="{E8AB4519-0DCF-4126-B3BC-B7DD9803C632}" destId="{D261A87B-8458-4A83-A1B3-1B0488768F2E}" srcOrd="0" destOrd="0" presId="urn:microsoft.com/office/officeart/2008/layout/LinedList"/>
    <dgm:cxn modelId="{670BE1A7-9EF8-4B66-988F-7152242048B0}" type="presParOf" srcId="{E8AB4519-0DCF-4126-B3BC-B7DD9803C632}" destId="{8D6733FB-D36B-4EA6-AC60-512336D87A07}" srcOrd="1" destOrd="0" presId="urn:microsoft.com/office/officeart/2008/layout/LinedList"/>
    <dgm:cxn modelId="{6CBCAB95-1030-47CE-A358-5E071A5E6552}" type="presParOf" srcId="{5836EDE1-D160-42F2-BB80-48457D01C435}" destId="{198F1C12-9777-4585-A9D7-30AC614E54CD}" srcOrd="2" destOrd="0" presId="urn:microsoft.com/office/officeart/2008/layout/LinedList"/>
    <dgm:cxn modelId="{1A59E206-E1D5-4B21-9053-120A01650A76}" type="presParOf" srcId="{5836EDE1-D160-42F2-BB80-48457D01C435}" destId="{C5AC11F8-B460-4A3A-8E34-580629C59837}" srcOrd="3" destOrd="0" presId="urn:microsoft.com/office/officeart/2008/layout/LinedList"/>
    <dgm:cxn modelId="{C52A9C0E-4119-4E2B-BEB7-6E71DCFB3932}" type="presParOf" srcId="{C5AC11F8-B460-4A3A-8E34-580629C59837}" destId="{F45E476C-D193-486A-9955-B91AA0F00E98}" srcOrd="0" destOrd="0" presId="urn:microsoft.com/office/officeart/2008/layout/LinedList"/>
    <dgm:cxn modelId="{BBAA455D-69E8-4AF1-8BC0-718D8850DFCD}" type="presParOf" srcId="{C5AC11F8-B460-4A3A-8E34-580629C59837}" destId="{F0F4FD7B-4BB5-4EE0-9A8C-4B2CFAE3A61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4E9FC5-D288-4821-940F-29C334664A5A}" type="doc">
      <dgm:prSet loTypeId="urn:microsoft.com/office/officeart/2005/8/layout/list1" loCatId="list" qsTypeId="urn:microsoft.com/office/officeart/2005/8/quickstyle/simple5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39D7814-BF62-45A3-896B-75706DCC6761}">
      <dgm:prSet/>
      <dgm:spPr/>
      <dgm:t>
        <a:bodyPr/>
        <a:lstStyle/>
        <a:p>
          <a:r>
            <a:rPr lang="zh-TW" b="1"/>
            <a:t>獲利能力</a:t>
          </a:r>
          <a:endParaRPr lang="en-US"/>
        </a:p>
      </dgm:t>
    </dgm:pt>
    <dgm:pt modelId="{18463F46-6F12-41BD-BC90-675F52ABFE0A}" type="parTrans" cxnId="{97DB99F0-D8D3-4B34-823A-56629659269D}">
      <dgm:prSet/>
      <dgm:spPr/>
      <dgm:t>
        <a:bodyPr/>
        <a:lstStyle/>
        <a:p>
          <a:endParaRPr lang="en-US"/>
        </a:p>
      </dgm:t>
    </dgm:pt>
    <dgm:pt modelId="{E0787215-1EA7-46DB-88F1-D898F66ADE5E}" type="sibTrans" cxnId="{97DB99F0-D8D3-4B34-823A-56629659269D}">
      <dgm:prSet/>
      <dgm:spPr/>
      <dgm:t>
        <a:bodyPr/>
        <a:lstStyle/>
        <a:p>
          <a:endParaRPr lang="en-US"/>
        </a:p>
      </dgm:t>
    </dgm:pt>
    <dgm:pt modelId="{8104502A-5E03-4840-976B-664670DD5A2D}">
      <dgm:prSet/>
      <dgm:spPr/>
      <dgm:t>
        <a:bodyPr/>
        <a:lstStyle/>
        <a:p>
          <a:r>
            <a:rPr lang="zh-TW" b="1"/>
            <a:t>成長性</a:t>
          </a:r>
          <a:endParaRPr lang="en-US"/>
        </a:p>
      </dgm:t>
    </dgm:pt>
    <dgm:pt modelId="{5F9D8953-9710-49AC-81E5-E80E131E3464}" type="parTrans" cxnId="{DCA95CC2-7D3B-4C99-8580-05FCB89E3B97}">
      <dgm:prSet/>
      <dgm:spPr/>
      <dgm:t>
        <a:bodyPr/>
        <a:lstStyle/>
        <a:p>
          <a:endParaRPr lang="en-US"/>
        </a:p>
      </dgm:t>
    </dgm:pt>
    <dgm:pt modelId="{074A55B2-B583-4F69-9507-3FBA09B94488}" type="sibTrans" cxnId="{DCA95CC2-7D3B-4C99-8580-05FCB89E3B97}">
      <dgm:prSet/>
      <dgm:spPr/>
      <dgm:t>
        <a:bodyPr/>
        <a:lstStyle/>
        <a:p>
          <a:endParaRPr lang="en-US"/>
        </a:p>
      </dgm:t>
    </dgm:pt>
    <dgm:pt modelId="{63DD0760-3773-457F-9DA8-EF3DFC47C7D9}">
      <dgm:prSet/>
      <dgm:spPr/>
      <dgm:t>
        <a:bodyPr/>
        <a:lstStyle/>
        <a:p>
          <a:r>
            <a:rPr lang="zh-TW" b="1"/>
            <a:t>償債能力</a:t>
          </a:r>
          <a:endParaRPr lang="en-US"/>
        </a:p>
      </dgm:t>
    </dgm:pt>
    <dgm:pt modelId="{62CCD802-DE30-4D65-98D1-4F872A5F31D2}" type="parTrans" cxnId="{79B99B42-1E67-4484-9CC5-1786BD3FFF44}">
      <dgm:prSet/>
      <dgm:spPr/>
      <dgm:t>
        <a:bodyPr/>
        <a:lstStyle/>
        <a:p>
          <a:endParaRPr lang="en-US"/>
        </a:p>
      </dgm:t>
    </dgm:pt>
    <dgm:pt modelId="{8A24FBEA-5909-4C0A-819D-EC04E3CA9E3D}" type="sibTrans" cxnId="{79B99B42-1E67-4484-9CC5-1786BD3FFF44}">
      <dgm:prSet/>
      <dgm:spPr/>
      <dgm:t>
        <a:bodyPr/>
        <a:lstStyle/>
        <a:p>
          <a:endParaRPr lang="en-US"/>
        </a:p>
      </dgm:t>
    </dgm:pt>
    <dgm:pt modelId="{C89C1349-2F49-49D1-8981-83E77758AB07}" type="pres">
      <dgm:prSet presAssocID="{C84E9FC5-D288-4821-940F-29C334664A5A}" presName="linear" presStyleCnt="0">
        <dgm:presLayoutVars>
          <dgm:dir/>
          <dgm:animLvl val="lvl"/>
          <dgm:resizeHandles val="exact"/>
        </dgm:presLayoutVars>
      </dgm:prSet>
      <dgm:spPr/>
    </dgm:pt>
    <dgm:pt modelId="{5A8E54D0-C484-4C5A-9643-81D0FDB5DACA}" type="pres">
      <dgm:prSet presAssocID="{D39D7814-BF62-45A3-896B-75706DCC6761}" presName="parentLin" presStyleCnt="0"/>
      <dgm:spPr/>
    </dgm:pt>
    <dgm:pt modelId="{29D731C7-2DE6-4785-9647-9E38E6AA8487}" type="pres">
      <dgm:prSet presAssocID="{D39D7814-BF62-45A3-896B-75706DCC6761}" presName="parentLeftMargin" presStyleLbl="node1" presStyleIdx="0" presStyleCnt="3"/>
      <dgm:spPr/>
    </dgm:pt>
    <dgm:pt modelId="{A4B74CEE-8FDE-4E03-9275-A6FA8256A5F7}" type="pres">
      <dgm:prSet presAssocID="{D39D7814-BF62-45A3-896B-75706DCC676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0C613CE-38D3-40CE-A761-0E26C72DEB91}" type="pres">
      <dgm:prSet presAssocID="{D39D7814-BF62-45A3-896B-75706DCC6761}" presName="negativeSpace" presStyleCnt="0"/>
      <dgm:spPr/>
    </dgm:pt>
    <dgm:pt modelId="{C28B93BE-F2F8-412B-A6C6-804767F3E6D5}" type="pres">
      <dgm:prSet presAssocID="{D39D7814-BF62-45A3-896B-75706DCC6761}" presName="childText" presStyleLbl="conFgAcc1" presStyleIdx="0" presStyleCnt="3">
        <dgm:presLayoutVars>
          <dgm:bulletEnabled val="1"/>
        </dgm:presLayoutVars>
      </dgm:prSet>
      <dgm:spPr/>
    </dgm:pt>
    <dgm:pt modelId="{1A07D0EB-3C29-4FE6-994A-930826D30B24}" type="pres">
      <dgm:prSet presAssocID="{E0787215-1EA7-46DB-88F1-D898F66ADE5E}" presName="spaceBetweenRectangles" presStyleCnt="0"/>
      <dgm:spPr/>
    </dgm:pt>
    <dgm:pt modelId="{9D9A28A9-1DD2-44D2-988A-DC4A3E901AA3}" type="pres">
      <dgm:prSet presAssocID="{8104502A-5E03-4840-976B-664670DD5A2D}" presName="parentLin" presStyleCnt="0"/>
      <dgm:spPr/>
    </dgm:pt>
    <dgm:pt modelId="{BCCAAC16-0EDE-4A57-AC41-738E452E691A}" type="pres">
      <dgm:prSet presAssocID="{8104502A-5E03-4840-976B-664670DD5A2D}" presName="parentLeftMargin" presStyleLbl="node1" presStyleIdx="0" presStyleCnt="3"/>
      <dgm:spPr/>
    </dgm:pt>
    <dgm:pt modelId="{2BCD2237-DA0D-4CCC-B520-314182FBB94D}" type="pres">
      <dgm:prSet presAssocID="{8104502A-5E03-4840-976B-664670DD5A2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C84D329-B7A9-489D-A731-D18B99DCDD61}" type="pres">
      <dgm:prSet presAssocID="{8104502A-5E03-4840-976B-664670DD5A2D}" presName="negativeSpace" presStyleCnt="0"/>
      <dgm:spPr/>
    </dgm:pt>
    <dgm:pt modelId="{EF63DE4D-8AFA-42CB-94B1-29C88359EDB1}" type="pres">
      <dgm:prSet presAssocID="{8104502A-5E03-4840-976B-664670DD5A2D}" presName="childText" presStyleLbl="conFgAcc1" presStyleIdx="1" presStyleCnt="3">
        <dgm:presLayoutVars>
          <dgm:bulletEnabled val="1"/>
        </dgm:presLayoutVars>
      </dgm:prSet>
      <dgm:spPr/>
    </dgm:pt>
    <dgm:pt modelId="{882DBA7F-A150-4A17-A39B-C9C4F821CB2F}" type="pres">
      <dgm:prSet presAssocID="{074A55B2-B583-4F69-9507-3FBA09B94488}" presName="spaceBetweenRectangles" presStyleCnt="0"/>
      <dgm:spPr/>
    </dgm:pt>
    <dgm:pt modelId="{FE90E653-13BE-4EFF-84E6-E76AD643B63C}" type="pres">
      <dgm:prSet presAssocID="{63DD0760-3773-457F-9DA8-EF3DFC47C7D9}" presName="parentLin" presStyleCnt="0"/>
      <dgm:spPr/>
    </dgm:pt>
    <dgm:pt modelId="{DE860A6A-7A8D-4E11-8C86-D4B53F636075}" type="pres">
      <dgm:prSet presAssocID="{63DD0760-3773-457F-9DA8-EF3DFC47C7D9}" presName="parentLeftMargin" presStyleLbl="node1" presStyleIdx="1" presStyleCnt="3"/>
      <dgm:spPr/>
    </dgm:pt>
    <dgm:pt modelId="{BCBD465B-4CAD-43F5-83FE-7FA5A7EC1669}" type="pres">
      <dgm:prSet presAssocID="{63DD0760-3773-457F-9DA8-EF3DFC47C7D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8D87919-885F-4FEF-8112-AF593F7E2BC8}" type="pres">
      <dgm:prSet presAssocID="{63DD0760-3773-457F-9DA8-EF3DFC47C7D9}" presName="negativeSpace" presStyleCnt="0"/>
      <dgm:spPr/>
    </dgm:pt>
    <dgm:pt modelId="{FFE2EE20-FEAB-49A0-8519-9629002B3E7E}" type="pres">
      <dgm:prSet presAssocID="{63DD0760-3773-457F-9DA8-EF3DFC47C7D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FC99C25-9A85-4265-B6EC-F6441123BD93}" type="presOf" srcId="{63DD0760-3773-457F-9DA8-EF3DFC47C7D9}" destId="{DE860A6A-7A8D-4E11-8C86-D4B53F636075}" srcOrd="0" destOrd="0" presId="urn:microsoft.com/office/officeart/2005/8/layout/list1"/>
    <dgm:cxn modelId="{DD875A31-4F71-4C14-A05F-9FB43CEC31A3}" type="presOf" srcId="{C84E9FC5-D288-4821-940F-29C334664A5A}" destId="{C89C1349-2F49-49D1-8981-83E77758AB07}" srcOrd="0" destOrd="0" presId="urn:microsoft.com/office/officeart/2005/8/layout/list1"/>
    <dgm:cxn modelId="{ABC4D83A-8532-4CCD-9CBD-76EAE640454C}" type="presOf" srcId="{D39D7814-BF62-45A3-896B-75706DCC6761}" destId="{29D731C7-2DE6-4785-9647-9E38E6AA8487}" srcOrd="0" destOrd="0" presId="urn:microsoft.com/office/officeart/2005/8/layout/list1"/>
    <dgm:cxn modelId="{79B99B42-1E67-4484-9CC5-1786BD3FFF44}" srcId="{C84E9FC5-D288-4821-940F-29C334664A5A}" destId="{63DD0760-3773-457F-9DA8-EF3DFC47C7D9}" srcOrd="2" destOrd="0" parTransId="{62CCD802-DE30-4D65-98D1-4F872A5F31D2}" sibTransId="{8A24FBEA-5909-4C0A-819D-EC04E3CA9E3D}"/>
    <dgm:cxn modelId="{6EF8F543-B4FB-4E9F-97EC-56EF417174BC}" type="presOf" srcId="{D39D7814-BF62-45A3-896B-75706DCC6761}" destId="{A4B74CEE-8FDE-4E03-9275-A6FA8256A5F7}" srcOrd="1" destOrd="0" presId="urn:microsoft.com/office/officeart/2005/8/layout/list1"/>
    <dgm:cxn modelId="{BBFC274E-9151-4182-B23F-A27340F661E9}" type="presOf" srcId="{8104502A-5E03-4840-976B-664670DD5A2D}" destId="{BCCAAC16-0EDE-4A57-AC41-738E452E691A}" srcOrd="0" destOrd="0" presId="urn:microsoft.com/office/officeart/2005/8/layout/list1"/>
    <dgm:cxn modelId="{3DF1B358-CA5E-4FC2-8BE2-E3C0A1B51923}" type="presOf" srcId="{63DD0760-3773-457F-9DA8-EF3DFC47C7D9}" destId="{BCBD465B-4CAD-43F5-83FE-7FA5A7EC1669}" srcOrd="1" destOrd="0" presId="urn:microsoft.com/office/officeart/2005/8/layout/list1"/>
    <dgm:cxn modelId="{D21BB99B-2A83-4854-AA9D-879CB8FEA66F}" type="presOf" srcId="{8104502A-5E03-4840-976B-664670DD5A2D}" destId="{2BCD2237-DA0D-4CCC-B520-314182FBB94D}" srcOrd="1" destOrd="0" presId="urn:microsoft.com/office/officeart/2005/8/layout/list1"/>
    <dgm:cxn modelId="{DCA95CC2-7D3B-4C99-8580-05FCB89E3B97}" srcId="{C84E9FC5-D288-4821-940F-29C334664A5A}" destId="{8104502A-5E03-4840-976B-664670DD5A2D}" srcOrd="1" destOrd="0" parTransId="{5F9D8953-9710-49AC-81E5-E80E131E3464}" sibTransId="{074A55B2-B583-4F69-9507-3FBA09B94488}"/>
    <dgm:cxn modelId="{97DB99F0-D8D3-4B34-823A-56629659269D}" srcId="{C84E9FC5-D288-4821-940F-29C334664A5A}" destId="{D39D7814-BF62-45A3-896B-75706DCC6761}" srcOrd="0" destOrd="0" parTransId="{18463F46-6F12-41BD-BC90-675F52ABFE0A}" sibTransId="{E0787215-1EA7-46DB-88F1-D898F66ADE5E}"/>
    <dgm:cxn modelId="{41B30997-2104-4049-9D5C-FA005F876986}" type="presParOf" srcId="{C89C1349-2F49-49D1-8981-83E77758AB07}" destId="{5A8E54D0-C484-4C5A-9643-81D0FDB5DACA}" srcOrd="0" destOrd="0" presId="urn:microsoft.com/office/officeart/2005/8/layout/list1"/>
    <dgm:cxn modelId="{3FCC7ECF-62DD-4C69-8013-B040382A0834}" type="presParOf" srcId="{5A8E54D0-C484-4C5A-9643-81D0FDB5DACA}" destId="{29D731C7-2DE6-4785-9647-9E38E6AA8487}" srcOrd="0" destOrd="0" presId="urn:microsoft.com/office/officeart/2005/8/layout/list1"/>
    <dgm:cxn modelId="{61005050-6D3A-424E-934D-15DDB9A25255}" type="presParOf" srcId="{5A8E54D0-C484-4C5A-9643-81D0FDB5DACA}" destId="{A4B74CEE-8FDE-4E03-9275-A6FA8256A5F7}" srcOrd="1" destOrd="0" presId="urn:microsoft.com/office/officeart/2005/8/layout/list1"/>
    <dgm:cxn modelId="{44D8A976-98CC-49AB-A21D-C82231406BFB}" type="presParOf" srcId="{C89C1349-2F49-49D1-8981-83E77758AB07}" destId="{E0C613CE-38D3-40CE-A761-0E26C72DEB91}" srcOrd="1" destOrd="0" presId="urn:microsoft.com/office/officeart/2005/8/layout/list1"/>
    <dgm:cxn modelId="{E6A7F240-910D-407F-A7B2-4253C7D4FACE}" type="presParOf" srcId="{C89C1349-2F49-49D1-8981-83E77758AB07}" destId="{C28B93BE-F2F8-412B-A6C6-804767F3E6D5}" srcOrd="2" destOrd="0" presId="urn:microsoft.com/office/officeart/2005/8/layout/list1"/>
    <dgm:cxn modelId="{F2039E0F-37DC-4E85-A93E-E9D9BDA82D14}" type="presParOf" srcId="{C89C1349-2F49-49D1-8981-83E77758AB07}" destId="{1A07D0EB-3C29-4FE6-994A-930826D30B24}" srcOrd="3" destOrd="0" presId="urn:microsoft.com/office/officeart/2005/8/layout/list1"/>
    <dgm:cxn modelId="{F2475DC4-9C02-4B0E-AD17-6DD856D72166}" type="presParOf" srcId="{C89C1349-2F49-49D1-8981-83E77758AB07}" destId="{9D9A28A9-1DD2-44D2-988A-DC4A3E901AA3}" srcOrd="4" destOrd="0" presId="urn:microsoft.com/office/officeart/2005/8/layout/list1"/>
    <dgm:cxn modelId="{F399B50F-00C5-4ED3-A7C8-72339768A111}" type="presParOf" srcId="{9D9A28A9-1DD2-44D2-988A-DC4A3E901AA3}" destId="{BCCAAC16-0EDE-4A57-AC41-738E452E691A}" srcOrd="0" destOrd="0" presId="urn:microsoft.com/office/officeart/2005/8/layout/list1"/>
    <dgm:cxn modelId="{26CE4CFD-4817-4757-8EC2-FAF408BE2A85}" type="presParOf" srcId="{9D9A28A9-1DD2-44D2-988A-DC4A3E901AA3}" destId="{2BCD2237-DA0D-4CCC-B520-314182FBB94D}" srcOrd="1" destOrd="0" presId="urn:microsoft.com/office/officeart/2005/8/layout/list1"/>
    <dgm:cxn modelId="{D466B02D-AD68-4AEA-A68D-DB24402C48B0}" type="presParOf" srcId="{C89C1349-2F49-49D1-8981-83E77758AB07}" destId="{5C84D329-B7A9-489D-A731-D18B99DCDD61}" srcOrd="5" destOrd="0" presId="urn:microsoft.com/office/officeart/2005/8/layout/list1"/>
    <dgm:cxn modelId="{CAB999E8-D38E-40BE-B788-912A1F357521}" type="presParOf" srcId="{C89C1349-2F49-49D1-8981-83E77758AB07}" destId="{EF63DE4D-8AFA-42CB-94B1-29C88359EDB1}" srcOrd="6" destOrd="0" presId="urn:microsoft.com/office/officeart/2005/8/layout/list1"/>
    <dgm:cxn modelId="{141E0A82-04EC-419B-8D9A-37EF53F98D10}" type="presParOf" srcId="{C89C1349-2F49-49D1-8981-83E77758AB07}" destId="{882DBA7F-A150-4A17-A39B-C9C4F821CB2F}" srcOrd="7" destOrd="0" presId="urn:microsoft.com/office/officeart/2005/8/layout/list1"/>
    <dgm:cxn modelId="{48350B0D-07E9-4B09-B825-25D2C0580D09}" type="presParOf" srcId="{C89C1349-2F49-49D1-8981-83E77758AB07}" destId="{FE90E653-13BE-4EFF-84E6-E76AD643B63C}" srcOrd="8" destOrd="0" presId="urn:microsoft.com/office/officeart/2005/8/layout/list1"/>
    <dgm:cxn modelId="{E3C36F67-D30D-4060-94BF-0ACF7084E595}" type="presParOf" srcId="{FE90E653-13BE-4EFF-84E6-E76AD643B63C}" destId="{DE860A6A-7A8D-4E11-8C86-D4B53F636075}" srcOrd="0" destOrd="0" presId="urn:microsoft.com/office/officeart/2005/8/layout/list1"/>
    <dgm:cxn modelId="{7E51B974-E7C9-4E62-A3E7-445B052BFF60}" type="presParOf" srcId="{FE90E653-13BE-4EFF-84E6-E76AD643B63C}" destId="{BCBD465B-4CAD-43F5-83FE-7FA5A7EC1669}" srcOrd="1" destOrd="0" presId="urn:microsoft.com/office/officeart/2005/8/layout/list1"/>
    <dgm:cxn modelId="{7B9154BB-0A44-4285-833A-1A0EEF9E22BA}" type="presParOf" srcId="{C89C1349-2F49-49D1-8981-83E77758AB07}" destId="{E8D87919-885F-4FEF-8112-AF593F7E2BC8}" srcOrd="9" destOrd="0" presId="urn:microsoft.com/office/officeart/2005/8/layout/list1"/>
    <dgm:cxn modelId="{B64788C2-4992-4455-A236-ED9D7FE576F8}" type="presParOf" srcId="{C89C1349-2F49-49D1-8981-83E77758AB07}" destId="{FFE2EE20-FEAB-49A0-8519-9629002B3E7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2CDA07-63BB-4F1B-9032-CD6D23BF033E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91560F9E-7EF3-4EBA-9672-54A46643B955}">
      <dgm:prSet/>
      <dgm:spPr/>
      <dgm:t>
        <a:bodyPr/>
        <a:lstStyle/>
        <a:p>
          <a:r>
            <a:rPr lang="zh-TW"/>
            <a:t>毛利率</a:t>
          </a:r>
          <a:r>
            <a:rPr lang="en-US"/>
            <a:t>Gross margin</a:t>
          </a:r>
        </a:p>
      </dgm:t>
    </dgm:pt>
    <dgm:pt modelId="{1F021B3D-8D7F-4ABB-91B1-A84AF41AF3CB}" type="parTrans" cxnId="{0DD6C8D0-FFF3-4849-ACF7-B0D44D6AAEF4}">
      <dgm:prSet/>
      <dgm:spPr/>
      <dgm:t>
        <a:bodyPr/>
        <a:lstStyle/>
        <a:p>
          <a:endParaRPr lang="en-US"/>
        </a:p>
      </dgm:t>
    </dgm:pt>
    <dgm:pt modelId="{0764D305-FD64-44DE-AAC2-2F2416BBAB18}" type="sibTrans" cxnId="{0DD6C8D0-FFF3-4849-ACF7-B0D44D6AAEF4}">
      <dgm:prSet/>
      <dgm:spPr/>
      <dgm:t>
        <a:bodyPr/>
        <a:lstStyle/>
        <a:p>
          <a:endParaRPr lang="en-US"/>
        </a:p>
      </dgm:t>
    </dgm:pt>
    <dgm:pt modelId="{CE71429D-4C33-45A9-9D8B-996982C66D51}">
      <dgm:prSet/>
      <dgm:spPr/>
      <dgm:t>
        <a:bodyPr/>
        <a:lstStyle/>
        <a:p>
          <a:r>
            <a:rPr lang="zh-TW"/>
            <a:t>營業利益率</a:t>
          </a:r>
          <a:r>
            <a:rPr lang="en-US"/>
            <a:t>Operating Profit Margin</a:t>
          </a:r>
        </a:p>
      </dgm:t>
    </dgm:pt>
    <dgm:pt modelId="{50A38565-5913-4B00-B666-9EF86B83AD6C}" type="parTrans" cxnId="{C08B3D41-F02C-47CB-894C-07F5D7EE113F}">
      <dgm:prSet/>
      <dgm:spPr/>
      <dgm:t>
        <a:bodyPr/>
        <a:lstStyle/>
        <a:p>
          <a:endParaRPr lang="en-US"/>
        </a:p>
      </dgm:t>
    </dgm:pt>
    <dgm:pt modelId="{5C117F53-2CBA-4750-B52E-EDE0171E1B40}" type="sibTrans" cxnId="{C08B3D41-F02C-47CB-894C-07F5D7EE113F}">
      <dgm:prSet/>
      <dgm:spPr/>
      <dgm:t>
        <a:bodyPr/>
        <a:lstStyle/>
        <a:p>
          <a:endParaRPr lang="en-US"/>
        </a:p>
      </dgm:t>
    </dgm:pt>
    <dgm:pt modelId="{4BC45EFE-9301-48D7-B14F-A7B0A9C8AFE3}">
      <dgm:prSet/>
      <dgm:spPr/>
      <dgm:t>
        <a:bodyPr/>
        <a:lstStyle/>
        <a:p>
          <a:r>
            <a:rPr lang="zh-TW"/>
            <a:t>稅後純益率 </a:t>
          </a:r>
          <a:r>
            <a:rPr lang="en-US"/>
            <a:t>Profit Margin</a:t>
          </a:r>
        </a:p>
      </dgm:t>
    </dgm:pt>
    <dgm:pt modelId="{D416618B-A46D-4642-B746-E1696453A515}" type="parTrans" cxnId="{38FD68EA-FAAF-4241-AE30-36041A83817D}">
      <dgm:prSet/>
      <dgm:spPr/>
      <dgm:t>
        <a:bodyPr/>
        <a:lstStyle/>
        <a:p>
          <a:endParaRPr lang="en-US"/>
        </a:p>
      </dgm:t>
    </dgm:pt>
    <dgm:pt modelId="{283CE794-7838-48FE-AE8C-DB7EFC7F23F0}" type="sibTrans" cxnId="{38FD68EA-FAAF-4241-AE30-36041A83817D}">
      <dgm:prSet/>
      <dgm:spPr/>
      <dgm:t>
        <a:bodyPr/>
        <a:lstStyle/>
        <a:p>
          <a:endParaRPr lang="en-US"/>
        </a:p>
      </dgm:t>
    </dgm:pt>
    <dgm:pt modelId="{6CE21158-297E-4593-B293-86DECB7B1F4D}">
      <dgm:prSet/>
      <dgm:spPr/>
      <dgm:t>
        <a:bodyPr/>
        <a:lstStyle/>
        <a:p>
          <a:r>
            <a:rPr lang="zh-TW"/>
            <a:t>股東權益報酬率</a:t>
          </a:r>
          <a:r>
            <a:rPr lang="en-US"/>
            <a:t>Return On Equity,ROE</a:t>
          </a:r>
        </a:p>
      </dgm:t>
    </dgm:pt>
    <dgm:pt modelId="{393AF911-917C-4FAD-9DE1-5ED6954C70EB}" type="parTrans" cxnId="{A92BC758-D171-466C-99E0-BF14F90FEB5C}">
      <dgm:prSet/>
      <dgm:spPr/>
      <dgm:t>
        <a:bodyPr/>
        <a:lstStyle/>
        <a:p>
          <a:endParaRPr lang="en-US"/>
        </a:p>
      </dgm:t>
    </dgm:pt>
    <dgm:pt modelId="{C24C6034-9A04-4EB3-B574-AE555D37031D}" type="sibTrans" cxnId="{A92BC758-D171-466C-99E0-BF14F90FEB5C}">
      <dgm:prSet/>
      <dgm:spPr/>
      <dgm:t>
        <a:bodyPr/>
        <a:lstStyle/>
        <a:p>
          <a:endParaRPr lang="en-US"/>
        </a:p>
      </dgm:t>
    </dgm:pt>
    <dgm:pt modelId="{9475EF3D-799D-409C-A53D-C0F91659914B}">
      <dgm:prSet/>
      <dgm:spPr/>
      <dgm:t>
        <a:bodyPr/>
        <a:lstStyle/>
        <a:p>
          <a:r>
            <a:rPr lang="zh-TW"/>
            <a:t>資產報酬率</a:t>
          </a:r>
          <a:r>
            <a:rPr lang="en-US"/>
            <a:t>Return on Assets, ROA</a:t>
          </a:r>
        </a:p>
      </dgm:t>
    </dgm:pt>
    <dgm:pt modelId="{43312FD9-73D3-4EAE-92E1-2D0948D3EFE3}" type="parTrans" cxnId="{12E2FE4D-2CC3-4F7F-8015-949D2290CBB8}">
      <dgm:prSet/>
      <dgm:spPr/>
      <dgm:t>
        <a:bodyPr/>
        <a:lstStyle/>
        <a:p>
          <a:endParaRPr lang="en-US"/>
        </a:p>
      </dgm:t>
    </dgm:pt>
    <dgm:pt modelId="{CA0D5624-62A5-4101-8F87-766552DCDFAE}" type="sibTrans" cxnId="{12E2FE4D-2CC3-4F7F-8015-949D2290CBB8}">
      <dgm:prSet/>
      <dgm:spPr/>
      <dgm:t>
        <a:bodyPr/>
        <a:lstStyle/>
        <a:p>
          <a:endParaRPr lang="en-US"/>
        </a:p>
      </dgm:t>
    </dgm:pt>
    <dgm:pt modelId="{A0803ED4-88D0-4A1D-B698-736F0F01E899}">
      <dgm:prSet/>
      <dgm:spPr/>
      <dgm:t>
        <a:bodyPr/>
        <a:lstStyle/>
        <a:p>
          <a:r>
            <a:rPr lang="zh-TW"/>
            <a:t>每股稅後盈餘 </a:t>
          </a:r>
          <a:r>
            <a:rPr lang="en-US"/>
            <a:t>Earnings Per Share, EPS</a:t>
          </a:r>
        </a:p>
      </dgm:t>
    </dgm:pt>
    <dgm:pt modelId="{3444E751-B942-4388-B759-EFBFB17A8FC5}" type="parTrans" cxnId="{454D94B1-9A00-41F4-B980-0450094FCCF4}">
      <dgm:prSet/>
      <dgm:spPr/>
      <dgm:t>
        <a:bodyPr/>
        <a:lstStyle/>
        <a:p>
          <a:endParaRPr lang="en-US"/>
        </a:p>
      </dgm:t>
    </dgm:pt>
    <dgm:pt modelId="{E03297E8-6CF1-4610-9B89-BFBF59250F26}" type="sibTrans" cxnId="{454D94B1-9A00-41F4-B980-0450094FCCF4}">
      <dgm:prSet/>
      <dgm:spPr/>
      <dgm:t>
        <a:bodyPr/>
        <a:lstStyle/>
        <a:p>
          <a:endParaRPr lang="en-US"/>
        </a:p>
      </dgm:t>
    </dgm:pt>
    <dgm:pt modelId="{8F07F2AB-DD6A-4AC4-AC9F-B0ECDB503909}" type="pres">
      <dgm:prSet presAssocID="{0E2CDA07-63BB-4F1B-9032-CD6D23BF033E}" presName="vert0" presStyleCnt="0">
        <dgm:presLayoutVars>
          <dgm:dir/>
          <dgm:animOne val="branch"/>
          <dgm:animLvl val="lvl"/>
        </dgm:presLayoutVars>
      </dgm:prSet>
      <dgm:spPr/>
    </dgm:pt>
    <dgm:pt modelId="{393094CC-CED5-42BB-B905-D05E0824A1D7}" type="pres">
      <dgm:prSet presAssocID="{91560F9E-7EF3-4EBA-9672-54A46643B955}" presName="thickLine" presStyleLbl="alignNode1" presStyleIdx="0" presStyleCnt="6"/>
      <dgm:spPr/>
    </dgm:pt>
    <dgm:pt modelId="{A4382E6F-9E12-4D3B-B879-F444B97889A0}" type="pres">
      <dgm:prSet presAssocID="{91560F9E-7EF3-4EBA-9672-54A46643B955}" presName="horz1" presStyleCnt="0"/>
      <dgm:spPr/>
    </dgm:pt>
    <dgm:pt modelId="{30545031-8216-4F21-9EF2-EE40A28FB4DD}" type="pres">
      <dgm:prSet presAssocID="{91560F9E-7EF3-4EBA-9672-54A46643B955}" presName="tx1" presStyleLbl="revTx" presStyleIdx="0" presStyleCnt="6"/>
      <dgm:spPr/>
    </dgm:pt>
    <dgm:pt modelId="{1CE2FDDA-7260-42A2-A464-FACCA8C30969}" type="pres">
      <dgm:prSet presAssocID="{91560F9E-7EF3-4EBA-9672-54A46643B955}" presName="vert1" presStyleCnt="0"/>
      <dgm:spPr/>
    </dgm:pt>
    <dgm:pt modelId="{302F4A94-4E8E-4555-82A5-2002AB6B0E7D}" type="pres">
      <dgm:prSet presAssocID="{CE71429D-4C33-45A9-9D8B-996982C66D51}" presName="thickLine" presStyleLbl="alignNode1" presStyleIdx="1" presStyleCnt="6"/>
      <dgm:spPr/>
    </dgm:pt>
    <dgm:pt modelId="{826E8A00-2B74-49A6-A132-11EEAE5E736A}" type="pres">
      <dgm:prSet presAssocID="{CE71429D-4C33-45A9-9D8B-996982C66D51}" presName="horz1" presStyleCnt="0"/>
      <dgm:spPr/>
    </dgm:pt>
    <dgm:pt modelId="{F601E6A0-98D3-4C6C-8078-B880165F4A05}" type="pres">
      <dgm:prSet presAssocID="{CE71429D-4C33-45A9-9D8B-996982C66D51}" presName="tx1" presStyleLbl="revTx" presStyleIdx="1" presStyleCnt="6"/>
      <dgm:spPr/>
    </dgm:pt>
    <dgm:pt modelId="{B30877FB-F13A-42B2-9AB9-8B15BE09FCF8}" type="pres">
      <dgm:prSet presAssocID="{CE71429D-4C33-45A9-9D8B-996982C66D51}" presName="vert1" presStyleCnt="0"/>
      <dgm:spPr/>
    </dgm:pt>
    <dgm:pt modelId="{CC48A4A5-03E6-463A-B7BF-62CBA42B99C9}" type="pres">
      <dgm:prSet presAssocID="{4BC45EFE-9301-48D7-B14F-A7B0A9C8AFE3}" presName="thickLine" presStyleLbl="alignNode1" presStyleIdx="2" presStyleCnt="6"/>
      <dgm:spPr/>
    </dgm:pt>
    <dgm:pt modelId="{9E78E960-C7FE-4BEF-8561-E45569F89CBF}" type="pres">
      <dgm:prSet presAssocID="{4BC45EFE-9301-48D7-B14F-A7B0A9C8AFE3}" presName="horz1" presStyleCnt="0"/>
      <dgm:spPr/>
    </dgm:pt>
    <dgm:pt modelId="{6D804C43-5ACC-4497-B657-585D9556565B}" type="pres">
      <dgm:prSet presAssocID="{4BC45EFE-9301-48D7-B14F-A7B0A9C8AFE3}" presName="tx1" presStyleLbl="revTx" presStyleIdx="2" presStyleCnt="6"/>
      <dgm:spPr/>
    </dgm:pt>
    <dgm:pt modelId="{13FAC5D1-50F1-443C-962B-605E914725EE}" type="pres">
      <dgm:prSet presAssocID="{4BC45EFE-9301-48D7-B14F-A7B0A9C8AFE3}" presName="vert1" presStyleCnt="0"/>
      <dgm:spPr/>
    </dgm:pt>
    <dgm:pt modelId="{C197BF93-303E-46A1-BAFB-C5BDBDD99E7F}" type="pres">
      <dgm:prSet presAssocID="{6CE21158-297E-4593-B293-86DECB7B1F4D}" presName="thickLine" presStyleLbl="alignNode1" presStyleIdx="3" presStyleCnt="6"/>
      <dgm:spPr/>
    </dgm:pt>
    <dgm:pt modelId="{94A2CA4F-E62B-4839-8EF7-F08A30F206CE}" type="pres">
      <dgm:prSet presAssocID="{6CE21158-297E-4593-B293-86DECB7B1F4D}" presName="horz1" presStyleCnt="0"/>
      <dgm:spPr/>
    </dgm:pt>
    <dgm:pt modelId="{2EEE7477-9626-4259-A2F7-988EBCA67555}" type="pres">
      <dgm:prSet presAssocID="{6CE21158-297E-4593-B293-86DECB7B1F4D}" presName="tx1" presStyleLbl="revTx" presStyleIdx="3" presStyleCnt="6"/>
      <dgm:spPr/>
    </dgm:pt>
    <dgm:pt modelId="{3CF3B3E6-C2AB-4401-955B-8A84C03DC2EB}" type="pres">
      <dgm:prSet presAssocID="{6CE21158-297E-4593-B293-86DECB7B1F4D}" presName="vert1" presStyleCnt="0"/>
      <dgm:spPr/>
    </dgm:pt>
    <dgm:pt modelId="{A0C0F59A-399F-4C8F-9B63-920AF3337819}" type="pres">
      <dgm:prSet presAssocID="{9475EF3D-799D-409C-A53D-C0F91659914B}" presName="thickLine" presStyleLbl="alignNode1" presStyleIdx="4" presStyleCnt="6"/>
      <dgm:spPr/>
    </dgm:pt>
    <dgm:pt modelId="{7A78AB4B-FFEA-4BA6-BAE6-14874CBB81E6}" type="pres">
      <dgm:prSet presAssocID="{9475EF3D-799D-409C-A53D-C0F91659914B}" presName="horz1" presStyleCnt="0"/>
      <dgm:spPr/>
    </dgm:pt>
    <dgm:pt modelId="{13308B35-DBBC-4B57-AEE1-DB8E7E6356D0}" type="pres">
      <dgm:prSet presAssocID="{9475EF3D-799D-409C-A53D-C0F91659914B}" presName="tx1" presStyleLbl="revTx" presStyleIdx="4" presStyleCnt="6"/>
      <dgm:spPr/>
    </dgm:pt>
    <dgm:pt modelId="{AA0CA86A-34F8-4C10-84CD-A4D5D9AB397D}" type="pres">
      <dgm:prSet presAssocID="{9475EF3D-799D-409C-A53D-C0F91659914B}" presName="vert1" presStyleCnt="0"/>
      <dgm:spPr/>
    </dgm:pt>
    <dgm:pt modelId="{FB272927-1B1F-4C96-B88E-3D5CD0E6E97A}" type="pres">
      <dgm:prSet presAssocID="{A0803ED4-88D0-4A1D-B698-736F0F01E899}" presName="thickLine" presStyleLbl="alignNode1" presStyleIdx="5" presStyleCnt="6"/>
      <dgm:spPr/>
    </dgm:pt>
    <dgm:pt modelId="{21BD5F2F-378E-478B-A2A7-1C465FEBC55C}" type="pres">
      <dgm:prSet presAssocID="{A0803ED4-88D0-4A1D-B698-736F0F01E899}" presName="horz1" presStyleCnt="0"/>
      <dgm:spPr/>
    </dgm:pt>
    <dgm:pt modelId="{779BD6B5-EAFA-4C8E-B0A9-80BA31B63A02}" type="pres">
      <dgm:prSet presAssocID="{A0803ED4-88D0-4A1D-B698-736F0F01E899}" presName="tx1" presStyleLbl="revTx" presStyleIdx="5" presStyleCnt="6"/>
      <dgm:spPr/>
    </dgm:pt>
    <dgm:pt modelId="{B9DD240D-84DA-406A-A234-B809ECCA7213}" type="pres">
      <dgm:prSet presAssocID="{A0803ED4-88D0-4A1D-B698-736F0F01E899}" presName="vert1" presStyleCnt="0"/>
      <dgm:spPr/>
    </dgm:pt>
  </dgm:ptLst>
  <dgm:cxnLst>
    <dgm:cxn modelId="{CE290E15-CE5C-48F8-AEFE-E976DB1B23C4}" type="presOf" srcId="{CE71429D-4C33-45A9-9D8B-996982C66D51}" destId="{F601E6A0-98D3-4C6C-8078-B880165F4A05}" srcOrd="0" destOrd="0" presId="urn:microsoft.com/office/officeart/2008/layout/LinedList"/>
    <dgm:cxn modelId="{8B68211F-B4F8-48C6-AEDC-1046FF287B8D}" type="presOf" srcId="{9475EF3D-799D-409C-A53D-C0F91659914B}" destId="{13308B35-DBBC-4B57-AEE1-DB8E7E6356D0}" srcOrd="0" destOrd="0" presId="urn:microsoft.com/office/officeart/2008/layout/LinedList"/>
    <dgm:cxn modelId="{C08B3D41-F02C-47CB-894C-07F5D7EE113F}" srcId="{0E2CDA07-63BB-4F1B-9032-CD6D23BF033E}" destId="{CE71429D-4C33-45A9-9D8B-996982C66D51}" srcOrd="1" destOrd="0" parTransId="{50A38565-5913-4B00-B666-9EF86B83AD6C}" sibTransId="{5C117F53-2CBA-4750-B52E-EDE0171E1B40}"/>
    <dgm:cxn modelId="{12E2FE4D-2CC3-4F7F-8015-949D2290CBB8}" srcId="{0E2CDA07-63BB-4F1B-9032-CD6D23BF033E}" destId="{9475EF3D-799D-409C-A53D-C0F91659914B}" srcOrd="4" destOrd="0" parTransId="{43312FD9-73D3-4EAE-92E1-2D0948D3EFE3}" sibTransId="{CA0D5624-62A5-4101-8F87-766552DCDFAE}"/>
    <dgm:cxn modelId="{1FA4556F-59CD-489F-8A4E-60D05AA3E24A}" type="presOf" srcId="{4BC45EFE-9301-48D7-B14F-A7B0A9C8AFE3}" destId="{6D804C43-5ACC-4497-B657-585D9556565B}" srcOrd="0" destOrd="0" presId="urn:microsoft.com/office/officeart/2008/layout/LinedList"/>
    <dgm:cxn modelId="{A92BC758-D171-466C-99E0-BF14F90FEB5C}" srcId="{0E2CDA07-63BB-4F1B-9032-CD6D23BF033E}" destId="{6CE21158-297E-4593-B293-86DECB7B1F4D}" srcOrd="3" destOrd="0" parTransId="{393AF911-917C-4FAD-9DE1-5ED6954C70EB}" sibTransId="{C24C6034-9A04-4EB3-B574-AE555D37031D}"/>
    <dgm:cxn modelId="{98724E7C-6C3A-4791-9E2C-3738CF8D1305}" type="presOf" srcId="{A0803ED4-88D0-4A1D-B698-736F0F01E899}" destId="{779BD6B5-EAFA-4C8E-B0A9-80BA31B63A02}" srcOrd="0" destOrd="0" presId="urn:microsoft.com/office/officeart/2008/layout/LinedList"/>
    <dgm:cxn modelId="{57AE7282-423C-4F56-ADFA-4F793B958313}" type="presOf" srcId="{0E2CDA07-63BB-4F1B-9032-CD6D23BF033E}" destId="{8F07F2AB-DD6A-4AC4-AC9F-B0ECDB503909}" srcOrd="0" destOrd="0" presId="urn:microsoft.com/office/officeart/2008/layout/LinedList"/>
    <dgm:cxn modelId="{A0BC9F8B-8162-440C-BA82-D8A8C20FE26A}" type="presOf" srcId="{91560F9E-7EF3-4EBA-9672-54A46643B955}" destId="{30545031-8216-4F21-9EF2-EE40A28FB4DD}" srcOrd="0" destOrd="0" presId="urn:microsoft.com/office/officeart/2008/layout/LinedList"/>
    <dgm:cxn modelId="{454D94B1-9A00-41F4-B980-0450094FCCF4}" srcId="{0E2CDA07-63BB-4F1B-9032-CD6D23BF033E}" destId="{A0803ED4-88D0-4A1D-B698-736F0F01E899}" srcOrd="5" destOrd="0" parTransId="{3444E751-B942-4388-B759-EFBFB17A8FC5}" sibTransId="{E03297E8-6CF1-4610-9B89-BFBF59250F26}"/>
    <dgm:cxn modelId="{0DD6C8D0-FFF3-4849-ACF7-B0D44D6AAEF4}" srcId="{0E2CDA07-63BB-4F1B-9032-CD6D23BF033E}" destId="{91560F9E-7EF3-4EBA-9672-54A46643B955}" srcOrd="0" destOrd="0" parTransId="{1F021B3D-8D7F-4ABB-91B1-A84AF41AF3CB}" sibTransId="{0764D305-FD64-44DE-AAC2-2F2416BBAB18}"/>
    <dgm:cxn modelId="{CD343EE2-C030-4636-B8EA-908AF6A6D43A}" type="presOf" srcId="{6CE21158-297E-4593-B293-86DECB7B1F4D}" destId="{2EEE7477-9626-4259-A2F7-988EBCA67555}" srcOrd="0" destOrd="0" presId="urn:microsoft.com/office/officeart/2008/layout/LinedList"/>
    <dgm:cxn modelId="{38FD68EA-FAAF-4241-AE30-36041A83817D}" srcId="{0E2CDA07-63BB-4F1B-9032-CD6D23BF033E}" destId="{4BC45EFE-9301-48D7-B14F-A7B0A9C8AFE3}" srcOrd="2" destOrd="0" parTransId="{D416618B-A46D-4642-B746-E1696453A515}" sibTransId="{283CE794-7838-48FE-AE8C-DB7EFC7F23F0}"/>
    <dgm:cxn modelId="{DD80C494-410F-4FCF-A459-15E710130C90}" type="presParOf" srcId="{8F07F2AB-DD6A-4AC4-AC9F-B0ECDB503909}" destId="{393094CC-CED5-42BB-B905-D05E0824A1D7}" srcOrd="0" destOrd="0" presId="urn:microsoft.com/office/officeart/2008/layout/LinedList"/>
    <dgm:cxn modelId="{F7F8B236-1899-4B8F-B448-C33973F62E7E}" type="presParOf" srcId="{8F07F2AB-DD6A-4AC4-AC9F-B0ECDB503909}" destId="{A4382E6F-9E12-4D3B-B879-F444B97889A0}" srcOrd="1" destOrd="0" presId="urn:microsoft.com/office/officeart/2008/layout/LinedList"/>
    <dgm:cxn modelId="{ACF58BA7-2F9B-4670-87AA-C0F0CD77D7D5}" type="presParOf" srcId="{A4382E6F-9E12-4D3B-B879-F444B97889A0}" destId="{30545031-8216-4F21-9EF2-EE40A28FB4DD}" srcOrd="0" destOrd="0" presId="urn:microsoft.com/office/officeart/2008/layout/LinedList"/>
    <dgm:cxn modelId="{E51B647F-B86B-4A99-8D2D-93CC01EF86EF}" type="presParOf" srcId="{A4382E6F-9E12-4D3B-B879-F444B97889A0}" destId="{1CE2FDDA-7260-42A2-A464-FACCA8C30969}" srcOrd="1" destOrd="0" presId="urn:microsoft.com/office/officeart/2008/layout/LinedList"/>
    <dgm:cxn modelId="{9C0D935E-DC9B-479F-99F4-6DAAA0099926}" type="presParOf" srcId="{8F07F2AB-DD6A-4AC4-AC9F-B0ECDB503909}" destId="{302F4A94-4E8E-4555-82A5-2002AB6B0E7D}" srcOrd="2" destOrd="0" presId="urn:microsoft.com/office/officeart/2008/layout/LinedList"/>
    <dgm:cxn modelId="{B2DBD62F-8232-4809-B23C-47C649153DDE}" type="presParOf" srcId="{8F07F2AB-DD6A-4AC4-AC9F-B0ECDB503909}" destId="{826E8A00-2B74-49A6-A132-11EEAE5E736A}" srcOrd="3" destOrd="0" presId="urn:microsoft.com/office/officeart/2008/layout/LinedList"/>
    <dgm:cxn modelId="{BA56000A-21CD-431E-81DF-504FAE9AB10E}" type="presParOf" srcId="{826E8A00-2B74-49A6-A132-11EEAE5E736A}" destId="{F601E6A0-98D3-4C6C-8078-B880165F4A05}" srcOrd="0" destOrd="0" presId="urn:microsoft.com/office/officeart/2008/layout/LinedList"/>
    <dgm:cxn modelId="{9086BE9C-8C50-4DCF-83B3-A87F1CF96490}" type="presParOf" srcId="{826E8A00-2B74-49A6-A132-11EEAE5E736A}" destId="{B30877FB-F13A-42B2-9AB9-8B15BE09FCF8}" srcOrd="1" destOrd="0" presId="urn:microsoft.com/office/officeart/2008/layout/LinedList"/>
    <dgm:cxn modelId="{099E52E6-AD1B-4253-A339-1B89575762C0}" type="presParOf" srcId="{8F07F2AB-DD6A-4AC4-AC9F-B0ECDB503909}" destId="{CC48A4A5-03E6-463A-B7BF-62CBA42B99C9}" srcOrd="4" destOrd="0" presId="urn:microsoft.com/office/officeart/2008/layout/LinedList"/>
    <dgm:cxn modelId="{8D3E3F33-5A2B-4EBF-99AC-C47210C7632A}" type="presParOf" srcId="{8F07F2AB-DD6A-4AC4-AC9F-B0ECDB503909}" destId="{9E78E960-C7FE-4BEF-8561-E45569F89CBF}" srcOrd="5" destOrd="0" presId="urn:microsoft.com/office/officeart/2008/layout/LinedList"/>
    <dgm:cxn modelId="{D4161857-C22E-4C74-B179-755647D38FDB}" type="presParOf" srcId="{9E78E960-C7FE-4BEF-8561-E45569F89CBF}" destId="{6D804C43-5ACC-4497-B657-585D9556565B}" srcOrd="0" destOrd="0" presId="urn:microsoft.com/office/officeart/2008/layout/LinedList"/>
    <dgm:cxn modelId="{93404527-2D62-4C71-A51B-A661253BAAC8}" type="presParOf" srcId="{9E78E960-C7FE-4BEF-8561-E45569F89CBF}" destId="{13FAC5D1-50F1-443C-962B-605E914725EE}" srcOrd="1" destOrd="0" presId="urn:microsoft.com/office/officeart/2008/layout/LinedList"/>
    <dgm:cxn modelId="{33CB87BB-E92C-47EB-92BC-40EF550D9B67}" type="presParOf" srcId="{8F07F2AB-DD6A-4AC4-AC9F-B0ECDB503909}" destId="{C197BF93-303E-46A1-BAFB-C5BDBDD99E7F}" srcOrd="6" destOrd="0" presId="urn:microsoft.com/office/officeart/2008/layout/LinedList"/>
    <dgm:cxn modelId="{3CBF1959-81A7-4C1B-A538-C089E64952C8}" type="presParOf" srcId="{8F07F2AB-DD6A-4AC4-AC9F-B0ECDB503909}" destId="{94A2CA4F-E62B-4839-8EF7-F08A30F206CE}" srcOrd="7" destOrd="0" presId="urn:microsoft.com/office/officeart/2008/layout/LinedList"/>
    <dgm:cxn modelId="{5D627D96-06F0-41DF-A2F0-06073225D197}" type="presParOf" srcId="{94A2CA4F-E62B-4839-8EF7-F08A30F206CE}" destId="{2EEE7477-9626-4259-A2F7-988EBCA67555}" srcOrd="0" destOrd="0" presId="urn:microsoft.com/office/officeart/2008/layout/LinedList"/>
    <dgm:cxn modelId="{1DE75588-D478-4B36-A1B6-F83D68E48B10}" type="presParOf" srcId="{94A2CA4F-E62B-4839-8EF7-F08A30F206CE}" destId="{3CF3B3E6-C2AB-4401-955B-8A84C03DC2EB}" srcOrd="1" destOrd="0" presId="urn:microsoft.com/office/officeart/2008/layout/LinedList"/>
    <dgm:cxn modelId="{0FB4AEC1-1A38-4159-9D5D-522CD206D1D8}" type="presParOf" srcId="{8F07F2AB-DD6A-4AC4-AC9F-B0ECDB503909}" destId="{A0C0F59A-399F-4C8F-9B63-920AF3337819}" srcOrd="8" destOrd="0" presId="urn:microsoft.com/office/officeart/2008/layout/LinedList"/>
    <dgm:cxn modelId="{D6A69B44-6176-434B-B066-12B6E3215A6B}" type="presParOf" srcId="{8F07F2AB-DD6A-4AC4-AC9F-B0ECDB503909}" destId="{7A78AB4B-FFEA-4BA6-BAE6-14874CBB81E6}" srcOrd="9" destOrd="0" presId="urn:microsoft.com/office/officeart/2008/layout/LinedList"/>
    <dgm:cxn modelId="{02A218C7-CC2B-45A2-A76F-DC1356042044}" type="presParOf" srcId="{7A78AB4B-FFEA-4BA6-BAE6-14874CBB81E6}" destId="{13308B35-DBBC-4B57-AEE1-DB8E7E6356D0}" srcOrd="0" destOrd="0" presId="urn:microsoft.com/office/officeart/2008/layout/LinedList"/>
    <dgm:cxn modelId="{EDEEA3F0-2C5E-4D86-A4D1-ED0D97C9047F}" type="presParOf" srcId="{7A78AB4B-FFEA-4BA6-BAE6-14874CBB81E6}" destId="{AA0CA86A-34F8-4C10-84CD-A4D5D9AB397D}" srcOrd="1" destOrd="0" presId="urn:microsoft.com/office/officeart/2008/layout/LinedList"/>
    <dgm:cxn modelId="{138F55A3-F05E-4326-BAA5-A0FB256D5D9C}" type="presParOf" srcId="{8F07F2AB-DD6A-4AC4-AC9F-B0ECDB503909}" destId="{FB272927-1B1F-4C96-B88E-3D5CD0E6E97A}" srcOrd="10" destOrd="0" presId="urn:microsoft.com/office/officeart/2008/layout/LinedList"/>
    <dgm:cxn modelId="{C44C7ABE-F45D-4569-8754-6D0972FB5D83}" type="presParOf" srcId="{8F07F2AB-DD6A-4AC4-AC9F-B0ECDB503909}" destId="{21BD5F2F-378E-478B-A2A7-1C465FEBC55C}" srcOrd="11" destOrd="0" presId="urn:microsoft.com/office/officeart/2008/layout/LinedList"/>
    <dgm:cxn modelId="{3C55E557-5C6C-4012-8895-6F6427E9A052}" type="presParOf" srcId="{21BD5F2F-378E-478B-A2A7-1C465FEBC55C}" destId="{779BD6B5-EAFA-4C8E-B0A9-80BA31B63A02}" srcOrd="0" destOrd="0" presId="urn:microsoft.com/office/officeart/2008/layout/LinedList"/>
    <dgm:cxn modelId="{A6A82F0E-0900-46AB-9472-EF394251C680}" type="presParOf" srcId="{21BD5F2F-378E-478B-A2A7-1C465FEBC55C}" destId="{B9DD240D-84DA-406A-A234-B809ECCA721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E1878E3-1AB6-4E7F-9F70-C8DCD3FDE3DD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AD86DB3D-0050-4728-B22D-4628989AB433}">
      <dgm:prSet/>
      <dgm:spPr/>
      <dgm:t>
        <a:bodyPr/>
        <a:lstStyle/>
        <a:p>
          <a:r>
            <a:rPr lang="zh-TW" dirty="0"/>
            <a:t>營收成長率</a:t>
          </a:r>
          <a:r>
            <a:rPr lang="en-US" dirty="0"/>
            <a:t>Revenue Growth Rate</a:t>
          </a:r>
        </a:p>
      </dgm:t>
    </dgm:pt>
    <dgm:pt modelId="{E4F71EF0-0BF8-48FA-B0A6-92DBD5A08FEF}" type="parTrans" cxnId="{F16B8602-4959-4D1B-BFC6-EE088806BDA9}">
      <dgm:prSet/>
      <dgm:spPr/>
      <dgm:t>
        <a:bodyPr/>
        <a:lstStyle/>
        <a:p>
          <a:endParaRPr lang="en-US"/>
        </a:p>
      </dgm:t>
    </dgm:pt>
    <dgm:pt modelId="{43E4477B-52AB-4E05-A029-5026B30FB57A}" type="sibTrans" cxnId="{F16B8602-4959-4D1B-BFC6-EE088806BDA9}">
      <dgm:prSet/>
      <dgm:spPr/>
      <dgm:t>
        <a:bodyPr/>
        <a:lstStyle/>
        <a:p>
          <a:endParaRPr lang="en-US"/>
        </a:p>
      </dgm:t>
    </dgm:pt>
    <dgm:pt modelId="{4769C5E5-AF0B-4DD1-8566-322CF4E4B6E1}">
      <dgm:prSet/>
      <dgm:spPr/>
      <dgm:t>
        <a:bodyPr/>
        <a:lstStyle/>
        <a:p>
          <a:r>
            <a:rPr lang="zh-TW"/>
            <a:t>營業利益成長率 </a:t>
          </a:r>
          <a:r>
            <a:rPr lang="en-US"/>
            <a:t>Operating profit Margin Growth Rate</a:t>
          </a:r>
        </a:p>
      </dgm:t>
    </dgm:pt>
    <dgm:pt modelId="{22424720-EA00-46C6-BF1F-19E7BE36891F}" type="parTrans" cxnId="{D316CDCE-A0ED-4358-B8A9-F86E0B34D3B8}">
      <dgm:prSet/>
      <dgm:spPr/>
      <dgm:t>
        <a:bodyPr/>
        <a:lstStyle/>
        <a:p>
          <a:endParaRPr lang="en-US"/>
        </a:p>
      </dgm:t>
    </dgm:pt>
    <dgm:pt modelId="{8533A84B-8EC1-4C54-A2EF-378E68920B67}" type="sibTrans" cxnId="{D316CDCE-A0ED-4358-B8A9-F86E0B34D3B8}">
      <dgm:prSet/>
      <dgm:spPr/>
      <dgm:t>
        <a:bodyPr/>
        <a:lstStyle/>
        <a:p>
          <a:endParaRPr lang="en-US"/>
        </a:p>
      </dgm:t>
    </dgm:pt>
    <dgm:pt modelId="{A7EE67C1-A3DF-441B-8095-9DD3BC5E8044}">
      <dgm:prSet/>
      <dgm:spPr/>
      <dgm:t>
        <a:bodyPr/>
        <a:lstStyle/>
        <a:p>
          <a:r>
            <a:rPr lang="zh-TW"/>
            <a:t>稅後純益成長率 </a:t>
          </a:r>
          <a:r>
            <a:rPr lang="en-US"/>
            <a:t>Profit Margin Growth Rate</a:t>
          </a:r>
        </a:p>
      </dgm:t>
    </dgm:pt>
    <dgm:pt modelId="{73ACB7F9-54EB-47FF-AB63-91A7E8F95FA0}" type="parTrans" cxnId="{F2626CA7-9C61-42BF-812A-7E2FDA0553F6}">
      <dgm:prSet/>
      <dgm:spPr/>
      <dgm:t>
        <a:bodyPr/>
        <a:lstStyle/>
        <a:p>
          <a:endParaRPr lang="en-US"/>
        </a:p>
      </dgm:t>
    </dgm:pt>
    <dgm:pt modelId="{57ACFDE0-7CEF-49E4-A531-DE293B3FAAFA}" type="sibTrans" cxnId="{F2626CA7-9C61-42BF-812A-7E2FDA0553F6}">
      <dgm:prSet/>
      <dgm:spPr/>
      <dgm:t>
        <a:bodyPr/>
        <a:lstStyle/>
        <a:p>
          <a:endParaRPr lang="en-US"/>
        </a:p>
      </dgm:t>
    </dgm:pt>
    <dgm:pt modelId="{A14A1F4E-577C-440B-A9AE-89CF877F4987}" type="pres">
      <dgm:prSet presAssocID="{CE1878E3-1AB6-4E7F-9F70-C8DCD3FDE3D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9BCCC22-65FB-4C1F-BB53-E4FA7D4B398A}" type="pres">
      <dgm:prSet presAssocID="{AD86DB3D-0050-4728-B22D-4628989AB433}" presName="hierRoot1" presStyleCnt="0"/>
      <dgm:spPr/>
    </dgm:pt>
    <dgm:pt modelId="{93CAB334-3627-4431-9319-49206DFCEDA5}" type="pres">
      <dgm:prSet presAssocID="{AD86DB3D-0050-4728-B22D-4628989AB433}" presName="composite" presStyleCnt="0"/>
      <dgm:spPr/>
    </dgm:pt>
    <dgm:pt modelId="{E729E7F0-5F1B-4C9B-9470-6013AB90F7B2}" type="pres">
      <dgm:prSet presAssocID="{AD86DB3D-0050-4728-B22D-4628989AB433}" presName="background" presStyleLbl="node0" presStyleIdx="0" presStyleCnt="3"/>
      <dgm:spPr/>
    </dgm:pt>
    <dgm:pt modelId="{538FC97F-E1CD-44C7-B696-8B766A2B6566}" type="pres">
      <dgm:prSet presAssocID="{AD86DB3D-0050-4728-B22D-4628989AB433}" presName="text" presStyleLbl="fgAcc0" presStyleIdx="0" presStyleCnt="3">
        <dgm:presLayoutVars>
          <dgm:chPref val="3"/>
        </dgm:presLayoutVars>
      </dgm:prSet>
      <dgm:spPr/>
    </dgm:pt>
    <dgm:pt modelId="{5CFBA4AC-4085-407C-9B85-841A7F4E6E68}" type="pres">
      <dgm:prSet presAssocID="{AD86DB3D-0050-4728-B22D-4628989AB433}" presName="hierChild2" presStyleCnt="0"/>
      <dgm:spPr/>
    </dgm:pt>
    <dgm:pt modelId="{4862E1FF-53E8-4E45-AC05-7AE81B4BD3B5}" type="pres">
      <dgm:prSet presAssocID="{4769C5E5-AF0B-4DD1-8566-322CF4E4B6E1}" presName="hierRoot1" presStyleCnt="0"/>
      <dgm:spPr/>
    </dgm:pt>
    <dgm:pt modelId="{F9A97594-6AAE-45D8-B040-54D09A3FAB54}" type="pres">
      <dgm:prSet presAssocID="{4769C5E5-AF0B-4DD1-8566-322CF4E4B6E1}" presName="composite" presStyleCnt="0"/>
      <dgm:spPr/>
    </dgm:pt>
    <dgm:pt modelId="{2A76805B-E06D-4129-8991-8155EF2CBD4D}" type="pres">
      <dgm:prSet presAssocID="{4769C5E5-AF0B-4DD1-8566-322CF4E4B6E1}" presName="background" presStyleLbl="node0" presStyleIdx="1" presStyleCnt="3"/>
      <dgm:spPr/>
    </dgm:pt>
    <dgm:pt modelId="{59FE8031-10F1-47F7-A80F-E7DCDE04A33C}" type="pres">
      <dgm:prSet presAssocID="{4769C5E5-AF0B-4DD1-8566-322CF4E4B6E1}" presName="text" presStyleLbl="fgAcc0" presStyleIdx="1" presStyleCnt="3">
        <dgm:presLayoutVars>
          <dgm:chPref val="3"/>
        </dgm:presLayoutVars>
      </dgm:prSet>
      <dgm:spPr/>
    </dgm:pt>
    <dgm:pt modelId="{2BE61CD4-6609-40D0-852A-AB34A8C24316}" type="pres">
      <dgm:prSet presAssocID="{4769C5E5-AF0B-4DD1-8566-322CF4E4B6E1}" presName="hierChild2" presStyleCnt="0"/>
      <dgm:spPr/>
    </dgm:pt>
    <dgm:pt modelId="{F972497A-4100-4D87-A940-32FEF1BF02A9}" type="pres">
      <dgm:prSet presAssocID="{A7EE67C1-A3DF-441B-8095-9DD3BC5E8044}" presName="hierRoot1" presStyleCnt="0"/>
      <dgm:spPr/>
    </dgm:pt>
    <dgm:pt modelId="{5C5D624A-AFC5-4B31-B826-AC96FE0BBAF8}" type="pres">
      <dgm:prSet presAssocID="{A7EE67C1-A3DF-441B-8095-9DD3BC5E8044}" presName="composite" presStyleCnt="0"/>
      <dgm:spPr/>
    </dgm:pt>
    <dgm:pt modelId="{E6388097-1573-4252-9443-BF614A7E57F6}" type="pres">
      <dgm:prSet presAssocID="{A7EE67C1-A3DF-441B-8095-9DD3BC5E8044}" presName="background" presStyleLbl="node0" presStyleIdx="2" presStyleCnt="3"/>
      <dgm:spPr/>
    </dgm:pt>
    <dgm:pt modelId="{4FEF350A-3F39-4822-84E8-53A664E8F9C5}" type="pres">
      <dgm:prSet presAssocID="{A7EE67C1-A3DF-441B-8095-9DD3BC5E8044}" presName="text" presStyleLbl="fgAcc0" presStyleIdx="2" presStyleCnt="3">
        <dgm:presLayoutVars>
          <dgm:chPref val="3"/>
        </dgm:presLayoutVars>
      </dgm:prSet>
      <dgm:spPr/>
    </dgm:pt>
    <dgm:pt modelId="{BBD4DE89-C2E7-4EDE-989F-D6A48AF84551}" type="pres">
      <dgm:prSet presAssocID="{A7EE67C1-A3DF-441B-8095-9DD3BC5E8044}" presName="hierChild2" presStyleCnt="0"/>
      <dgm:spPr/>
    </dgm:pt>
  </dgm:ptLst>
  <dgm:cxnLst>
    <dgm:cxn modelId="{F16B8602-4959-4D1B-BFC6-EE088806BDA9}" srcId="{CE1878E3-1AB6-4E7F-9F70-C8DCD3FDE3DD}" destId="{AD86DB3D-0050-4728-B22D-4628989AB433}" srcOrd="0" destOrd="0" parTransId="{E4F71EF0-0BF8-48FA-B0A6-92DBD5A08FEF}" sibTransId="{43E4477B-52AB-4E05-A029-5026B30FB57A}"/>
    <dgm:cxn modelId="{F651C53B-A53D-485C-8D45-73AC8044F03C}" type="presOf" srcId="{CE1878E3-1AB6-4E7F-9F70-C8DCD3FDE3DD}" destId="{A14A1F4E-577C-440B-A9AE-89CF877F4987}" srcOrd="0" destOrd="0" presId="urn:microsoft.com/office/officeart/2005/8/layout/hierarchy1"/>
    <dgm:cxn modelId="{F3D4D45D-6DB1-4FB0-8DFB-70CED24257EF}" type="presOf" srcId="{AD86DB3D-0050-4728-B22D-4628989AB433}" destId="{538FC97F-E1CD-44C7-B696-8B766A2B6566}" srcOrd="0" destOrd="0" presId="urn:microsoft.com/office/officeart/2005/8/layout/hierarchy1"/>
    <dgm:cxn modelId="{F2626CA7-9C61-42BF-812A-7E2FDA0553F6}" srcId="{CE1878E3-1AB6-4E7F-9F70-C8DCD3FDE3DD}" destId="{A7EE67C1-A3DF-441B-8095-9DD3BC5E8044}" srcOrd="2" destOrd="0" parTransId="{73ACB7F9-54EB-47FF-AB63-91A7E8F95FA0}" sibTransId="{57ACFDE0-7CEF-49E4-A531-DE293B3FAAFA}"/>
    <dgm:cxn modelId="{D316CDCE-A0ED-4358-B8A9-F86E0B34D3B8}" srcId="{CE1878E3-1AB6-4E7F-9F70-C8DCD3FDE3DD}" destId="{4769C5E5-AF0B-4DD1-8566-322CF4E4B6E1}" srcOrd="1" destOrd="0" parTransId="{22424720-EA00-46C6-BF1F-19E7BE36891F}" sibTransId="{8533A84B-8EC1-4C54-A2EF-378E68920B67}"/>
    <dgm:cxn modelId="{0CEF94D5-AFE9-4ADE-B642-FB672E9962C5}" type="presOf" srcId="{4769C5E5-AF0B-4DD1-8566-322CF4E4B6E1}" destId="{59FE8031-10F1-47F7-A80F-E7DCDE04A33C}" srcOrd="0" destOrd="0" presId="urn:microsoft.com/office/officeart/2005/8/layout/hierarchy1"/>
    <dgm:cxn modelId="{055BD4FF-1A59-4451-A282-10F448FF93F3}" type="presOf" srcId="{A7EE67C1-A3DF-441B-8095-9DD3BC5E8044}" destId="{4FEF350A-3F39-4822-84E8-53A664E8F9C5}" srcOrd="0" destOrd="0" presId="urn:microsoft.com/office/officeart/2005/8/layout/hierarchy1"/>
    <dgm:cxn modelId="{41A9D304-340F-4667-AD1D-B307981655F6}" type="presParOf" srcId="{A14A1F4E-577C-440B-A9AE-89CF877F4987}" destId="{C9BCCC22-65FB-4C1F-BB53-E4FA7D4B398A}" srcOrd="0" destOrd="0" presId="urn:microsoft.com/office/officeart/2005/8/layout/hierarchy1"/>
    <dgm:cxn modelId="{A4E867FB-4AEB-4863-A740-3DF192549C84}" type="presParOf" srcId="{C9BCCC22-65FB-4C1F-BB53-E4FA7D4B398A}" destId="{93CAB334-3627-4431-9319-49206DFCEDA5}" srcOrd="0" destOrd="0" presId="urn:microsoft.com/office/officeart/2005/8/layout/hierarchy1"/>
    <dgm:cxn modelId="{E22A6268-0285-4B5C-B4E4-A24E396E888B}" type="presParOf" srcId="{93CAB334-3627-4431-9319-49206DFCEDA5}" destId="{E729E7F0-5F1B-4C9B-9470-6013AB90F7B2}" srcOrd="0" destOrd="0" presId="urn:microsoft.com/office/officeart/2005/8/layout/hierarchy1"/>
    <dgm:cxn modelId="{246CC008-4045-4538-9027-658E02BEBBCD}" type="presParOf" srcId="{93CAB334-3627-4431-9319-49206DFCEDA5}" destId="{538FC97F-E1CD-44C7-B696-8B766A2B6566}" srcOrd="1" destOrd="0" presId="urn:microsoft.com/office/officeart/2005/8/layout/hierarchy1"/>
    <dgm:cxn modelId="{3628C514-49DD-44D2-9F63-9DE7F1493DD9}" type="presParOf" srcId="{C9BCCC22-65FB-4C1F-BB53-E4FA7D4B398A}" destId="{5CFBA4AC-4085-407C-9B85-841A7F4E6E68}" srcOrd="1" destOrd="0" presId="urn:microsoft.com/office/officeart/2005/8/layout/hierarchy1"/>
    <dgm:cxn modelId="{61B7B4B0-8E95-4230-8ABC-3D0992FE2B55}" type="presParOf" srcId="{A14A1F4E-577C-440B-A9AE-89CF877F4987}" destId="{4862E1FF-53E8-4E45-AC05-7AE81B4BD3B5}" srcOrd="1" destOrd="0" presId="urn:microsoft.com/office/officeart/2005/8/layout/hierarchy1"/>
    <dgm:cxn modelId="{3856FD13-4E22-4040-8884-CC0989A29222}" type="presParOf" srcId="{4862E1FF-53E8-4E45-AC05-7AE81B4BD3B5}" destId="{F9A97594-6AAE-45D8-B040-54D09A3FAB54}" srcOrd="0" destOrd="0" presId="urn:microsoft.com/office/officeart/2005/8/layout/hierarchy1"/>
    <dgm:cxn modelId="{60BC0B34-9D6B-4D27-A4DA-7BD0C838EFCF}" type="presParOf" srcId="{F9A97594-6AAE-45D8-B040-54D09A3FAB54}" destId="{2A76805B-E06D-4129-8991-8155EF2CBD4D}" srcOrd="0" destOrd="0" presId="urn:microsoft.com/office/officeart/2005/8/layout/hierarchy1"/>
    <dgm:cxn modelId="{6B054459-84D6-4D2B-B1F0-A70DA770FCF1}" type="presParOf" srcId="{F9A97594-6AAE-45D8-B040-54D09A3FAB54}" destId="{59FE8031-10F1-47F7-A80F-E7DCDE04A33C}" srcOrd="1" destOrd="0" presId="urn:microsoft.com/office/officeart/2005/8/layout/hierarchy1"/>
    <dgm:cxn modelId="{391C8E3F-D699-49FD-A116-FF7890D94DD9}" type="presParOf" srcId="{4862E1FF-53E8-4E45-AC05-7AE81B4BD3B5}" destId="{2BE61CD4-6609-40D0-852A-AB34A8C24316}" srcOrd="1" destOrd="0" presId="urn:microsoft.com/office/officeart/2005/8/layout/hierarchy1"/>
    <dgm:cxn modelId="{F76A1237-B117-4343-AA70-8D8166A149F4}" type="presParOf" srcId="{A14A1F4E-577C-440B-A9AE-89CF877F4987}" destId="{F972497A-4100-4D87-A940-32FEF1BF02A9}" srcOrd="2" destOrd="0" presId="urn:microsoft.com/office/officeart/2005/8/layout/hierarchy1"/>
    <dgm:cxn modelId="{7A578EE6-3C20-40AD-B083-C11E39B0D55E}" type="presParOf" srcId="{F972497A-4100-4D87-A940-32FEF1BF02A9}" destId="{5C5D624A-AFC5-4B31-B826-AC96FE0BBAF8}" srcOrd="0" destOrd="0" presId="urn:microsoft.com/office/officeart/2005/8/layout/hierarchy1"/>
    <dgm:cxn modelId="{0DB191CD-B375-4055-B3D8-A74AC4769DAC}" type="presParOf" srcId="{5C5D624A-AFC5-4B31-B826-AC96FE0BBAF8}" destId="{E6388097-1573-4252-9443-BF614A7E57F6}" srcOrd="0" destOrd="0" presId="urn:microsoft.com/office/officeart/2005/8/layout/hierarchy1"/>
    <dgm:cxn modelId="{3A1FE996-EE81-47B6-9B6C-CE37EDF59444}" type="presParOf" srcId="{5C5D624A-AFC5-4B31-B826-AC96FE0BBAF8}" destId="{4FEF350A-3F39-4822-84E8-53A664E8F9C5}" srcOrd="1" destOrd="0" presId="urn:microsoft.com/office/officeart/2005/8/layout/hierarchy1"/>
    <dgm:cxn modelId="{8D97089F-EDEF-4880-B4B7-B48D7EA592E8}" type="presParOf" srcId="{F972497A-4100-4D87-A940-32FEF1BF02A9}" destId="{BBD4DE89-C2E7-4EDE-989F-D6A48AF8455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58E1E3D-898A-4EC8-B08B-660B5AC9FA3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D4969C4-FBB3-4159-A5E9-2C65833CB968}">
      <dgm:prSet/>
      <dgm:spPr/>
      <dgm:t>
        <a:bodyPr/>
        <a:lstStyle/>
        <a:p>
          <a:r>
            <a:rPr lang="zh-TW"/>
            <a:t>應收款項週轉率 </a:t>
          </a:r>
          <a:r>
            <a:rPr lang="en-US"/>
            <a:t>Receivables Turnover Ratio</a:t>
          </a:r>
        </a:p>
      </dgm:t>
    </dgm:pt>
    <dgm:pt modelId="{65D263B6-C0B8-404E-AADF-D7234FC3E16A}" type="parTrans" cxnId="{75278A19-A939-49C8-A4DB-D554C6553019}">
      <dgm:prSet/>
      <dgm:spPr/>
      <dgm:t>
        <a:bodyPr/>
        <a:lstStyle/>
        <a:p>
          <a:endParaRPr lang="en-US"/>
        </a:p>
      </dgm:t>
    </dgm:pt>
    <dgm:pt modelId="{3A02C014-BB19-4987-83BB-5221C9F59728}" type="sibTrans" cxnId="{75278A19-A939-49C8-A4DB-D554C6553019}">
      <dgm:prSet/>
      <dgm:spPr/>
      <dgm:t>
        <a:bodyPr/>
        <a:lstStyle/>
        <a:p>
          <a:endParaRPr lang="en-US"/>
        </a:p>
      </dgm:t>
    </dgm:pt>
    <dgm:pt modelId="{CFE8757F-9016-4504-A504-92B94C3B36C4}">
      <dgm:prSet/>
      <dgm:spPr/>
      <dgm:t>
        <a:bodyPr/>
        <a:lstStyle/>
        <a:p>
          <a:r>
            <a:rPr lang="zh-TW"/>
            <a:t>應付帳款週轉率 </a:t>
          </a:r>
          <a:r>
            <a:rPr lang="en-US"/>
            <a:t>Account payable turnover rate</a:t>
          </a:r>
        </a:p>
      </dgm:t>
    </dgm:pt>
    <dgm:pt modelId="{FF7C9073-FEC2-4E64-99D8-37BB96B5A08D}" type="parTrans" cxnId="{9F1C4459-9CF3-4324-AD64-A91FF47AEA1F}">
      <dgm:prSet/>
      <dgm:spPr/>
      <dgm:t>
        <a:bodyPr/>
        <a:lstStyle/>
        <a:p>
          <a:endParaRPr lang="en-US"/>
        </a:p>
      </dgm:t>
    </dgm:pt>
    <dgm:pt modelId="{F8CAFC51-D87F-435C-9BBA-59520FE65648}" type="sibTrans" cxnId="{9F1C4459-9CF3-4324-AD64-A91FF47AEA1F}">
      <dgm:prSet/>
      <dgm:spPr/>
      <dgm:t>
        <a:bodyPr/>
        <a:lstStyle/>
        <a:p>
          <a:endParaRPr lang="en-US"/>
        </a:p>
      </dgm:t>
    </dgm:pt>
    <dgm:pt modelId="{BEDAB656-C0ED-477F-AA18-08D4BBB01D6B}">
      <dgm:prSet/>
      <dgm:spPr/>
      <dgm:t>
        <a:bodyPr/>
        <a:lstStyle/>
        <a:p>
          <a:r>
            <a:rPr lang="zh-TW"/>
            <a:t>固定資產週轉率 </a:t>
          </a:r>
          <a:r>
            <a:rPr lang="en-US"/>
            <a:t>Fixed Assets Turnover</a:t>
          </a:r>
        </a:p>
      </dgm:t>
    </dgm:pt>
    <dgm:pt modelId="{5A102E7A-8EEC-4663-819F-0B9C5509E68B}" type="parTrans" cxnId="{2D1B734B-CB4A-4619-9F4F-2B6E4763E891}">
      <dgm:prSet/>
      <dgm:spPr/>
      <dgm:t>
        <a:bodyPr/>
        <a:lstStyle/>
        <a:p>
          <a:endParaRPr lang="en-US"/>
        </a:p>
      </dgm:t>
    </dgm:pt>
    <dgm:pt modelId="{22B6E20D-2A36-4C4F-8A2C-384FC5DFA65B}" type="sibTrans" cxnId="{2D1B734B-CB4A-4619-9F4F-2B6E4763E891}">
      <dgm:prSet/>
      <dgm:spPr/>
      <dgm:t>
        <a:bodyPr/>
        <a:lstStyle/>
        <a:p>
          <a:endParaRPr lang="en-US"/>
        </a:p>
      </dgm:t>
    </dgm:pt>
    <dgm:pt modelId="{CA1C63EC-9828-4686-B6CB-8509651C34F2}">
      <dgm:prSet/>
      <dgm:spPr/>
      <dgm:t>
        <a:bodyPr/>
        <a:lstStyle/>
        <a:p>
          <a:r>
            <a:rPr lang="zh-TW"/>
            <a:t>總資產週轉率 </a:t>
          </a:r>
          <a:r>
            <a:rPr lang="en-US"/>
            <a:t>Total asset turnover</a:t>
          </a:r>
        </a:p>
      </dgm:t>
    </dgm:pt>
    <dgm:pt modelId="{44457658-1499-4F5A-BBB5-D424DC0A6310}" type="parTrans" cxnId="{F20B1D69-67CD-4103-81F6-D50427D9F465}">
      <dgm:prSet/>
      <dgm:spPr/>
      <dgm:t>
        <a:bodyPr/>
        <a:lstStyle/>
        <a:p>
          <a:endParaRPr lang="en-US"/>
        </a:p>
      </dgm:t>
    </dgm:pt>
    <dgm:pt modelId="{8FF124A1-3A9D-4CDA-96E8-06E695FBDF55}" type="sibTrans" cxnId="{F20B1D69-67CD-4103-81F6-D50427D9F465}">
      <dgm:prSet/>
      <dgm:spPr/>
      <dgm:t>
        <a:bodyPr/>
        <a:lstStyle/>
        <a:p>
          <a:endParaRPr lang="en-US"/>
        </a:p>
      </dgm:t>
    </dgm:pt>
    <dgm:pt modelId="{A978B0D2-4103-40C0-8957-C76ADDDBB9E7}" type="pres">
      <dgm:prSet presAssocID="{358E1E3D-898A-4EC8-B08B-660B5AC9FA3B}" presName="linear" presStyleCnt="0">
        <dgm:presLayoutVars>
          <dgm:animLvl val="lvl"/>
          <dgm:resizeHandles val="exact"/>
        </dgm:presLayoutVars>
      </dgm:prSet>
      <dgm:spPr/>
    </dgm:pt>
    <dgm:pt modelId="{697350F6-1DEC-4CF3-8D3C-4CFB5613C9F7}" type="pres">
      <dgm:prSet presAssocID="{BD4969C4-FBB3-4159-A5E9-2C65833CB96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E9E8793-E41B-43E3-9682-539E6B3B273F}" type="pres">
      <dgm:prSet presAssocID="{3A02C014-BB19-4987-83BB-5221C9F59728}" presName="spacer" presStyleCnt="0"/>
      <dgm:spPr/>
    </dgm:pt>
    <dgm:pt modelId="{0DFE2F94-6AF4-425E-AA13-17B60B3E4B06}" type="pres">
      <dgm:prSet presAssocID="{CFE8757F-9016-4504-A504-92B94C3B36C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930A850-7DF1-4188-B9EC-5AE5F555CB61}" type="pres">
      <dgm:prSet presAssocID="{F8CAFC51-D87F-435C-9BBA-59520FE65648}" presName="spacer" presStyleCnt="0"/>
      <dgm:spPr/>
    </dgm:pt>
    <dgm:pt modelId="{9047907B-161A-4B48-A684-C69D4E63A400}" type="pres">
      <dgm:prSet presAssocID="{BEDAB656-C0ED-477F-AA18-08D4BBB01D6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99FE6B4-940F-48B2-9E1A-057C42541057}" type="pres">
      <dgm:prSet presAssocID="{22B6E20D-2A36-4C4F-8A2C-384FC5DFA65B}" presName="spacer" presStyleCnt="0"/>
      <dgm:spPr/>
    </dgm:pt>
    <dgm:pt modelId="{74AA914B-DA38-4845-8428-84E725BFD943}" type="pres">
      <dgm:prSet presAssocID="{CA1C63EC-9828-4686-B6CB-8509651C34F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5278A19-A939-49C8-A4DB-D554C6553019}" srcId="{358E1E3D-898A-4EC8-B08B-660B5AC9FA3B}" destId="{BD4969C4-FBB3-4159-A5E9-2C65833CB968}" srcOrd="0" destOrd="0" parTransId="{65D263B6-C0B8-404E-AADF-D7234FC3E16A}" sibTransId="{3A02C014-BB19-4987-83BB-5221C9F59728}"/>
    <dgm:cxn modelId="{8CCC5965-D52B-459C-AC44-32EB0E18438B}" type="presOf" srcId="{CA1C63EC-9828-4686-B6CB-8509651C34F2}" destId="{74AA914B-DA38-4845-8428-84E725BFD943}" srcOrd="0" destOrd="0" presId="urn:microsoft.com/office/officeart/2005/8/layout/vList2"/>
    <dgm:cxn modelId="{F20B1D69-67CD-4103-81F6-D50427D9F465}" srcId="{358E1E3D-898A-4EC8-B08B-660B5AC9FA3B}" destId="{CA1C63EC-9828-4686-B6CB-8509651C34F2}" srcOrd="3" destOrd="0" parTransId="{44457658-1499-4F5A-BBB5-D424DC0A6310}" sibTransId="{8FF124A1-3A9D-4CDA-96E8-06E695FBDF55}"/>
    <dgm:cxn modelId="{2D1B734B-CB4A-4619-9F4F-2B6E4763E891}" srcId="{358E1E3D-898A-4EC8-B08B-660B5AC9FA3B}" destId="{BEDAB656-C0ED-477F-AA18-08D4BBB01D6B}" srcOrd="2" destOrd="0" parTransId="{5A102E7A-8EEC-4663-819F-0B9C5509E68B}" sibTransId="{22B6E20D-2A36-4C4F-8A2C-384FC5DFA65B}"/>
    <dgm:cxn modelId="{95760657-E8E6-494A-9724-4F466F702855}" type="presOf" srcId="{358E1E3D-898A-4EC8-B08B-660B5AC9FA3B}" destId="{A978B0D2-4103-40C0-8957-C76ADDDBB9E7}" srcOrd="0" destOrd="0" presId="urn:microsoft.com/office/officeart/2005/8/layout/vList2"/>
    <dgm:cxn modelId="{9F1C4459-9CF3-4324-AD64-A91FF47AEA1F}" srcId="{358E1E3D-898A-4EC8-B08B-660B5AC9FA3B}" destId="{CFE8757F-9016-4504-A504-92B94C3B36C4}" srcOrd="1" destOrd="0" parTransId="{FF7C9073-FEC2-4E64-99D8-37BB96B5A08D}" sibTransId="{F8CAFC51-D87F-435C-9BBA-59520FE65648}"/>
    <dgm:cxn modelId="{7128C587-0518-4468-9D47-72D1D9FF2DC6}" type="presOf" srcId="{CFE8757F-9016-4504-A504-92B94C3B36C4}" destId="{0DFE2F94-6AF4-425E-AA13-17B60B3E4B06}" srcOrd="0" destOrd="0" presId="urn:microsoft.com/office/officeart/2005/8/layout/vList2"/>
    <dgm:cxn modelId="{7933BFE7-2CAB-47BB-8E45-7FDF11373D61}" type="presOf" srcId="{BEDAB656-C0ED-477F-AA18-08D4BBB01D6B}" destId="{9047907B-161A-4B48-A684-C69D4E63A400}" srcOrd="0" destOrd="0" presId="urn:microsoft.com/office/officeart/2005/8/layout/vList2"/>
    <dgm:cxn modelId="{0980B6F3-C957-4539-8C68-B18C4C8CF005}" type="presOf" srcId="{BD4969C4-FBB3-4159-A5E9-2C65833CB968}" destId="{697350F6-1DEC-4CF3-8D3C-4CFB5613C9F7}" srcOrd="0" destOrd="0" presId="urn:microsoft.com/office/officeart/2005/8/layout/vList2"/>
    <dgm:cxn modelId="{5504E11F-6E16-4A48-8FBC-0273135EF4A7}" type="presParOf" srcId="{A978B0D2-4103-40C0-8957-C76ADDDBB9E7}" destId="{697350F6-1DEC-4CF3-8D3C-4CFB5613C9F7}" srcOrd="0" destOrd="0" presId="urn:microsoft.com/office/officeart/2005/8/layout/vList2"/>
    <dgm:cxn modelId="{E33C6DFF-AE35-42AB-988D-771A7FEBA22F}" type="presParOf" srcId="{A978B0D2-4103-40C0-8957-C76ADDDBB9E7}" destId="{3E9E8793-E41B-43E3-9682-539E6B3B273F}" srcOrd="1" destOrd="0" presId="urn:microsoft.com/office/officeart/2005/8/layout/vList2"/>
    <dgm:cxn modelId="{80A6E175-0AF1-49BA-BBDB-113EB1EED90F}" type="presParOf" srcId="{A978B0D2-4103-40C0-8957-C76ADDDBB9E7}" destId="{0DFE2F94-6AF4-425E-AA13-17B60B3E4B06}" srcOrd="2" destOrd="0" presId="urn:microsoft.com/office/officeart/2005/8/layout/vList2"/>
    <dgm:cxn modelId="{DAACB619-F803-4818-ADE8-E5B16121B1CB}" type="presParOf" srcId="{A978B0D2-4103-40C0-8957-C76ADDDBB9E7}" destId="{3930A850-7DF1-4188-B9EC-5AE5F555CB61}" srcOrd="3" destOrd="0" presId="urn:microsoft.com/office/officeart/2005/8/layout/vList2"/>
    <dgm:cxn modelId="{CBC45371-499B-40D8-A8AC-1816D871E55F}" type="presParOf" srcId="{A978B0D2-4103-40C0-8957-C76ADDDBB9E7}" destId="{9047907B-161A-4B48-A684-C69D4E63A400}" srcOrd="4" destOrd="0" presId="urn:microsoft.com/office/officeart/2005/8/layout/vList2"/>
    <dgm:cxn modelId="{DC7EA738-CE83-480A-B8FB-DB93817A9BB0}" type="presParOf" srcId="{A978B0D2-4103-40C0-8957-C76ADDDBB9E7}" destId="{699FE6B4-940F-48B2-9E1A-057C42541057}" srcOrd="5" destOrd="0" presId="urn:microsoft.com/office/officeart/2005/8/layout/vList2"/>
    <dgm:cxn modelId="{DABDDFCB-40EF-4BA6-9EEA-F2C2F689F54D}" type="presParOf" srcId="{A978B0D2-4103-40C0-8957-C76ADDDBB9E7}" destId="{74AA914B-DA38-4845-8428-84E725BFD94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F18CB06-656F-41A9-9F51-988DF10B11B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BFD6A0-19F0-40B1-ADE8-6EE4BE6FB92D}">
      <dgm:prSet/>
      <dgm:spPr/>
      <dgm:t>
        <a:bodyPr/>
        <a:lstStyle/>
        <a:p>
          <a:r>
            <a:rPr lang="zh-TW"/>
            <a:t>流動比率 </a:t>
          </a:r>
          <a:r>
            <a:rPr lang="en-US"/>
            <a:t>Current Ratio</a:t>
          </a:r>
        </a:p>
      </dgm:t>
    </dgm:pt>
    <dgm:pt modelId="{103E5204-793B-41C1-B039-EE70A2E462C7}" type="parTrans" cxnId="{E7F2F0CB-FB57-411E-9150-3F1D7AF323F9}">
      <dgm:prSet/>
      <dgm:spPr/>
      <dgm:t>
        <a:bodyPr/>
        <a:lstStyle/>
        <a:p>
          <a:endParaRPr lang="en-US"/>
        </a:p>
      </dgm:t>
    </dgm:pt>
    <dgm:pt modelId="{DEB3A501-EBD0-429A-9E20-B8D813DDDABF}" type="sibTrans" cxnId="{E7F2F0CB-FB57-411E-9150-3F1D7AF323F9}">
      <dgm:prSet/>
      <dgm:spPr/>
      <dgm:t>
        <a:bodyPr/>
        <a:lstStyle/>
        <a:p>
          <a:endParaRPr lang="en-US"/>
        </a:p>
      </dgm:t>
    </dgm:pt>
    <dgm:pt modelId="{909E2779-A68A-4357-B238-03B6A9F909FF}">
      <dgm:prSet/>
      <dgm:spPr/>
      <dgm:t>
        <a:bodyPr/>
        <a:lstStyle/>
        <a:p>
          <a:r>
            <a:rPr lang="zh-TW"/>
            <a:t>速動比率 </a:t>
          </a:r>
          <a:r>
            <a:rPr lang="en-US"/>
            <a:t>Quick Ratio</a:t>
          </a:r>
        </a:p>
      </dgm:t>
    </dgm:pt>
    <dgm:pt modelId="{822C77CB-EF88-42AE-8C84-470620CC87CD}" type="parTrans" cxnId="{D9777435-7D16-42E7-BECE-693DEACEA720}">
      <dgm:prSet/>
      <dgm:spPr/>
      <dgm:t>
        <a:bodyPr/>
        <a:lstStyle/>
        <a:p>
          <a:endParaRPr lang="en-US"/>
        </a:p>
      </dgm:t>
    </dgm:pt>
    <dgm:pt modelId="{4BF51927-2C33-418B-B8E8-7DC2FFF7723B}" type="sibTrans" cxnId="{D9777435-7D16-42E7-BECE-693DEACEA720}">
      <dgm:prSet/>
      <dgm:spPr/>
      <dgm:t>
        <a:bodyPr/>
        <a:lstStyle/>
        <a:p>
          <a:endParaRPr lang="en-US"/>
        </a:p>
      </dgm:t>
    </dgm:pt>
    <dgm:pt modelId="{052B904C-ED3E-4128-9A62-FA610520DEF5}" type="pres">
      <dgm:prSet presAssocID="{BF18CB06-656F-41A9-9F51-988DF10B11B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C7D797B-82BF-4FD6-9694-F7D8EB66A86C}" type="pres">
      <dgm:prSet presAssocID="{56BFD6A0-19F0-40B1-ADE8-6EE4BE6FB92D}" presName="hierRoot1" presStyleCnt="0"/>
      <dgm:spPr/>
    </dgm:pt>
    <dgm:pt modelId="{66598EFB-5562-4D05-8EA3-DF9BDA3B3955}" type="pres">
      <dgm:prSet presAssocID="{56BFD6A0-19F0-40B1-ADE8-6EE4BE6FB92D}" presName="composite" presStyleCnt="0"/>
      <dgm:spPr/>
    </dgm:pt>
    <dgm:pt modelId="{A436B714-003C-4086-B418-CA7CDD68F328}" type="pres">
      <dgm:prSet presAssocID="{56BFD6A0-19F0-40B1-ADE8-6EE4BE6FB92D}" presName="background" presStyleLbl="node0" presStyleIdx="0" presStyleCnt="2"/>
      <dgm:spPr/>
    </dgm:pt>
    <dgm:pt modelId="{BC7E1C69-6926-488C-8414-AA6B8D1C4E6A}" type="pres">
      <dgm:prSet presAssocID="{56BFD6A0-19F0-40B1-ADE8-6EE4BE6FB92D}" presName="text" presStyleLbl="fgAcc0" presStyleIdx="0" presStyleCnt="2">
        <dgm:presLayoutVars>
          <dgm:chPref val="3"/>
        </dgm:presLayoutVars>
      </dgm:prSet>
      <dgm:spPr/>
    </dgm:pt>
    <dgm:pt modelId="{64D64CB4-205D-44F8-83D4-89891F3FAE7B}" type="pres">
      <dgm:prSet presAssocID="{56BFD6A0-19F0-40B1-ADE8-6EE4BE6FB92D}" presName="hierChild2" presStyleCnt="0"/>
      <dgm:spPr/>
    </dgm:pt>
    <dgm:pt modelId="{259A04B6-1540-4C55-B4ED-E108C31A84BB}" type="pres">
      <dgm:prSet presAssocID="{909E2779-A68A-4357-B238-03B6A9F909FF}" presName="hierRoot1" presStyleCnt="0"/>
      <dgm:spPr/>
    </dgm:pt>
    <dgm:pt modelId="{3580D234-196E-4C29-B32B-8CC1279ABDF0}" type="pres">
      <dgm:prSet presAssocID="{909E2779-A68A-4357-B238-03B6A9F909FF}" presName="composite" presStyleCnt="0"/>
      <dgm:spPr/>
    </dgm:pt>
    <dgm:pt modelId="{892EA9CB-B794-4CCD-83BD-454C42C3A546}" type="pres">
      <dgm:prSet presAssocID="{909E2779-A68A-4357-B238-03B6A9F909FF}" presName="background" presStyleLbl="node0" presStyleIdx="1" presStyleCnt="2"/>
      <dgm:spPr/>
    </dgm:pt>
    <dgm:pt modelId="{FB716352-C187-4422-93CA-0CDC0A96619C}" type="pres">
      <dgm:prSet presAssocID="{909E2779-A68A-4357-B238-03B6A9F909FF}" presName="text" presStyleLbl="fgAcc0" presStyleIdx="1" presStyleCnt="2">
        <dgm:presLayoutVars>
          <dgm:chPref val="3"/>
        </dgm:presLayoutVars>
      </dgm:prSet>
      <dgm:spPr/>
    </dgm:pt>
    <dgm:pt modelId="{F8E4BFD7-9A0F-4D61-9DC7-058EA30BB253}" type="pres">
      <dgm:prSet presAssocID="{909E2779-A68A-4357-B238-03B6A9F909FF}" presName="hierChild2" presStyleCnt="0"/>
      <dgm:spPr/>
    </dgm:pt>
  </dgm:ptLst>
  <dgm:cxnLst>
    <dgm:cxn modelId="{F9F9C70C-1BB0-4C31-BD18-FF8273927E8A}" type="presOf" srcId="{BF18CB06-656F-41A9-9F51-988DF10B11BA}" destId="{052B904C-ED3E-4128-9A62-FA610520DEF5}" srcOrd="0" destOrd="0" presId="urn:microsoft.com/office/officeart/2005/8/layout/hierarchy1"/>
    <dgm:cxn modelId="{D9777435-7D16-42E7-BECE-693DEACEA720}" srcId="{BF18CB06-656F-41A9-9F51-988DF10B11BA}" destId="{909E2779-A68A-4357-B238-03B6A9F909FF}" srcOrd="1" destOrd="0" parTransId="{822C77CB-EF88-42AE-8C84-470620CC87CD}" sibTransId="{4BF51927-2C33-418B-B8E8-7DC2FFF7723B}"/>
    <dgm:cxn modelId="{F15FD0C6-8BDD-4B41-9D02-30555332D428}" type="presOf" srcId="{56BFD6A0-19F0-40B1-ADE8-6EE4BE6FB92D}" destId="{BC7E1C69-6926-488C-8414-AA6B8D1C4E6A}" srcOrd="0" destOrd="0" presId="urn:microsoft.com/office/officeart/2005/8/layout/hierarchy1"/>
    <dgm:cxn modelId="{E7F2F0CB-FB57-411E-9150-3F1D7AF323F9}" srcId="{BF18CB06-656F-41A9-9F51-988DF10B11BA}" destId="{56BFD6A0-19F0-40B1-ADE8-6EE4BE6FB92D}" srcOrd="0" destOrd="0" parTransId="{103E5204-793B-41C1-B039-EE70A2E462C7}" sibTransId="{DEB3A501-EBD0-429A-9E20-B8D813DDDABF}"/>
    <dgm:cxn modelId="{897C76F5-C637-4AF3-BC5A-00967D24242D}" type="presOf" srcId="{909E2779-A68A-4357-B238-03B6A9F909FF}" destId="{FB716352-C187-4422-93CA-0CDC0A96619C}" srcOrd="0" destOrd="0" presId="urn:microsoft.com/office/officeart/2005/8/layout/hierarchy1"/>
    <dgm:cxn modelId="{9C66683A-3083-401A-8CC1-CB6C66B61028}" type="presParOf" srcId="{052B904C-ED3E-4128-9A62-FA610520DEF5}" destId="{5C7D797B-82BF-4FD6-9694-F7D8EB66A86C}" srcOrd="0" destOrd="0" presId="urn:microsoft.com/office/officeart/2005/8/layout/hierarchy1"/>
    <dgm:cxn modelId="{9C027048-EAF7-4D5B-99C2-0A3E856AE097}" type="presParOf" srcId="{5C7D797B-82BF-4FD6-9694-F7D8EB66A86C}" destId="{66598EFB-5562-4D05-8EA3-DF9BDA3B3955}" srcOrd="0" destOrd="0" presId="urn:microsoft.com/office/officeart/2005/8/layout/hierarchy1"/>
    <dgm:cxn modelId="{2479E24A-5971-487E-A391-A0E54FD07A71}" type="presParOf" srcId="{66598EFB-5562-4D05-8EA3-DF9BDA3B3955}" destId="{A436B714-003C-4086-B418-CA7CDD68F328}" srcOrd="0" destOrd="0" presId="urn:microsoft.com/office/officeart/2005/8/layout/hierarchy1"/>
    <dgm:cxn modelId="{CB9386F6-1579-4947-BE76-BBAD1D72951F}" type="presParOf" srcId="{66598EFB-5562-4D05-8EA3-DF9BDA3B3955}" destId="{BC7E1C69-6926-488C-8414-AA6B8D1C4E6A}" srcOrd="1" destOrd="0" presId="urn:microsoft.com/office/officeart/2005/8/layout/hierarchy1"/>
    <dgm:cxn modelId="{B5C89C61-8FD9-4D46-A84B-4C62FCB537EB}" type="presParOf" srcId="{5C7D797B-82BF-4FD6-9694-F7D8EB66A86C}" destId="{64D64CB4-205D-44F8-83D4-89891F3FAE7B}" srcOrd="1" destOrd="0" presId="urn:microsoft.com/office/officeart/2005/8/layout/hierarchy1"/>
    <dgm:cxn modelId="{9E67D3B0-BC55-45B8-BDC6-28200B7C4B64}" type="presParOf" srcId="{052B904C-ED3E-4128-9A62-FA610520DEF5}" destId="{259A04B6-1540-4C55-B4ED-E108C31A84BB}" srcOrd="1" destOrd="0" presId="urn:microsoft.com/office/officeart/2005/8/layout/hierarchy1"/>
    <dgm:cxn modelId="{F6F62C2B-AD8D-4707-A732-1DC8F1694A08}" type="presParOf" srcId="{259A04B6-1540-4C55-B4ED-E108C31A84BB}" destId="{3580D234-196E-4C29-B32B-8CC1279ABDF0}" srcOrd="0" destOrd="0" presId="urn:microsoft.com/office/officeart/2005/8/layout/hierarchy1"/>
    <dgm:cxn modelId="{C498434A-73D4-4AE2-A74D-B9A841A911C9}" type="presParOf" srcId="{3580D234-196E-4C29-B32B-8CC1279ABDF0}" destId="{892EA9CB-B794-4CCD-83BD-454C42C3A546}" srcOrd="0" destOrd="0" presId="urn:microsoft.com/office/officeart/2005/8/layout/hierarchy1"/>
    <dgm:cxn modelId="{43EA5D82-3D6C-4DB1-985D-E8F7157A01EB}" type="presParOf" srcId="{3580D234-196E-4C29-B32B-8CC1279ABDF0}" destId="{FB716352-C187-4422-93CA-0CDC0A96619C}" srcOrd="1" destOrd="0" presId="urn:microsoft.com/office/officeart/2005/8/layout/hierarchy1"/>
    <dgm:cxn modelId="{17620055-E84A-42AF-8C71-0E0C055FBCD4}" type="presParOf" srcId="{259A04B6-1540-4C55-B4ED-E108C31A84BB}" destId="{F8E4BFD7-9A0F-4D61-9DC7-058EA30BB25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3AFC034-D0BF-4B54-9E68-1EEFB2C0C2B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42CFAC5-AC14-4F67-8033-1B2DD7639097}">
      <dgm:prSet/>
      <dgm:spPr/>
      <dgm:t>
        <a:bodyPr/>
        <a:lstStyle/>
        <a:p>
          <a:r>
            <a:rPr lang="zh-TW"/>
            <a:t>吞食天地</a:t>
          </a:r>
          <a:r>
            <a:rPr lang="en-US"/>
            <a:t>M </a:t>
          </a:r>
          <a:r>
            <a:rPr lang="zh-TW"/>
            <a:t>的推出於</a:t>
          </a:r>
          <a:r>
            <a:rPr lang="en-US"/>
            <a:t>2018</a:t>
          </a:r>
          <a:r>
            <a:rPr lang="zh-TW"/>
            <a:t>年突破困境</a:t>
          </a:r>
          <a:endParaRPr lang="en-US"/>
        </a:p>
      </dgm:t>
    </dgm:pt>
    <dgm:pt modelId="{19D11801-168F-412A-B1F0-42A9A9FC0B65}" type="parTrans" cxnId="{2510C9CA-4766-4F66-BB1D-41110ABA8392}">
      <dgm:prSet/>
      <dgm:spPr/>
      <dgm:t>
        <a:bodyPr/>
        <a:lstStyle/>
        <a:p>
          <a:endParaRPr lang="en-US"/>
        </a:p>
      </dgm:t>
    </dgm:pt>
    <dgm:pt modelId="{DA5AB7A7-B7FC-4CC4-AC3E-9D7F7C925E8B}" type="sibTrans" cxnId="{2510C9CA-4766-4F66-BB1D-41110ABA8392}">
      <dgm:prSet/>
      <dgm:spPr/>
      <dgm:t>
        <a:bodyPr/>
        <a:lstStyle/>
        <a:p>
          <a:endParaRPr lang="en-US"/>
        </a:p>
      </dgm:t>
    </dgm:pt>
    <dgm:pt modelId="{844BE375-885C-486C-AC6D-2CC6C74D84FE}">
      <dgm:prSet/>
      <dgm:spPr/>
      <dgm:t>
        <a:bodyPr/>
        <a:lstStyle/>
        <a:p>
          <a:r>
            <a:rPr lang="zh-TW"/>
            <a:t>回憶殺策略</a:t>
          </a:r>
          <a:endParaRPr lang="en-US"/>
        </a:p>
      </dgm:t>
    </dgm:pt>
    <dgm:pt modelId="{CB4962AB-D08B-40DB-86BC-03F0904B59C7}" type="parTrans" cxnId="{A689507B-CEFD-4D28-83A8-4C0B7DD45046}">
      <dgm:prSet/>
      <dgm:spPr/>
      <dgm:t>
        <a:bodyPr/>
        <a:lstStyle/>
        <a:p>
          <a:endParaRPr lang="en-US"/>
        </a:p>
      </dgm:t>
    </dgm:pt>
    <dgm:pt modelId="{30A46716-16E5-4038-8B9A-553826CA8574}" type="sibTrans" cxnId="{A689507B-CEFD-4D28-83A8-4C0B7DD45046}">
      <dgm:prSet/>
      <dgm:spPr/>
      <dgm:t>
        <a:bodyPr/>
        <a:lstStyle/>
        <a:p>
          <a:endParaRPr lang="en-US"/>
        </a:p>
      </dgm:t>
    </dgm:pt>
    <dgm:pt modelId="{0FE5E084-6187-4B6D-9050-ADE75A042892}" type="pres">
      <dgm:prSet presAssocID="{13AFC034-D0BF-4B54-9E68-1EEFB2C0C2B1}" presName="linear" presStyleCnt="0">
        <dgm:presLayoutVars>
          <dgm:dir/>
          <dgm:animLvl val="lvl"/>
          <dgm:resizeHandles val="exact"/>
        </dgm:presLayoutVars>
      </dgm:prSet>
      <dgm:spPr/>
    </dgm:pt>
    <dgm:pt modelId="{33BDC550-9CB0-4771-B032-CD7F01DAFB2A}" type="pres">
      <dgm:prSet presAssocID="{C42CFAC5-AC14-4F67-8033-1B2DD7639097}" presName="parentLin" presStyleCnt="0"/>
      <dgm:spPr/>
    </dgm:pt>
    <dgm:pt modelId="{1401F122-8A1F-4CF5-A3AE-70EB6376DCE8}" type="pres">
      <dgm:prSet presAssocID="{C42CFAC5-AC14-4F67-8033-1B2DD7639097}" presName="parentLeftMargin" presStyleLbl="node1" presStyleIdx="0" presStyleCnt="2"/>
      <dgm:spPr/>
    </dgm:pt>
    <dgm:pt modelId="{95700076-3578-4BF6-9646-1FAA713BF499}" type="pres">
      <dgm:prSet presAssocID="{C42CFAC5-AC14-4F67-8033-1B2DD763909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CC29CA9-6C67-4B4F-90FE-C5A3A414D51E}" type="pres">
      <dgm:prSet presAssocID="{C42CFAC5-AC14-4F67-8033-1B2DD7639097}" presName="negativeSpace" presStyleCnt="0"/>
      <dgm:spPr/>
    </dgm:pt>
    <dgm:pt modelId="{1828F8E4-5A0E-43DB-A888-2EA9EEDA42F2}" type="pres">
      <dgm:prSet presAssocID="{C42CFAC5-AC14-4F67-8033-1B2DD7639097}" presName="childText" presStyleLbl="conFgAcc1" presStyleIdx="0" presStyleCnt="2">
        <dgm:presLayoutVars>
          <dgm:bulletEnabled val="1"/>
        </dgm:presLayoutVars>
      </dgm:prSet>
      <dgm:spPr/>
    </dgm:pt>
    <dgm:pt modelId="{FAEDDD55-9D19-4975-AC3C-DD9D547D9232}" type="pres">
      <dgm:prSet presAssocID="{DA5AB7A7-B7FC-4CC4-AC3E-9D7F7C925E8B}" presName="spaceBetweenRectangles" presStyleCnt="0"/>
      <dgm:spPr/>
    </dgm:pt>
    <dgm:pt modelId="{FF548C66-1BD9-46F1-9C81-4F139B0E0E00}" type="pres">
      <dgm:prSet presAssocID="{844BE375-885C-486C-AC6D-2CC6C74D84FE}" presName="parentLin" presStyleCnt="0"/>
      <dgm:spPr/>
    </dgm:pt>
    <dgm:pt modelId="{97196E11-A915-4402-A55D-A542D6EEB2A9}" type="pres">
      <dgm:prSet presAssocID="{844BE375-885C-486C-AC6D-2CC6C74D84FE}" presName="parentLeftMargin" presStyleLbl="node1" presStyleIdx="0" presStyleCnt="2"/>
      <dgm:spPr/>
    </dgm:pt>
    <dgm:pt modelId="{E1FF7A0F-EBB7-4249-9930-99FA1F5CA567}" type="pres">
      <dgm:prSet presAssocID="{844BE375-885C-486C-AC6D-2CC6C74D84F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161DA6D-80D0-4D99-B7CC-EB60EBF11A12}" type="pres">
      <dgm:prSet presAssocID="{844BE375-885C-486C-AC6D-2CC6C74D84FE}" presName="negativeSpace" presStyleCnt="0"/>
      <dgm:spPr/>
    </dgm:pt>
    <dgm:pt modelId="{3DD7559A-38A0-41CF-9E3C-5DC18BE8ED12}" type="pres">
      <dgm:prSet presAssocID="{844BE375-885C-486C-AC6D-2CC6C74D84F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8701FE04-15D1-4840-BB6A-08AA15E76490}" type="presOf" srcId="{844BE375-885C-486C-AC6D-2CC6C74D84FE}" destId="{E1FF7A0F-EBB7-4249-9930-99FA1F5CA567}" srcOrd="1" destOrd="0" presId="urn:microsoft.com/office/officeart/2005/8/layout/list1"/>
    <dgm:cxn modelId="{3981E317-0FC5-4263-BBF9-D7C5103CBDAC}" type="presOf" srcId="{13AFC034-D0BF-4B54-9E68-1EEFB2C0C2B1}" destId="{0FE5E084-6187-4B6D-9050-ADE75A042892}" srcOrd="0" destOrd="0" presId="urn:microsoft.com/office/officeart/2005/8/layout/list1"/>
    <dgm:cxn modelId="{77091350-1976-4D6F-834F-B8F4CA81F3D5}" type="presOf" srcId="{C42CFAC5-AC14-4F67-8033-1B2DD7639097}" destId="{95700076-3578-4BF6-9646-1FAA713BF499}" srcOrd="1" destOrd="0" presId="urn:microsoft.com/office/officeart/2005/8/layout/list1"/>
    <dgm:cxn modelId="{8AEB445A-815B-4907-9D75-E5D5F8ED2594}" type="presOf" srcId="{844BE375-885C-486C-AC6D-2CC6C74D84FE}" destId="{97196E11-A915-4402-A55D-A542D6EEB2A9}" srcOrd="0" destOrd="0" presId="urn:microsoft.com/office/officeart/2005/8/layout/list1"/>
    <dgm:cxn modelId="{A689507B-CEFD-4D28-83A8-4C0B7DD45046}" srcId="{13AFC034-D0BF-4B54-9E68-1EEFB2C0C2B1}" destId="{844BE375-885C-486C-AC6D-2CC6C74D84FE}" srcOrd="1" destOrd="0" parTransId="{CB4962AB-D08B-40DB-86BC-03F0904B59C7}" sibTransId="{30A46716-16E5-4038-8B9A-553826CA8574}"/>
    <dgm:cxn modelId="{0727EFB9-6F0E-41F8-A821-66B31A1905BE}" type="presOf" srcId="{C42CFAC5-AC14-4F67-8033-1B2DD7639097}" destId="{1401F122-8A1F-4CF5-A3AE-70EB6376DCE8}" srcOrd="0" destOrd="0" presId="urn:microsoft.com/office/officeart/2005/8/layout/list1"/>
    <dgm:cxn modelId="{2510C9CA-4766-4F66-BB1D-41110ABA8392}" srcId="{13AFC034-D0BF-4B54-9E68-1EEFB2C0C2B1}" destId="{C42CFAC5-AC14-4F67-8033-1B2DD7639097}" srcOrd="0" destOrd="0" parTransId="{19D11801-168F-412A-B1F0-42A9A9FC0B65}" sibTransId="{DA5AB7A7-B7FC-4CC4-AC3E-9D7F7C925E8B}"/>
    <dgm:cxn modelId="{9EC28D84-7AEE-4F3D-AB2D-0C005AC2D6E7}" type="presParOf" srcId="{0FE5E084-6187-4B6D-9050-ADE75A042892}" destId="{33BDC550-9CB0-4771-B032-CD7F01DAFB2A}" srcOrd="0" destOrd="0" presId="urn:microsoft.com/office/officeart/2005/8/layout/list1"/>
    <dgm:cxn modelId="{E4BCE5FB-5DEB-4A8E-9611-53FCA30B8F77}" type="presParOf" srcId="{33BDC550-9CB0-4771-B032-CD7F01DAFB2A}" destId="{1401F122-8A1F-4CF5-A3AE-70EB6376DCE8}" srcOrd="0" destOrd="0" presId="urn:microsoft.com/office/officeart/2005/8/layout/list1"/>
    <dgm:cxn modelId="{7F23881D-B3B4-49B9-B2C3-BE10A71DE29E}" type="presParOf" srcId="{33BDC550-9CB0-4771-B032-CD7F01DAFB2A}" destId="{95700076-3578-4BF6-9646-1FAA713BF499}" srcOrd="1" destOrd="0" presId="urn:microsoft.com/office/officeart/2005/8/layout/list1"/>
    <dgm:cxn modelId="{A0271AAD-E8A2-4695-82D0-B84B764D278D}" type="presParOf" srcId="{0FE5E084-6187-4B6D-9050-ADE75A042892}" destId="{2CC29CA9-6C67-4B4F-90FE-C5A3A414D51E}" srcOrd="1" destOrd="0" presId="urn:microsoft.com/office/officeart/2005/8/layout/list1"/>
    <dgm:cxn modelId="{33C36D46-B0FD-427A-B8A1-D1EA66E720DD}" type="presParOf" srcId="{0FE5E084-6187-4B6D-9050-ADE75A042892}" destId="{1828F8E4-5A0E-43DB-A888-2EA9EEDA42F2}" srcOrd="2" destOrd="0" presId="urn:microsoft.com/office/officeart/2005/8/layout/list1"/>
    <dgm:cxn modelId="{3EB097FE-02D8-45AC-8585-4D6F4141CF75}" type="presParOf" srcId="{0FE5E084-6187-4B6D-9050-ADE75A042892}" destId="{FAEDDD55-9D19-4975-AC3C-DD9D547D9232}" srcOrd="3" destOrd="0" presId="urn:microsoft.com/office/officeart/2005/8/layout/list1"/>
    <dgm:cxn modelId="{28B851DD-16CC-411C-B53F-20FC739D5875}" type="presParOf" srcId="{0FE5E084-6187-4B6D-9050-ADE75A042892}" destId="{FF548C66-1BD9-46F1-9C81-4F139B0E0E00}" srcOrd="4" destOrd="0" presId="urn:microsoft.com/office/officeart/2005/8/layout/list1"/>
    <dgm:cxn modelId="{5E1F4933-7614-42C4-B855-15A3DDE7B45D}" type="presParOf" srcId="{FF548C66-1BD9-46F1-9C81-4F139B0E0E00}" destId="{97196E11-A915-4402-A55D-A542D6EEB2A9}" srcOrd="0" destOrd="0" presId="urn:microsoft.com/office/officeart/2005/8/layout/list1"/>
    <dgm:cxn modelId="{4FACACB8-E4BD-402A-BAA0-05EBE496D6EE}" type="presParOf" srcId="{FF548C66-1BD9-46F1-9C81-4F139B0E0E00}" destId="{E1FF7A0F-EBB7-4249-9930-99FA1F5CA567}" srcOrd="1" destOrd="0" presId="urn:microsoft.com/office/officeart/2005/8/layout/list1"/>
    <dgm:cxn modelId="{F2630512-36A1-4406-97D2-A4E42A6CB0C7}" type="presParOf" srcId="{0FE5E084-6187-4B6D-9050-ADE75A042892}" destId="{F161DA6D-80D0-4D99-B7CC-EB60EBF11A12}" srcOrd="5" destOrd="0" presId="urn:microsoft.com/office/officeart/2005/8/layout/list1"/>
    <dgm:cxn modelId="{F737BB69-CD28-45A2-A400-6F1CE3529CB9}" type="presParOf" srcId="{0FE5E084-6187-4B6D-9050-ADE75A042892}" destId="{3DD7559A-38A0-41CF-9E3C-5DC18BE8ED1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780E0B-B7F9-4B65-A8D2-08B156A51680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61A87B-8458-4A83-A1B3-1B0488768F2E}">
      <dsp:nvSpPr>
        <dsp:cNvPr id="0" name=""/>
        <dsp:cNvSpPr/>
      </dsp:nvSpPr>
      <dsp:spPr>
        <a:xfrm>
          <a:off x="0" y="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6500" kern="1200" dirty="0"/>
            <a:t>網龍</a:t>
          </a:r>
          <a:r>
            <a:rPr lang="en-US" sz="6500" kern="1200" dirty="0"/>
            <a:t>(3083)</a:t>
          </a:r>
        </a:p>
      </dsp:txBody>
      <dsp:txXfrm>
        <a:off x="0" y="0"/>
        <a:ext cx="6492875" cy="2552700"/>
      </dsp:txXfrm>
    </dsp:sp>
    <dsp:sp modelId="{198F1C12-9777-4585-A9D7-30AC614E54CD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5E476C-D193-486A-9955-B91AA0F00E98}">
      <dsp:nvSpPr>
        <dsp:cNvPr id="0" name=""/>
        <dsp:cNvSpPr/>
      </dsp:nvSpPr>
      <dsp:spPr>
        <a:xfrm>
          <a:off x="0" y="255270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6500" kern="1200" dirty="0"/>
            <a:t>華義</a:t>
          </a:r>
          <a:r>
            <a:rPr lang="en-US" sz="6500" kern="1200" dirty="0"/>
            <a:t>(3086)</a:t>
          </a:r>
        </a:p>
      </dsp:txBody>
      <dsp:txXfrm>
        <a:off x="0" y="2552700"/>
        <a:ext cx="6492875" cy="25527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B93BE-F2F8-412B-A6C6-804767F3E6D5}">
      <dsp:nvSpPr>
        <dsp:cNvPr id="0" name=""/>
        <dsp:cNvSpPr/>
      </dsp:nvSpPr>
      <dsp:spPr>
        <a:xfrm>
          <a:off x="0" y="506528"/>
          <a:ext cx="5393361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4B74CEE-8FDE-4E03-9275-A6FA8256A5F7}">
      <dsp:nvSpPr>
        <dsp:cNvPr id="0" name=""/>
        <dsp:cNvSpPr/>
      </dsp:nvSpPr>
      <dsp:spPr>
        <a:xfrm>
          <a:off x="269668" y="19448"/>
          <a:ext cx="3775352" cy="9741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699" tIns="0" rIns="142699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3300" b="1" kern="1200"/>
            <a:t>獲利能力</a:t>
          </a:r>
          <a:endParaRPr lang="en-US" sz="3300" kern="1200"/>
        </a:p>
      </dsp:txBody>
      <dsp:txXfrm>
        <a:off x="317223" y="67003"/>
        <a:ext cx="3680242" cy="879050"/>
      </dsp:txXfrm>
    </dsp:sp>
    <dsp:sp modelId="{EF63DE4D-8AFA-42CB-94B1-29C88359EDB1}">
      <dsp:nvSpPr>
        <dsp:cNvPr id="0" name=""/>
        <dsp:cNvSpPr/>
      </dsp:nvSpPr>
      <dsp:spPr>
        <a:xfrm>
          <a:off x="0" y="2003409"/>
          <a:ext cx="5393361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BCD2237-DA0D-4CCC-B520-314182FBB94D}">
      <dsp:nvSpPr>
        <dsp:cNvPr id="0" name=""/>
        <dsp:cNvSpPr/>
      </dsp:nvSpPr>
      <dsp:spPr>
        <a:xfrm>
          <a:off x="269668" y="1516329"/>
          <a:ext cx="3775352" cy="9741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699" tIns="0" rIns="142699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3300" b="1" kern="1200"/>
            <a:t>成長性</a:t>
          </a:r>
          <a:endParaRPr lang="en-US" sz="3300" kern="1200"/>
        </a:p>
      </dsp:txBody>
      <dsp:txXfrm>
        <a:off x="317223" y="1563884"/>
        <a:ext cx="3680242" cy="879050"/>
      </dsp:txXfrm>
    </dsp:sp>
    <dsp:sp modelId="{FFE2EE20-FEAB-49A0-8519-9629002B3E7E}">
      <dsp:nvSpPr>
        <dsp:cNvPr id="0" name=""/>
        <dsp:cNvSpPr/>
      </dsp:nvSpPr>
      <dsp:spPr>
        <a:xfrm>
          <a:off x="0" y="3500289"/>
          <a:ext cx="5393361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CBD465B-4CAD-43F5-83FE-7FA5A7EC1669}">
      <dsp:nvSpPr>
        <dsp:cNvPr id="0" name=""/>
        <dsp:cNvSpPr/>
      </dsp:nvSpPr>
      <dsp:spPr>
        <a:xfrm>
          <a:off x="269668" y="3013209"/>
          <a:ext cx="3775352" cy="97416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699" tIns="0" rIns="142699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3300" b="1" kern="1200"/>
            <a:t>償債能力</a:t>
          </a:r>
          <a:endParaRPr lang="en-US" sz="3300" kern="1200"/>
        </a:p>
      </dsp:txBody>
      <dsp:txXfrm>
        <a:off x="317223" y="3060764"/>
        <a:ext cx="3680242" cy="8790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3094CC-CED5-42BB-B905-D05E0824A1D7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545031-8216-4F21-9EF2-EE40A28FB4DD}">
      <dsp:nvSpPr>
        <dsp:cNvPr id="0" name=""/>
        <dsp:cNvSpPr/>
      </dsp:nvSpPr>
      <dsp:spPr>
        <a:xfrm>
          <a:off x="0" y="2703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3300" kern="1200"/>
            <a:t>毛利率</a:t>
          </a:r>
          <a:r>
            <a:rPr lang="en-US" sz="3300" kern="1200"/>
            <a:t>Gross margin</a:t>
          </a:r>
        </a:p>
      </dsp:txBody>
      <dsp:txXfrm>
        <a:off x="0" y="2703"/>
        <a:ext cx="6900512" cy="921789"/>
      </dsp:txXfrm>
    </dsp:sp>
    <dsp:sp modelId="{302F4A94-4E8E-4555-82A5-2002AB6B0E7D}">
      <dsp:nvSpPr>
        <dsp:cNvPr id="0" name=""/>
        <dsp:cNvSpPr/>
      </dsp:nvSpPr>
      <dsp:spPr>
        <a:xfrm>
          <a:off x="0" y="924492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01E6A0-98D3-4C6C-8078-B880165F4A05}">
      <dsp:nvSpPr>
        <dsp:cNvPr id="0" name=""/>
        <dsp:cNvSpPr/>
      </dsp:nvSpPr>
      <dsp:spPr>
        <a:xfrm>
          <a:off x="0" y="924492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3300" kern="1200"/>
            <a:t>營業利益率</a:t>
          </a:r>
          <a:r>
            <a:rPr lang="en-US" sz="3300" kern="1200"/>
            <a:t>Operating Profit Margin</a:t>
          </a:r>
        </a:p>
      </dsp:txBody>
      <dsp:txXfrm>
        <a:off x="0" y="924492"/>
        <a:ext cx="6900512" cy="921789"/>
      </dsp:txXfrm>
    </dsp:sp>
    <dsp:sp modelId="{CC48A4A5-03E6-463A-B7BF-62CBA42B99C9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804C43-5ACC-4497-B657-585D9556565B}">
      <dsp:nvSpPr>
        <dsp:cNvPr id="0" name=""/>
        <dsp:cNvSpPr/>
      </dsp:nvSpPr>
      <dsp:spPr>
        <a:xfrm>
          <a:off x="0" y="1846281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3300" kern="1200"/>
            <a:t>稅後純益率 </a:t>
          </a:r>
          <a:r>
            <a:rPr lang="en-US" sz="3300" kern="1200"/>
            <a:t>Profit Margin</a:t>
          </a:r>
        </a:p>
      </dsp:txBody>
      <dsp:txXfrm>
        <a:off x="0" y="1846281"/>
        <a:ext cx="6900512" cy="921789"/>
      </dsp:txXfrm>
    </dsp:sp>
    <dsp:sp modelId="{C197BF93-303E-46A1-BAFB-C5BDBDD99E7F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EE7477-9626-4259-A2F7-988EBCA67555}">
      <dsp:nvSpPr>
        <dsp:cNvPr id="0" name=""/>
        <dsp:cNvSpPr/>
      </dsp:nvSpPr>
      <dsp:spPr>
        <a:xfrm>
          <a:off x="0" y="2768070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3300" kern="1200"/>
            <a:t>股東權益報酬率</a:t>
          </a:r>
          <a:r>
            <a:rPr lang="en-US" sz="3300" kern="1200"/>
            <a:t>Return On Equity,ROE</a:t>
          </a:r>
        </a:p>
      </dsp:txBody>
      <dsp:txXfrm>
        <a:off x="0" y="2768070"/>
        <a:ext cx="6900512" cy="921789"/>
      </dsp:txXfrm>
    </dsp:sp>
    <dsp:sp modelId="{A0C0F59A-399F-4C8F-9B63-920AF3337819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8B35-DBBC-4B57-AEE1-DB8E7E6356D0}">
      <dsp:nvSpPr>
        <dsp:cNvPr id="0" name=""/>
        <dsp:cNvSpPr/>
      </dsp:nvSpPr>
      <dsp:spPr>
        <a:xfrm>
          <a:off x="0" y="3689859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3300" kern="1200"/>
            <a:t>資產報酬率</a:t>
          </a:r>
          <a:r>
            <a:rPr lang="en-US" sz="3300" kern="1200"/>
            <a:t>Return on Assets, ROA</a:t>
          </a:r>
        </a:p>
      </dsp:txBody>
      <dsp:txXfrm>
        <a:off x="0" y="3689859"/>
        <a:ext cx="6900512" cy="921789"/>
      </dsp:txXfrm>
    </dsp:sp>
    <dsp:sp modelId="{FB272927-1B1F-4C96-B88E-3D5CD0E6E97A}">
      <dsp:nvSpPr>
        <dsp:cNvPr id="0" name=""/>
        <dsp:cNvSpPr/>
      </dsp:nvSpPr>
      <dsp:spPr>
        <a:xfrm>
          <a:off x="0" y="4611648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9BD6B5-EAFA-4C8E-B0A9-80BA31B63A02}">
      <dsp:nvSpPr>
        <dsp:cNvPr id="0" name=""/>
        <dsp:cNvSpPr/>
      </dsp:nvSpPr>
      <dsp:spPr>
        <a:xfrm>
          <a:off x="0" y="4611648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3300" kern="1200"/>
            <a:t>每股稅後盈餘 </a:t>
          </a:r>
          <a:r>
            <a:rPr lang="en-US" sz="3300" kern="1200"/>
            <a:t>Earnings Per Share, EPS</a:t>
          </a:r>
        </a:p>
      </dsp:txBody>
      <dsp:txXfrm>
        <a:off x="0" y="4611648"/>
        <a:ext cx="6900512" cy="9217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29E7F0-5F1B-4C9B-9470-6013AB90F7B2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8FC97F-E1CD-44C7-B696-8B766A2B6566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700" kern="1200" dirty="0"/>
            <a:t>營收成長率</a:t>
          </a:r>
          <a:r>
            <a:rPr lang="en-US" sz="2700" kern="1200" dirty="0"/>
            <a:t>Revenue Growth Rate</a:t>
          </a:r>
        </a:p>
      </dsp:txBody>
      <dsp:txXfrm>
        <a:off x="378614" y="886531"/>
        <a:ext cx="2810360" cy="1744948"/>
      </dsp:txXfrm>
    </dsp:sp>
    <dsp:sp modelId="{2A76805B-E06D-4129-8991-8155EF2CBD4D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FE8031-10F1-47F7-A80F-E7DCDE04A33C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700" kern="1200"/>
            <a:t>營業利益成長率 </a:t>
          </a:r>
          <a:r>
            <a:rPr lang="en-US" sz="2700" kern="1200"/>
            <a:t>Operating profit Margin Growth Rate</a:t>
          </a:r>
        </a:p>
      </dsp:txBody>
      <dsp:txXfrm>
        <a:off x="3946203" y="886531"/>
        <a:ext cx="2810360" cy="1744948"/>
      </dsp:txXfrm>
    </dsp:sp>
    <dsp:sp modelId="{E6388097-1573-4252-9443-BF614A7E57F6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EF350A-3F39-4822-84E8-53A664E8F9C5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700" kern="1200"/>
            <a:t>稅後純益成長率 </a:t>
          </a:r>
          <a:r>
            <a:rPr lang="en-US" sz="2700" kern="1200"/>
            <a:t>Profit Margin Growth Rate</a:t>
          </a:r>
        </a:p>
      </dsp:txBody>
      <dsp:txXfrm>
        <a:off x="7513791" y="886531"/>
        <a:ext cx="2810360" cy="17449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7350F6-1DEC-4CF3-8D3C-4CFB5613C9F7}">
      <dsp:nvSpPr>
        <dsp:cNvPr id="0" name=""/>
        <dsp:cNvSpPr/>
      </dsp:nvSpPr>
      <dsp:spPr>
        <a:xfrm>
          <a:off x="0" y="35711"/>
          <a:ext cx="10506456" cy="1029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4000" kern="1200"/>
            <a:t>應收款項週轉率 </a:t>
          </a:r>
          <a:r>
            <a:rPr lang="en-US" sz="4000" kern="1200"/>
            <a:t>Receivables Turnover Ratio</a:t>
          </a:r>
        </a:p>
      </dsp:txBody>
      <dsp:txXfrm>
        <a:off x="50261" y="85972"/>
        <a:ext cx="10405934" cy="929078"/>
      </dsp:txXfrm>
    </dsp:sp>
    <dsp:sp modelId="{0DFE2F94-6AF4-425E-AA13-17B60B3E4B06}">
      <dsp:nvSpPr>
        <dsp:cNvPr id="0" name=""/>
        <dsp:cNvSpPr/>
      </dsp:nvSpPr>
      <dsp:spPr>
        <a:xfrm>
          <a:off x="0" y="1180511"/>
          <a:ext cx="10506456" cy="102960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4000" kern="1200"/>
            <a:t>應付帳款週轉率 </a:t>
          </a:r>
          <a:r>
            <a:rPr lang="en-US" sz="4000" kern="1200"/>
            <a:t>Account payable turnover rate</a:t>
          </a:r>
        </a:p>
      </dsp:txBody>
      <dsp:txXfrm>
        <a:off x="50261" y="1230772"/>
        <a:ext cx="10405934" cy="929078"/>
      </dsp:txXfrm>
    </dsp:sp>
    <dsp:sp modelId="{9047907B-161A-4B48-A684-C69D4E63A400}">
      <dsp:nvSpPr>
        <dsp:cNvPr id="0" name=""/>
        <dsp:cNvSpPr/>
      </dsp:nvSpPr>
      <dsp:spPr>
        <a:xfrm>
          <a:off x="0" y="2325311"/>
          <a:ext cx="10506456" cy="102960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4000" kern="1200"/>
            <a:t>固定資產週轉率 </a:t>
          </a:r>
          <a:r>
            <a:rPr lang="en-US" sz="4000" kern="1200"/>
            <a:t>Fixed Assets Turnover</a:t>
          </a:r>
        </a:p>
      </dsp:txBody>
      <dsp:txXfrm>
        <a:off x="50261" y="2375572"/>
        <a:ext cx="10405934" cy="929078"/>
      </dsp:txXfrm>
    </dsp:sp>
    <dsp:sp modelId="{74AA914B-DA38-4845-8428-84E725BFD943}">
      <dsp:nvSpPr>
        <dsp:cNvPr id="0" name=""/>
        <dsp:cNvSpPr/>
      </dsp:nvSpPr>
      <dsp:spPr>
        <a:xfrm>
          <a:off x="0" y="3470112"/>
          <a:ext cx="10506456" cy="102960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4000" kern="1200"/>
            <a:t>總資產週轉率 </a:t>
          </a:r>
          <a:r>
            <a:rPr lang="en-US" sz="4000" kern="1200"/>
            <a:t>Total asset turnover</a:t>
          </a:r>
        </a:p>
      </dsp:txBody>
      <dsp:txXfrm>
        <a:off x="50261" y="3520373"/>
        <a:ext cx="10405934" cy="92907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36B714-003C-4086-B418-CA7CDD68F328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7E1C69-6926-488C-8414-AA6B8D1C4E6A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5400" kern="1200"/>
            <a:t>流動比率 </a:t>
          </a:r>
          <a:r>
            <a:rPr lang="en-US" sz="5400" kern="1200"/>
            <a:t>Current Ratio</a:t>
          </a:r>
        </a:p>
      </dsp:txBody>
      <dsp:txXfrm>
        <a:off x="696297" y="538547"/>
        <a:ext cx="4171627" cy="2590157"/>
      </dsp:txXfrm>
    </dsp:sp>
    <dsp:sp modelId="{892EA9CB-B794-4CCD-83BD-454C42C3A546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716352-C187-4422-93CA-0CDC0A96619C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5400" kern="1200"/>
            <a:t>速動比率 </a:t>
          </a:r>
          <a:r>
            <a:rPr lang="en-US" sz="5400" kern="1200"/>
            <a:t>Quick Ratio</a:t>
          </a:r>
        </a:p>
      </dsp:txBody>
      <dsp:txXfrm>
        <a:off x="5991936" y="538547"/>
        <a:ext cx="4171627" cy="259015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28F8E4-5A0E-43DB-A888-2EA9EEDA42F2}">
      <dsp:nvSpPr>
        <dsp:cNvPr id="0" name=""/>
        <dsp:cNvSpPr/>
      </dsp:nvSpPr>
      <dsp:spPr>
        <a:xfrm>
          <a:off x="0" y="1282869"/>
          <a:ext cx="10515600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700076-3578-4BF6-9646-1FAA713BF499}">
      <dsp:nvSpPr>
        <dsp:cNvPr id="0" name=""/>
        <dsp:cNvSpPr/>
      </dsp:nvSpPr>
      <dsp:spPr>
        <a:xfrm>
          <a:off x="525780" y="810549"/>
          <a:ext cx="7360920" cy="944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3200" kern="1200"/>
            <a:t>吞食天地</a:t>
          </a:r>
          <a:r>
            <a:rPr lang="en-US" sz="3200" kern="1200"/>
            <a:t>M </a:t>
          </a:r>
          <a:r>
            <a:rPr lang="zh-TW" sz="3200" kern="1200"/>
            <a:t>的推出於</a:t>
          </a:r>
          <a:r>
            <a:rPr lang="en-US" sz="3200" kern="1200"/>
            <a:t>2018</a:t>
          </a:r>
          <a:r>
            <a:rPr lang="zh-TW" sz="3200" kern="1200"/>
            <a:t>年突破困境</a:t>
          </a:r>
          <a:endParaRPr lang="en-US" sz="3200" kern="1200"/>
        </a:p>
      </dsp:txBody>
      <dsp:txXfrm>
        <a:off x="571894" y="856663"/>
        <a:ext cx="7268692" cy="852412"/>
      </dsp:txXfrm>
    </dsp:sp>
    <dsp:sp modelId="{3DD7559A-38A0-41CF-9E3C-5DC18BE8ED12}">
      <dsp:nvSpPr>
        <dsp:cNvPr id="0" name=""/>
        <dsp:cNvSpPr/>
      </dsp:nvSpPr>
      <dsp:spPr>
        <a:xfrm>
          <a:off x="0" y="2734389"/>
          <a:ext cx="10515600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FF7A0F-EBB7-4249-9930-99FA1F5CA567}">
      <dsp:nvSpPr>
        <dsp:cNvPr id="0" name=""/>
        <dsp:cNvSpPr/>
      </dsp:nvSpPr>
      <dsp:spPr>
        <a:xfrm>
          <a:off x="525780" y="2262069"/>
          <a:ext cx="7360920" cy="944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3200" kern="1200"/>
            <a:t>回憶殺策略</a:t>
          </a:r>
          <a:endParaRPr lang="en-US" sz="3200" kern="1200"/>
        </a:p>
      </dsp:txBody>
      <dsp:txXfrm>
        <a:off x="571894" y="2308183"/>
        <a:ext cx="7268692" cy="8524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A2B54-6606-476A-9C22-384023786D94}" type="datetimeFigureOut">
              <a:rPr lang="zh-CN" altLang="en-US" smtClean="0"/>
              <a:pPr/>
              <a:t>2024/2/7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21462-D095-4E59-A8AC-4FBA96965A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352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180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pPr/>
              <a:t>2024/2/7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310852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pPr/>
              <a:t>2024/2/7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457773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pPr/>
              <a:t>2024/2/7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39450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2024/2/7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554268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2024/2/7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329640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2024/2/7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395489"/>
      </p:ext>
    </p:extLst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2024/2/7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622701"/>
      </p:ext>
    </p:extLst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2024/2/7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871256"/>
      </p:ext>
    </p:extLst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2024/2/7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498028"/>
      </p:ext>
    </p:extLst>
  </p:cSld>
  <p:clrMapOvr>
    <a:masterClrMapping/>
  </p:clrMapOvr>
  <p:transition spd="slow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2024/2/7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261733"/>
      </p:ext>
    </p:extLst>
  </p:cSld>
  <p:clrMapOvr>
    <a:masterClrMapping/>
  </p:clrMapOvr>
  <p:transition spd="slow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2024/2/7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744110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pPr/>
              <a:t>2024/2/7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941436"/>
      </p:ext>
    </p:extLst>
  </p:cSld>
  <p:clrMapOvr>
    <a:masterClrMapping/>
  </p:clrMapOvr>
  <p:transition spd="slow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2024/2/7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954499"/>
      </p:ext>
    </p:extLst>
  </p:cSld>
  <p:clrMapOvr>
    <a:masterClrMapping/>
  </p:clrMapOvr>
  <p:transition spd="slow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2024/2/7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247402"/>
      </p:ext>
    </p:extLst>
  </p:cSld>
  <p:clrMapOvr>
    <a:masterClrMapping/>
  </p:clrMapOvr>
  <p:transition spd="slow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2024/2/7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993042"/>
      </p:ext>
    </p:extLst>
  </p:cSld>
  <p:clrMapOvr>
    <a:masterClrMapping/>
  </p:clrMapOvr>
  <p:transition spd="slow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4A45E5-A7DA-48C6-8BCE-1DFC2CD9F0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CE52422-3D8F-476C-9E61-3EF6B52548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3F9AFAA-8C27-4C09-B079-EBD0726ED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71A4-ADAA-4DD3-8EA4-974DC92A7618}" type="datetimeFigureOut">
              <a:rPr lang="zh-TW" altLang="en-US" smtClean="0"/>
              <a:t>2024/2/7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D46DDA5-ADB6-4E02-B62F-F6FCB6AC6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7ECDD5-23F4-46D1-9527-70BC35739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281E-E501-4BA2-88DD-BA40C75FF2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27316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A87B13-9F14-41CE-A743-68B2FD7A6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3762D1-BAA2-4DA2-AFA2-C04EE4984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FB7628D-F45C-468E-A60D-257F56A00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71A4-ADAA-4DD3-8EA4-974DC92A7618}" type="datetimeFigureOut">
              <a:rPr lang="zh-TW" altLang="en-US" smtClean="0"/>
              <a:t>2024/2/7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8CAE23-40C4-4DCE-9B3C-A7C3B1AC8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EAF41B-4C94-4C24-BE82-182351FCE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281E-E501-4BA2-88DD-BA40C75FF2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76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A81968-881B-4ACB-9A1D-DF80B8CEE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A82D1B1-B6B8-4133-A9C9-A65552306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28655C-117D-4711-B24C-6E088EA80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71A4-ADAA-4DD3-8EA4-974DC92A7618}" type="datetimeFigureOut">
              <a:rPr lang="zh-TW" altLang="en-US" smtClean="0"/>
              <a:t>2024/2/7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1CFC0DC-CCE9-43FC-85E7-9C6A590E2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91C7EEF-1479-48E0-8F6E-1E7DEE0BB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281E-E501-4BA2-88DD-BA40C75FF2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62852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57EBB7-5D84-4FDF-A539-351BA119D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C310B1-C6F5-409D-B382-E1BAA96084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229CAD4-C5D6-4AC2-AE82-539E89F7A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B7ACA55-5BA9-496A-998D-6FFB276B3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71A4-ADAA-4DD3-8EA4-974DC92A7618}" type="datetimeFigureOut">
              <a:rPr lang="zh-TW" altLang="en-US" smtClean="0"/>
              <a:t>2024/2/7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FE68D10-B5A1-48C9-A206-1FC536AC3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2EC4B23-4B49-423D-B97C-DB0BEC0F6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281E-E501-4BA2-88DD-BA40C75FF2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81460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6BD47B-5E02-4255-B3DA-6125789AC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88B4506-196B-46EA-A35F-E23A848FC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68C6F48-9D5E-4E45-B5AA-349D98F01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C973B73-41BD-4FDE-8EB9-D21916A76D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B71AE98-3479-44DD-B36A-87B6FD7D71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F5FAA56-A555-4BDB-979C-C6D69927A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71A4-ADAA-4DD3-8EA4-974DC92A7618}" type="datetimeFigureOut">
              <a:rPr lang="zh-TW" altLang="en-US" smtClean="0"/>
              <a:t>2024/2/7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488CA36-26E0-45AE-8337-6E0B02D1C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3884B50-6FC9-4517-B7CF-1D2E4A5FF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281E-E501-4BA2-88DD-BA40C75FF2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77618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C074B6-13FC-4FC7-92FA-08615940F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9801720-51F4-4F21-9C51-9DB7E110D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71A4-ADAA-4DD3-8EA4-974DC92A7618}" type="datetimeFigureOut">
              <a:rPr lang="zh-TW" altLang="en-US" smtClean="0"/>
              <a:t>2024/2/7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E8026E2-60BD-4A40-AEE1-C6B70EA85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9396C57-FA2F-4AD4-8DA1-F5E0CDB19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281E-E501-4BA2-88DD-BA40C75FF2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705756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3862C80-EABD-4263-9D74-29622CB09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71A4-ADAA-4DD3-8EA4-974DC92A7618}" type="datetimeFigureOut">
              <a:rPr lang="zh-TW" altLang="en-US" smtClean="0"/>
              <a:t>2024/2/7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0C47B68-78E9-458C-A8F7-599B06CFF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8C4A442-F571-4367-A01E-845056E0A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281E-E501-4BA2-88DD-BA40C75FF2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9825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pPr/>
              <a:t>2024/2/7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892220"/>
      </p:ext>
    </p:extLst>
  </p:cSld>
  <p:clrMapOvr>
    <a:masterClrMapping/>
  </p:clrMapOvr>
  <p:transition spd="slow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8FA33B-99B6-4B37-902F-569D35B1C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912FBB-8B42-413A-8B56-38A6FD8B6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095397E-6A06-4D67-829E-11F1C44B9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24CB832-2C67-40D8-8252-B2648BF04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71A4-ADAA-4DD3-8EA4-974DC92A7618}" type="datetimeFigureOut">
              <a:rPr lang="zh-TW" altLang="en-US" smtClean="0"/>
              <a:t>2024/2/7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100FA7B-37D4-4DF3-A5A2-7DB472514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A9EF22B-6C53-4F23-8B1E-2EB5D814C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281E-E501-4BA2-88DD-BA40C75FF2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13757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13FDFE-B118-479E-93DB-0A4FF9C89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5F8649F-6F1F-4341-9F0A-B06F81203A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86344AC-05E3-4550-BD26-A4FAA6D69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2763F14-0B93-4E59-9DDE-2FA8D4011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71A4-ADAA-4DD3-8EA4-974DC92A7618}" type="datetimeFigureOut">
              <a:rPr lang="zh-TW" altLang="en-US" smtClean="0"/>
              <a:t>2024/2/7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BF083FA-2A51-4249-A5A9-6607E6F0F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CEDF072-0DD6-4A36-A321-DE1B4C436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281E-E501-4BA2-88DD-BA40C75FF2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636065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6AE4B2-EC32-465B-83DB-6C643D9A1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3BB9796-DCB7-4CA7-B850-E90800807D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5519852-051D-4824-ABA4-E61A0001A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71A4-ADAA-4DD3-8EA4-974DC92A7618}" type="datetimeFigureOut">
              <a:rPr lang="zh-TW" altLang="en-US" smtClean="0"/>
              <a:t>2024/2/7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AACDC6-D65D-4B58-A9D6-11CECEBEC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F50E49-C5E5-48A7-8C4D-840A20CC1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281E-E501-4BA2-88DD-BA40C75FF2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931569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F862EA4-E11A-4746-A333-957CF2A3B9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448931E-7A03-4588-AE4D-7C87D12B5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12D35F-4270-43EC-8BFE-031BC76B0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71A4-ADAA-4DD3-8EA4-974DC92A7618}" type="datetimeFigureOut">
              <a:rPr lang="zh-TW" altLang="en-US" smtClean="0"/>
              <a:t>2024/2/7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A9FBCB-C340-4410-A5E1-D4A007405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68CB52-332C-4854-A7AE-DA8886B7E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281E-E501-4BA2-88DD-BA40C75FF2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3986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pPr/>
              <a:t>2024/2/7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00897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pPr/>
              <a:t>2024/2/7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433132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pPr/>
              <a:t>2024/2/7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186510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pPr/>
              <a:t>2024/2/7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248075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pPr/>
              <a:t>2024/2/7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750627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pPr/>
              <a:t>2024/2/7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572705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7540C-0238-45C4-ABD0-A50CF6A0F0AF}" type="datetimeFigureOut">
              <a:rPr lang="zh-CN" altLang="en-US" smtClean="0"/>
              <a:pPr/>
              <a:t>2024/2/7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CDEED-1B45-4D36-92C3-BD3BE56809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236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2024/2/7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250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52FA57F-C437-4E65-A7B2-227FC4E24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79FF5F8-E1C4-46A1-97D9-AEDA8CA7F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5FB007-BA14-4994-A035-DBC2DCAFC1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D71A4-ADAA-4DD3-8EA4-974DC92A7618}" type="datetimeFigureOut">
              <a:rPr lang="zh-TW" altLang="en-US" smtClean="0"/>
              <a:t>2024/2/7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2F01427-FA14-416F-B40F-7A5ED9C651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CC7B71-6E03-4C22-BB49-1013155EF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E281E-E501-4BA2-88DD-BA40C75FF2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793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1.png"/><Relationship Id="rId5" Type="http://schemas.openxmlformats.org/officeDocument/2006/relationships/tags" Target="../tags/tag5.xml"/><Relationship Id="rId10" Type="http://schemas.openxmlformats.org/officeDocument/2006/relationships/notesSlide" Target="../notesSlides/notesSlide1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A_矩形 37"/>
          <p:cNvSpPr/>
          <p:nvPr>
            <p:custDataLst>
              <p:tags r:id="rId1"/>
            </p:custDataLst>
          </p:nvPr>
        </p:nvSpPr>
        <p:spPr>
          <a:xfrm rot="2700000">
            <a:off x="1881971" y="2790130"/>
            <a:ext cx="1489274" cy="1489277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9" name="PA_矩形 38"/>
          <p:cNvSpPr/>
          <p:nvPr>
            <p:custDataLst>
              <p:tags r:id="rId2"/>
            </p:custDataLst>
          </p:nvPr>
        </p:nvSpPr>
        <p:spPr>
          <a:xfrm rot="2700000">
            <a:off x="932899" y="2963219"/>
            <a:ext cx="1143093" cy="1143095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2" name="PA_矩形 41"/>
          <p:cNvSpPr/>
          <p:nvPr>
            <p:custDataLst>
              <p:tags r:id="rId3"/>
            </p:custDataLst>
          </p:nvPr>
        </p:nvSpPr>
        <p:spPr>
          <a:xfrm rot="13500000">
            <a:off x="8830661" y="2790130"/>
            <a:ext cx="1489274" cy="1489277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PA_矩形 42"/>
          <p:cNvSpPr/>
          <p:nvPr>
            <p:custDataLst>
              <p:tags r:id="rId4"/>
            </p:custDataLst>
          </p:nvPr>
        </p:nvSpPr>
        <p:spPr>
          <a:xfrm rot="13500000">
            <a:off x="10125914" y="2963222"/>
            <a:ext cx="1143093" cy="1143095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PA_圆角矩形 3"/>
          <p:cNvSpPr/>
          <p:nvPr>
            <p:custDataLst>
              <p:tags r:id="rId5"/>
            </p:custDataLst>
          </p:nvPr>
        </p:nvSpPr>
        <p:spPr>
          <a:xfrm rot="2700000">
            <a:off x="4300148" y="1739713"/>
            <a:ext cx="3590111" cy="3590111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PA_椭圆 4"/>
          <p:cNvSpPr/>
          <p:nvPr>
            <p:custDataLst>
              <p:tags r:id="rId6"/>
            </p:custDataLst>
          </p:nvPr>
        </p:nvSpPr>
        <p:spPr>
          <a:xfrm>
            <a:off x="3665900" y="1105464"/>
            <a:ext cx="4858608" cy="4858608"/>
          </a:xfrm>
          <a:prstGeom prst="ellipse">
            <a:avLst/>
          </a:pr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3" name="PA_组合 2"/>
          <p:cNvGrpSpPr/>
          <p:nvPr>
            <p:custDataLst>
              <p:tags r:id="rId7"/>
            </p:custDataLst>
          </p:nvPr>
        </p:nvGrpSpPr>
        <p:grpSpPr>
          <a:xfrm>
            <a:off x="4218413" y="1840884"/>
            <a:ext cx="3799166" cy="3405278"/>
            <a:chOff x="4218413" y="1840884"/>
            <a:chExt cx="3799166" cy="3405278"/>
          </a:xfrm>
        </p:grpSpPr>
        <p:sp>
          <p:nvSpPr>
            <p:cNvPr id="44" name="椭圆 43"/>
            <p:cNvSpPr/>
            <p:nvPr/>
          </p:nvSpPr>
          <p:spPr>
            <a:xfrm>
              <a:off x="4218413" y="1840884"/>
              <a:ext cx="186451" cy="186451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7831128" y="5059711"/>
              <a:ext cx="186451" cy="186451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" name="PA_组合 1"/>
          <p:cNvGrpSpPr/>
          <p:nvPr>
            <p:custDataLst>
              <p:tags r:id="rId8"/>
            </p:custDataLst>
          </p:nvPr>
        </p:nvGrpSpPr>
        <p:grpSpPr>
          <a:xfrm>
            <a:off x="4221683" y="1840884"/>
            <a:ext cx="3786146" cy="3435128"/>
            <a:chOff x="4221683" y="1840884"/>
            <a:chExt cx="3786146" cy="3435128"/>
          </a:xfrm>
        </p:grpSpPr>
        <p:sp>
          <p:nvSpPr>
            <p:cNvPr id="46" name="椭圆 45"/>
            <p:cNvSpPr/>
            <p:nvPr/>
          </p:nvSpPr>
          <p:spPr>
            <a:xfrm>
              <a:off x="4221683" y="5089561"/>
              <a:ext cx="186451" cy="186451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7821378" y="1840884"/>
              <a:ext cx="186451" cy="186451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9" name="文字方塊 18"/>
          <p:cNvSpPr txBox="1"/>
          <p:nvPr/>
        </p:nvSpPr>
        <p:spPr>
          <a:xfrm>
            <a:off x="5053263" y="2326105"/>
            <a:ext cx="226193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600" b="1" dirty="0">
                <a:solidFill>
                  <a:schemeClr val="accent5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遊戲類股</a:t>
            </a:r>
          </a:p>
        </p:txBody>
      </p:sp>
      <p:sp>
        <p:nvSpPr>
          <p:cNvPr id="15" name="副標題 2">
            <a:extLst>
              <a:ext uri="{FF2B5EF4-FFF2-40B4-BE49-F238E27FC236}">
                <a16:creationId xmlns:a16="http://schemas.microsoft.com/office/drawing/2014/main" id="{75300C6A-5EC7-49AC-88DE-D5E84B6142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5422" y="4731723"/>
            <a:ext cx="5319562" cy="1316010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410878016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統計三 周亨昆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3541958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8663FC06-5F5B-4751-B456-F0317DFDA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740" y="321734"/>
            <a:ext cx="3669688" cy="290517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F1176F0-D6CC-4386-B6FC-FE32179EF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614" y="3631096"/>
            <a:ext cx="4821938" cy="276056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35687455-57FF-40B5-AF93-8D063B4EEF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8034" y="643313"/>
            <a:ext cx="5426764" cy="542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221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371E9EE-2E4D-47B9-8C68-E3AB97308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 fontScale="90000"/>
          </a:bodyPr>
          <a:lstStyle/>
          <a:p>
            <a:r>
              <a:rPr lang="zh-TW" altLang="en-US" dirty="0"/>
              <a:t>毛利率 ＝（營業收入－營業成本）／營業收入 </a:t>
            </a:r>
            <a:r>
              <a:rPr lang="en-US" altLang="zh-TW" dirty="0"/>
              <a:t>x 100%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8CA1A56A-D337-4B99-97D3-26A9C73FFD8E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65848" y="2218943"/>
          <a:ext cx="10487953" cy="3772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951">
                  <a:extLst>
                    <a:ext uri="{9D8B030D-6E8A-4147-A177-3AD203B41FA5}">
                      <a16:colId xmlns:a16="http://schemas.microsoft.com/office/drawing/2014/main" val="3656450017"/>
                    </a:ext>
                  </a:extLst>
                </a:gridCol>
                <a:gridCol w="1554667">
                  <a:extLst>
                    <a:ext uri="{9D8B030D-6E8A-4147-A177-3AD203B41FA5}">
                      <a16:colId xmlns:a16="http://schemas.microsoft.com/office/drawing/2014/main" val="4201693355"/>
                    </a:ext>
                  </a:extLst>
                </a:gridCol>
                <a:gridCol w="1554667">
                  <a:extLst>
                    <a:ext uri="{9D8B030D-6E8A-4147-A177-3AD203B41FA5}">
                      <a16:colId xmlns:a16="http://schemas.microsoft.com/office/drawing/2014/main" val="2934820333"/>
                    </a:ext>
                  </a:extLst>
                </a:gridCol>
                <a:gridCol w="1554667">
                  <a:extLst>
                    <a:ext uri="{9D8B030D-6E8A-4147-A177-3AD203B41FA5}">
                      <a16:colId xmlns:a16="http://schemas.microsoft.com/office/drawing/2014/main" val="2332583105"/>
                    </a:ext>
                  </a:extLst>
                </a:gridCol>
                <a:gridCol w="1554667">
                  <a:extLst>
                    <a:ext uri="{9D8B030D-6E8A-4147-A177-3AD203B41FA5}">
                      <a16:colId xmlns:a16="http://schemas.microsoft.com/office/drawing/2014/main" val="980832784"/>
                    </a:ext>
                  </a:extLst>
                </a:gridCol>
                <a:gridCol w="1554667">
                  <a:extLst>
                    <a:ext uri="{9D8B030D-6E8A-4147-A177-3AD203B41FA5}">
                      <a16:colId xmlns:a16="http://schemas.microsoft.com/office/drawing/2014/main" val="3538872263"/>
                    </a:ext>
                  </a:extLst>
                </a:gridCol>
                <a:gridCol w="1554667">
                  <a:extLst>
                    <a:ext uri="{9D8B030D-6E8A-4147-A177-3AD203B41FA5}">
                      <a16:colId xmlns:a16="http://schemas.microsoft.com/office/drawing/2014/main" val="2968765259"/>
                    </a:ext>
                  </a:extLst>
                </a:gridCol>
              </a:tblGrid>
              <a:tr h="422864">
                <a:tc gridSpan="7">
                  <a:txBody>
                    <a:bodyPr/>
                    <a:lstStyle/>
                    <a:p>
                      <a:pPr algn="ctr"/>
                      <a:r>
                        <a:rPr lang="zh-TW" altLang="en-US" sz="1900" b="0" dirty="0">
                          <a:solidFill>
                            <a:schemeClr val="tx1"/>
                          </a:solidFill>
                        </a:rPr>
                        <a:t>毛利率</a:t>
                      </a:r>
                      <a:endParaRPr lang="en-US" altLang="zh-TW" sz="1900" b="0" dirty="0">
                        <a:solidFill>
                          <a:schemeClr val="tx1"/>
                        </a:solidFill>
                      </a:endParaRPr>
                    </a:p>
                  </a:txBody>
                  <a:tcPr marL="96106" marR="96106" marT="48053" marB="48053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966978"/>
                  </a:ext>
                </a:extLst>
              </a:tr>
              <a:tr h="11164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800" b="0" kern="1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年份</a:t>
                      </a:r>
                    </a:p>
                  </a:txBody>
                  <a:tcPr marL="336684" marR="336684" marT="21304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 kern="1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2016</a:t>
                      </a:r>
                      <a:endParaRPr lang="zh-TW" sz="2800" b="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36684" marR="336684" marT="21304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 kern="1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2017</a:t>
                      </a:r>
                      <a:endParaRPr lang="zh-TW" sz="2800" b="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36684" marR="336684" marT="21304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 kern="1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2018</a:t>
                      </a:r>
                      <a:endParaRPr lang="zh-TW" sz="2800" b="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36684" marR="336684" marT="21304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 kern="1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2019</a:t>
                      </a:r>
                      <a:endParaRPr lang="zh-TW" sz="2800" b="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36684" marR="336684" marT="21304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 kern="1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2020</a:t>
                      </a:r>
                      <a:endParaRPr lang="zh-TW" sz="2800" b="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36684" marR="336684" marT="21304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 kern="1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2021</a:t>
                      </a:r>
                      <a:endParaRPr lang="zh-TW" sz="2800" b="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36684" marR="336684" marT="213045" marB="0"/>
                </a:tc>
                <a:extLst>
                  <a:ext uri="{0D108BD9-81ED-4DB2-BD59-A6C34878D82A}">
                    <a16:rowId xmlns:a16="http://schemas.microsoft.com/office/drawing/2014/main" val="2104629182"/>
                  </a:ext>
                </a:extLst>
              </a:tr>
              <a:tr h="11164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800" b="0" kern="1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網龍</a:t>
                      </a:r>
                    </a:p>
                  </a:txBody>
                  <a:tcPr marL="336684" marR="336684" marT="213045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83.8</a:t>
                      </a:r>
                    </a:p>
                  </a:txBody>
                  <a:tcPr marL="6674" marR="6674" marT="66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88.2</a:t>
                      </a:r>
                    </a:p>
                  </a:txBody>
                  <a:tcPr marL="6674" marR="6674" marT="66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80.1</a:t>
                      </a:r>
                    </a:p>
                  </a:txBody>
                  <a:tcPr marL="6674" marR="6674" marT="66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84.5</a:t>
                      </a:r>
                    </a:p>
                  </a:txBody>
                  <a:tcPr marL="6674" marR="6674" marT="66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87.2</a:t>
                      </a:r>
                    </a:p>
                  </a:txBody>
                  <a:tcPr marL="6674" marR="6674" marT="66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85.1</a:t>
                      </a:r>
                    </a:p>
                  </a:txBody>
                  <a:tcPr marL="6674" marR="6674" marT="6674" marB="0" anchor="ctr"/>
                </a:tc>
                <a:extLst>
                  <a:ext uri="{0D108BD9-81ED-4DB2-BD59-A6C34878D82A}">
                    <a16:rowId xmlns:a16="http://schemas.microsoft.com/office/drawing/2014/main" val="531505642"/>
                  </a:ext>
                </a:extLst>
              </a:tr>
              <a:tr h="11164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800" b="0" kern="1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華義</a:t>
                      </a:r>
                    </a:p>
                  </a:txBody>
                  <a:tcPr marL="336684" marR="336684" marT="213045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2.12</a:t>
                      </a:r>
                    </a:p>
                  </a:txBody>
                  <a:tcPr marL="6674" marR="6674" marT="66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18.5</a:t>
                      </a:r>
                    </a:p>
                  </a:txBody>
                  <a:tcPr marL="6674" marR="6674" marT="66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29.9</a:t>
                      </a:r>
                    </a:p>
                  </a:txBody>
                  <a:tcPr marL="6674" marR="6674" marT="66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51.4</a:t>
                      </a:r>
                    </a:p>
                  </a:txBody>
                  <a:tcPr marL="6674" marR="6674" marT="66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64.3</a:t>
                      </a:r>
                    </a:p>
                  </a:txBody>
                  <a:tcPr marL="6674" marR="6674" marT="66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75.7</a:t>
                      </a:r>
                    </a:p>
                  </a:txBody>
                  <a:tcPr marL="6674" marR="6674" marT="6674" marB="0" anchor="ctr"/>
                </a:tc>
                <a:extLst>
                  <a:ext uri="{0D108BD9-81ED-4DB2-BD59-A6C34878D82A}">
                    <a16:rowId xmlns:a16="http://schemas.microsoft.com/office/drawing/2014/main" val="276399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9142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7AD519F0-463E-47AA-AF8A-0C2178651B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21" r="2328"/>
          <a:stretch/>
        </p:blipFill>
        <p:spPr>
          <a:xfrm>
            <a:off x="-113015" y="-50732"/>
            <a:ext cx="12305016" cy="690873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6F2321A2-A1C6-4473-A826-A98094717573}"/>
              </a:ext>
            </a:extLst>
          </p:cNvPr>
          <p:cNvSpPr/>
          <p:nvPr/>
        </p:nvSpPr>
        <p:spPr>
          <a:xfrm>
            <a:off x="287677" y="6000107"/>
            <a:ext cx="11589250" cy="328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2016 2017 2018 2019 2020 2021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8B12966-942F-4E01-980C-2012972D1279}"/>
              </a:ext>
            </a:extLst>
          </p:cNvPr>
          <p:cNvSpPr/>
          <p:nvPr/>
        </p:nvSpPr>
        <p:spPr>
          <a:xfrm>
            <a:off x="832206" y="2013735"/>
            <a:ext cx="3616503" cy="873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發行“ 吞食天地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 </a:t>
            </a:r>
            <a:r>
              <a:rPr kumimoji="0" lang="zh-TW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”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EEB6DBA4-9017-4B82-B3C7-A97A2EF9162C}"/>
              </a:ext>
            </a:extLst>
          </p:cNvPr>
          <p:cNvCxnSpPr/>
          <p:nvPr/>
        </p:nvCxnSpPr>
        <p:spPr>
          <a:xfrm flipV="1">
            <a:off x="4335694" y="1921267"/>
            <a:ext cx="657546" cy="400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B4BA92C6-B164-497F-A325-0284DC476769}"/>
              </a:ext>
            </a:extLst>
          </p:cNvPr>
          <p:cNvCxnSpPr>
            <a:cxnSpLocks/>
          </p:cNvCxnSpPr>
          <p:nvPr/>
        </p:nvCxnSpPr>
        <p:spPr>
          <a:xfrm flipV="1">
            <a:off x="8301519" y="2774022"/>
            <a:ext cx="770562" cy="965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>
            <a:extLst>
              <a:ext uri="{FF2B5EF4-FFF2-40B4-BE49-F238E27FC236}">
                <a16:creationId xmlns:a16="http://schemas.microsoft.com/office/drawing/2014/main" id="{DE6A72C0-4524-428C-A58F-EFBD78437C56}"/>
              </a:ext>
            </a:extLst>
          </p:cNvPr>
          <p:cNvSpPr/>
          <p:nvPr/>
        </p:nvSpPr>
        <p:spPr>
          <a:xfrm>
            <a:off x="6096000" y="3611367"/>
            <a:ext cx="2976081" cy="8476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私募引進網銀國際為策略投資人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2F8D9CF5-3E02-4345-B150-E6BA641659CB}"/>
              </a:ext>
            </a:extLst>
          </p:cNvPr>
          <p:cNvCxnSpPr/>
          <p:nvPr/>
        </p:nvCxnSpPr>
        <p:spPr>
          <a:xfrm flipV="1">
            <a:off x="11137187" y="2188396"/>
            <a:ext cx="0" cy="821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橢圓 16">
            <a:extLst>
              <a:ext uri="{FF2B5EF4-FFF2-40B4-BE49-F238E27FC236}">
                <a16:creationId xmlns:a16="http://schemas.microsoft.com/office/drawing/2014/main" id="{D41A549C-E1F0-49FF-8653-4B33903B8A8F}"/>
              </a:ext>
            </a:extLst>
          </p:cNvPr>
          <p:cNvSpPr/>
          <p:nvPr/>
        </p:nvSpPr>
        <p:spPr>
          <a:xfrm>
            <a:off x="10202238" y="2887038"/>
            <a:ext cx="1988223" cy="1736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推出</a:t>
            </a: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AirFUN</a:t>
            </a:r>
            <a:r>
              <a: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遊戲平台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E7785BF-1070-4678-9474-1BEE44EBF39E}"/>
              </a:ext>
            </a:extLst>
          </p:cNvPr>
          <p:cNvSpPr/>
          <p:nvPr/>
        </p:nvSpPr>
        <p:spPr>
          <a:xfrm>
            <a:off x="1150706" y="0"/>
            <a:ext cx="9472773" cy="8476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毛利率 ＝（營業收入－營業成本）／ 營業收入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x 100%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E4391318-C0B5-4708-8AA4-F841C1517366}"/>
              </a:ext>
            </a:extLst>
          </p:cNvPr>
          <p:cNvCxnSpPr>
            <a:cxnSpLocks/>
          </p:cNvCxnSpPr>
          <p:nvPr/>
        </p:nvCxnSpPr>
        <p:spPr>
          <a:xfrm flipV="1">
            <a:off x="6810999" y="1595062"/>
            <a:ext cx="231169" cy="488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>
            <a:extLst>
              <a:ext uri="{FF2B5EF4-FFF2-40B4-BE49-F238E27FC236}">
                <a16:creationId xmlns:a16="http://schemas.microsoft.com/office/drawing/2014/main" id="{67CEB47C-662D-45D1-AA3D-5FA6E65112CB}"/>
              </a:ext>
            </a:extLst>
          </p:cNvPr>
          <p:cNvSpPr/>
          <p:nvPr/>
        </p:nvSpPr>
        <p:spPr>
          <a:xfrm>
            <a:off x="5784351" y="1921267"/>
            <a:ext cx="2515634" cy="873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推出 “ 戀愛盒子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 ”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F2104C8D-8CE0-405C-87C0-57EF1258E5B9}"/>
              </a:ext>
            </a:extLst>
          </p:cNvPr>
          <p:cNvCxnSpPr/>
          <p:nvPr/>
        </p:nvCxnSpPr>
        <p:spPr>
          <a:xfrm flipV="1">
            <a:off x="4777483" y="4458985"/>
            <a:ext cx="215757" cy="46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>
            <a:extLst>
              <a:ext uri="{FF2B5EF4-FFF2-40B4-BE49-F238E27FC236}">
                <a16:creationId xmlns:a16="http://schemas.microsoft.com/office/drawing/2014/main" id="{19C1E57B-89DF-4D8D-908A-5F557F63187D}"/>
              </a:ext>
            </a:extLst>
          </p:cNvPr>
          <p:cNvSpPr/>
          <p:nvPr/>
        </p:nvSpPr>
        <p:spPr>
          <a:xfrm>
            <a:off x="3736370" y="4900773"/>
            <a:ext cx="2078804" cy="873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代理韓國遊戲</a:t>
            </a:r>
          </a:p>
        </p:txBody>
      </p: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52B5121E-9308-48E2-A7CF-BB4BAE18FBD8}"/>
              </a:ext>
            </a:extLst>
          </p:cNvPr>
          <p:cNvSpPr/>
          <p:nvPr/>
        </p:nvSpPr>
        <p:spPr>
          <a:xfrm>
            <a:off x="-116660" y="1012005"/>
            <a:ext cx="496097" cy="51524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90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1368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D377EB-C9D2-4ED0-86A6-740A297E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371E9EE-2E4D-47B9-8C68-E3AB97308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85800"/>
            <a:ext cx="10506456" cy="1157005"/>
          </a:xfrm>
        </p:spPr>
        <p:txBody>
          <a:bodyPr anchor="b">
            <a:normAutofit/>
          </a:bodyPr>
          <a:lstStyle/>
          <a:p>
            <a:r>
              <a:rPr lang="zh-TW" altLang="en-US" sz="4800" dirty="0"/>
              <a:t>營業利益率 </a:t>
            </a:r>
            <a:r>
              <a:rPr lang="en-US" altLang="zh-TW" sz="4800" dirty="0"/>
              <a:t>= </a:t>
            </a:r>
            <a:r>
              <a:rPr lang="zh-TW" altLang="en-US" sz="4800" dirty="0"/>
              <a:t>營業利益 </a:t>
            </a:r>
            <a:r>
              <a:rPr lang="en-US" altLang="zh-TW" sz="4800" dirty="0"/>
              <a:t>/ </a:t>
            </a:r>
            <a:r>
              <a:rPr lang="zh-TW" altLang="en-US" sz="4800" dirty="0"/>
              <a:t>總營收 </a:t>
            </a:r>
            <a:r>
              <a:rPr lang="en-US" altLang="zh-TW" sz="4800" dirty="0"/>
              <a:t>x 100%</a:t>
            </a:r>
            <a:endParaRPr lang="zh-TW" altLang="en-US" sz="4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093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95805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8CA1A56A-D337-4B99-97D3-26A9C73FFD8E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41572" y="2853738"/>
          <a:ext cx="10503087" cy="2759978"/>
        </p:xfrm>
        <a:graphic>
          <a:graphicData uri="http://schemas.openxmlformats.org/drawingml/2006/table">
            <a:tbl>
              <a:tblPr firstRow="1" bandRow="1">
                <a:solidFill>
                  <a:srgbClr val="404040"/>
                </a:solidFill>
                <a:tableStyleId>{5C22544A-7EE6-4342-B048-85BDC9FD1C3A}</a:tableStyleId>
              </a:tblPr>
              <a:tblGrid>
                <a:gridCol w="1299777">
                  <a:extLst>
                    <a:ext uri="{9D8B030D-6E8A-4147-A177-3AD203B41FA5}">
                      <a16:colId xmlns:a16="http://schemas.microsoft.com/office/drawing/2014/main" val="3656450017"/>
                    </a:ext>
                  </a:extLst>
                </a:gridCol>
                <a:gridCol w="1533885">
                  <a:extLst>
                    <a:ext uri="{9D8B030D-6E8A-4147-A177-3AD203B41FA5}">
                      <a16:colId xmlns:a16="http://schemas.microsoft.com/office/drawing/2014/main" val="4201693355"/>
                    </a:ext>
                  </a:extLst>
                </a:gridCol>
                <a:gridCol w="1533885">
                  <a:extLst>
                    <a:ext uri="{9D8B030D-6E8A-4147-A177-3AD203B41FA5}">
                      <a16:colId xmlns:a16="http://schemas.microsoft.com/office/drawing/2014/main" val="2934820333"/>
                    </a:ext>
                  </a:extLst>
                </a:gridCol>
                <a:gridCol w="1533885">
                  <a:extLst>
                    <a:ext uri="{9D8B030D-6E8A-4147-A177-3AD203B41FA5}">
                      <a16:colId xmlns:a16="http://schemas.microsoft.com/office/drawing/2014/main" val="2332583105"/>
                    </a:ext>
                  </a:extLst>
                </a:gridCol>
                <a:gridCol w="1533885">
                  <a:extLst>
                    <a:ext uri="{9D8B030D-6E8A-4147-A177-3AD203B41FA5}">
                      <a16:colId xmlns:a16="http://schemas.microsoft.com/office/drawing/2014/main" val="980832784"/>
                    </a:ext>
                  </a:extLst>
                </a:gridCol>
                <a:gridCol w="1533885">
                  <a:extLst>
                    <a:ext uri="{9D8B030D-6E8A-4147-A177-3AD203B41FA5}">
                      <a16:colId xmlns:a16="http://schemas.microsoft.com/office/drawing/2014/main" val="3538872263"/>
                    </a:ext>
                  </a:extLst>
                </a:gridCol>
                <a:gridCol w="1533885">
                  <a:extLst>
                    <a:ext uri="{9D8B030D-6E8A-4147-A177-3AD203B41FA5}">
                      <a16:colId xmlns:a16="http://schemas.microsoft.com/office/drawing/2014/main" val="2968765259"/>
                    </a:ext>
                  </a:extLst>
                </a:gridCol>
              </a:tblGrid>
              <a:tr h="606929">
                <a:tc gridSpan="7">
                  <a:txBody>
                    <a:bodyPr/>
                    <a:lstStyle/>
                    <a:p>
                      <a:pPr algn="ctr"/>
                      <a:r>
                        <a:rPr lang="zh-TW" altLang="en-US" sz="2300" b="0" i="0" kern="1200" cap="none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營業利益率</a:t>
                      </a:r>
                      <a:endParaRPr lang="zh-TW" altLang="en-US" sz="2300" b="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132906" marR="132906" marT="132904" marB="6645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966978"/>
                  </a:ext>
                </a:extLst>
              </a:tr>
              <a:tr h="7176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700" b="0" kern="100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年份</a:t>
                      </a:r>
                    </a:p>
                  </a:txBody>
                  <a:tcPr marL="465601" marR="465601" marT="132904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b="0" kern="100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2016</a:t>
                      </a:r>
                      <a:endParaRPr lang="zh-TW" sz="1700" b="0" kern="1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65601" marR="465601" marT="132904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b="0" kern="100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2017</a:t>
                      </a:r>
                      <a:endParaRPr lang="zh-TW" sz="1700" b="0" kern="1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65601" marR="465601" marT="132904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b="0" kern="100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2018</a:t>
                      </a:r>
                      <a:endParaRPr lang="zh-TW" sz="1700" b="0" kern="1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65601" marR="465601" marT="132904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b="0" kern="100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2019</a:t>
                      </a:r>
                      <a:endParaRPr lang="zh-TW" sz="1700" b="0" kern="1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65601" marR="465601" marT="132904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b="0" kern="100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2020</a:t>
                      </a:r>
                      <a:endParaRPr lang="zh-TW" sz="1700" b="0" kern="1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65601" marR="465601" marT="132904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b="0" kern="100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2021</a:t>
                      </a:r>
                      <a:endParaRPr lang="zh-TW" sz="1700" b="0" kern="1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65601" marR="465601" marT="132904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629182"/>
                  </a:ext>
                </a:extLst>
              </a:tr>
              <a:tr h="7176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700" b="0" kern="100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網龍</a:t>
                      </a:r>
                    </a:p>
                  </a:txBody>
                  <a:tcPr marL="465601" marR="465601" marT="132904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700" b="0" i="0" u="none" strike="noStrike" cap="none" spc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-35</a:t>
                      </a:r>
                    </a:p>
                  </a:txBody>
                  <a:tcPr marL="9229" marR="9229" marT="13290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700" b="0" i="0" u="none" strike="noStrike" cap="none" spc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-18.4</a:t>
                      </a:r>
                    </a:p>
                  </a:txBody>
                  <a:tcPr marL="9229" marR="9229" marT="13290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700" b="0" i="0" u="none" strike="noStrike" cap="none" spc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8.64</a:t>
                      </a:r>
                    </a:p>
                  </a:txBody>
                  <a:tcPr marL="9229" marR="9229" marT="13290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700" b="0" i="0" u="none" strike="noStrike" cap="none" spc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11.7</a:t>
                      </a:r>
                    </a:p>
                  </a:txBody>
                  <a:tcPr marL="9229" marR="9229" marT="13290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700" b="0" i="0" u="none" strike="noStrike" cap="none" spc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-2.18</a:t>
                      </a:r>
                    </a:p>
                  </a:txBody>
                  <a:tcPr marL="9229" marR="9229" marT="13290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700" b="0" i="0" u="none" strike="noStrike" cap="none" spc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-18.5</a:t>
                      </a:r>
                    </a:p>
                  </a:txBody>
                  <a:tcPr marL="9229" marR="9229" marT="13290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1505642"/>
                  </a:ext>
                </a:extLst>
              </a:tr>
              <a:tr h="7176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700" b="0" kern="100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華義</a:t>
                      </a:r>
                    </a:p>
                  </a:txBody>
                  <a:tcPr marL="465601" marR="465601" marT="132904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7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-90.2</a:t>
                      </a:r>
                    </a:p>
                  </a:txBody>
                  <a:tcPr marL="9229" marR="9229" marT="13290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700" b="0" i="0" u="none" strike="noStrike" cap="none" spc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-96.5</a:t>
                      </a:r>
                    </a:p>
                  </a:txBody>
                  <a:tcPr marL="9229" marR="9229" marT="13290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700" b="0" i="0" u="none" strike="noStrike" cap="none" spc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-60.1</a:t>
                      </a:r>
                    </a:p>
                  </a:txBody>
                  <a:tcPr marL="9229" marR="9229" marT="13290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7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-7.16</a:t>
                      </a:r>
                    </a:p>
                  </a:txBody>
                  <a:tcPr marL="9229" marR="9229" marT="13290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7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1.54</a:t>
                      </a:r>
                    </a:p>
                  </a:txBody>
                  <a:tcPr marL="9229" marR="9229" marT="13290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700" b="0" i="0" u="none" strike="noStrike" cap="none" spc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38.6</a:t>
                      </a:r>
                    </a:p>
                  </a:txBody>
                  <a:tcPr marL="9229" marR="9229" marT="13290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99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9620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5F66829-A54A-4696-8D23-64FFD17B7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275" y="457200"/>
            <a:ext cx="9947449" cy="59436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1E747817-A79A-4182-8D9D-D4E355253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4696" y="3182090"/>
            <a:ext cx="3322608" cy="49381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52A3A21-B616-4A0D-9811-019CC7149A6B}"/>
              </a:ext>
            </a:extLst>
          </p:cNvPr>
          <p:cNvSpPr/>
          <p:nvPr/>
        </p:nvSpPr>
        <p:spPr>
          <a:xfrm>
            <a:off x="6553339" y="4387546"/>
            <a:ext cx="26196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2016 2017 219 2020 2021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FD07673-C21E-4E6A-9603-B39CEBDC4E48}"/>
              </a:ext>
            </a:extLst>
          </p:cNvPr>
          <p:cNvSpPr/>
          <p:nvPr/>
        </p:nvSpPr>
        <p:spPr>
          <a:xfrm>
            <a:off x="1931542" y="5517222"/>
            <a:ext cx="8671388" cy="2465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2016 2017 2018 2019 2020 2021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B40EBEB-C2A7-40E4-8C80-252CB3A5BDE3}"/>
              </a:ext>
            </a:extLst>
          </p:cNvPr>
          <p:cNvSpPr/>
          <p:nvPr/>
        </p:nvSpPr>
        <p:spPr>
          <a:xfrm>
            <a:off x="1448657" y="506812"/>
            <a:ext cx="9472773" cy="8476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營業利益率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= 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營業利益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/ 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總營收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x 100%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A067B2C-7CDB-4389-94E8-29336430FDE6}"/>
              </a:ext>
            </a:extLst>
          </p:cNvPr>
          <p:cNvSpPr/>
          <p:nvPr/>
        </p:nvSpPr>
        <p:spPr>
          <a:xfrm>
            <a:off x="4048474" y="1697418"/>
            <a:ext cx="2281601" cy="666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發行“ 吞食天地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 </a:t>
            </a:r>
            <a:r>
              <a:rPr kumimoji="0" lang="zh-TW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”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16AD1E26-C3EB-45B1-B5CD-F1E54D6E1821}"/>
              </a:ext>
            </a:extLst>
          </p:cNvPr>
          <p:cNvCxnSpPr>
            <a:cxnSpLocks/>
          </p:cNvCxnSpPr>
          <p:nvPr/>
        </p:nvCxnSpPr>
        <p:spPr>
          <a:xfrm flipH="1">
            <a:off x="5527497" y="2133008"/>
            <a:ext cx="193370" cy="445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50D98B4F-D13E-4089-B7AD-8A9BE0C5DDC1}"/>
              </a:ext>
            </a:extLst>
          </p:cNvPr>
          <p:cNvCxnSpPr>
            <a:cxnSpLocks/>
          </p:cNvCxnSpPr>
          <p:nvPr/>
        </p:nvCxnSpPr>
        <p:spPr>
          <a:xfrm flipV="1">
            <a:off x="7753939" y="3019108"/>
            <a:ext cx="770562" cy="965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53C130E2-2FE5-43EB-BD51-7E61126D50A2}"/>
              </a:ext>
            </a:extLst>
          </p:cNvPr>
          <p:cNvSpPr/>
          <p:nvPr/>
        </p:nvSpPr>
        <p:spPr>
          <a:xfrm>
            <a:off x="6185043" y="3942377"/>
            <a:ext cx="2976081" cy="8476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私募引進網銀國際為策略投資人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66F124D8-A594-44DA-A25E-8C633245B3CE}"/>
              </a:ext>
            </a:extLst>
          </p:cNvPr>
          <p:cNvCxnSpPr>
            <a:cxnSpLocks/>
          </p:cNvCxnSpPr>
          <p:nvPr/>
        </p:nvCxnSpPr>
        <p:spPr>
          <a:xfrm flipV="1">
            <a:off x="9996755" y="2133008"/>
            <a:ext cx="0" cy="2017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橢圓 16">
            <a:extLst>
              <a:ext uri="{FF2B5EF4-FFF2-40B4-BE49-F238E27FC236}">
                <a16:creationId xmlns:a16="http://schemas.microsoft.com/office/drawing/2014/main" id="{1BF61B2D-00DC-41F5-963D-B78162527F71}"/>
              </a:ext>
            </a:extLst>
          </p:cNvPr>
          <p:cNvSpPr/>
          <p:nvPr/>
        </p:nvSpPr>
        <p:spPr>
          <a:xfrm>
            <a:off x="9172967" y="3724877"/>
            <a:ext cx="1533322" cy="14980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推出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AirFUN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遊戲平台</a:t>
            </a: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EE9C7408-5249-4FC1-8F72-9DFC40B7D8BF}"/>
              </a:ext>
            </a:extLst>
          </p:cNvPr>
          <p:cNvCxnSpPr>
            <a:cxnSpLocks/>
          </p:cNvCxnSpPr>
          <p:nvPr/>
        </p:nvCxnSpPr>
        <p:spPr>
          <a:xfrm>
            <a:off x="6999153" y="2033802"/>
            <a:ext cx="115963" cy="516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>
            <a:extLst>
              <a:ext uri="{FF2B5EF4-FFF2-40B4-BE49-F238E27FC236}">
                <a16:creationId xmlns:a16="http://schemas.microsoft.com/office/drawing/2014/main" id="{E7495496-D189-44C4-81AA-C7F2044EF921}"/>
              </a:ext>
            </a:extLst>
          </p:cNvPr>
          <p:cNvSpPr/>
          <p:nvPr/>
        </p:nvSpPr>
        <p:spPr>
          <a:xfrm>
            <a:off x="6310785" y="1640531"/>
            <a:ext cx="2082617" cy="4938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推出 “ 戀愛盒子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 ”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51181ECA-8672-49DD-A931-1F72E960A2B6}"/>
              </a:ext>
            </a:extLst>
          </p:cNvPr>
          <p:cNvCxnSpPr>
            <a:cxnSpLocks/>
          </p:cNvCxnSpPr>
          <p:nvPr/>
        </p:nvCxnSpPr>
        <p:spPr>
          <a:xfrm flipV="1">
            <a:off x="4332148" y="4132681"/>
            <a:ext cx="1292971" cy="864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橢圓 20">
            <a:extLst>
              <a:ext uri="{FF2B5EF4-FFF2-40B4-BE49-F238E27FC236}">
                <a16:creationId xmlns:a16="http://schemas.microsoft.com/office/drawing/2014/main" id="{B0B2ED6F-AA6D-42E6-8E82-7A9F0D108FB1}"/>
              </a:ext>
            </a:extLst>
          </p:cNvPr>
          <p:cNvSpPr/>
          <p:nvPr/>
        </p:nvSpPr>
        <p:spPr>
          <a:xfrm>
            <a:off x="3403927" y="3838891"/>
            <a:ext cx="1373555" cy="61133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代理韓國遊戲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D3C9CAE-0EC3-4F69-A3DF-9C94D101FBD4}"/>
              </a:ext>
            </a:extLst>
          </p:cNvPr>
          <p:cNvSpPr/>
          <p:nvPr/>
        </p:nvSpPr>
        <p:spPr>
          <a:xfrm>
            <a:off x="2075380" y="1635122"/>
            <a:ext cx="1800308" cy="10173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推出“ 黃易派來的 ”和“ 吞食傳說 ”</a:t>
            </a:r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FADD366A-8DEB-485A-B0B2-FA9CE7A1C6AE}"/>
              </a:ext>
            </a:extLst>
          </p:cNvPr>
          <p:cNvCxnSpPr/>
          <p:nvPr/>
        </p:nvCxnSpPr>
        <p:spPr>
          <a:xfrm flipH="1">
            <a:off x="1982791" y="2652486"/>
            <a:ext cx="657667" cy="7765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850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D377EB-C9D2-4ED0-86A6-740A297E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371E9EE-2E4D-47B9-8C68-E3AB97308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85800"/>
            <a:ext cx="10506456" cy="1157005"/>
          </a:xfrm>
        </p:spPr>
        <p:txBody>
          <a:bodyPr anchor="b">
            <a:normAutofit fontScale="90000"/>
          </a:bodyPr>
          <a:lstStyle/>
          <a:p>
            <a:r>
              <a:rPr lang="zh-TW" altLang="en-US" sz="4800" dirty="0"/>
              <a:t>稅後純益率＝稅後利潤</a:t>
            </a:r>
            <a:r>
              <a:rPr lang="en-US" altLang="zh-TW" sz="4800" dirty="0"/>
              <a:t>/ </a:t>
            </a:r>
            <a:r>
              <a:rPr lang="zh-TW" altLang="en-US" sz="4800" dirty="0"/>
              <a:t>行業收入 </a:t>
            </a:r>
            <a:r>
              <a:rPr lang="en-US" altLang="zh-TW" sz="4800" dirty="0"/>
              <a:t>x 100%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093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95805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8CA1A56A-D337-4B99-97D3-26A9C73FFD8E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2658737"/>
          <a:ext cx="10506459" cy="314998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468204">
                  <a:extLst>
                    <a:ext uri="{9D8B030D-6E8A-4147-A177-3AD203B41FA5}">
                      <a16:colId xmlns:a16="http://schemas.microsoft.com/office/drawing/2014/main" val="3656450017"/>
                    </a:ext>
                  </a:extLst>
                </a:gridCol>
                <a:gridCol w="1509312">
                  <a:extLst>
                    <a:ext uri="{9D8B030D-6E8A-4147-A177-3AD203B41FA5}">
                      <a16:colId xmlns:a16="http://schemas.microsoft.com/office/drawing/2014/main" val="4201693355"/>
                    </a:ext>
                  </a:extLst>
                </a:gridCol>
                <a:gridCol w="1509312">
                  <a:extLst>
                    <a:ext uri="{9D8B030D-6E8A-4147-A177-3AD203B41FA5}">
                      <a16:colId xmlns:a16="http://schemas.microsoft.com/office/drawing/2014/main" val="2934820333"/>
                    </a:ext>
                  </a:extLst>
                </a:gridCol>
                <a:gridCol w="1509312">
                  <a:extLst>
                    <a:ext uri="{9D8B030D-6E8A-4147-A177-3AD203B41FA5}">
                      <a16:colId xmlns:a16="http://schemas.microsoft.com/office/drawing/2014/main" val="2332583105"/>
                    </a:ext>
                  </a:extLst>
                </a:gridCol>
                <a:gridCol w="1509312">
                  <a:extLst>
                    <a:ext uri="{9D8B030D-6E8A-4147-A177-3AD203B41FA5}">
                      <a16:colId xmlns:a16="http://schemas.microsoft.com/office/drawing/2014/main" val="980832784"/>
                    </a:ext>
                  </a:extLst>
                </a:gridCol>
                <a:gridCol w="1491695">
                  <a:extLst>
                    <a:ext uri="{9D8B030D-6E8A-4147-A177-3AD203B41FA5}">
                      <a16:colId xmlns:a16="http://schemas.microsoft.com/office/drawing/2014/main" val="3538872263"/>
                    </a:ext>
                  </a:extLst>
                </a:gridCol>
                <a:gridCol w="1509312">
                  <a:extLst>
                    <a:ext uri="{9D8B030D-6E8A-4147-A177-3AD203B41FA5}">
                      <a16:colId xmlns:a16="http://schemas.microsoft.com/office/drawing/2014/main" val="2968765259"/>
                    </a:ext>
                  </a:extLst>
                </a:gridCol>
              </a:tblGrid>
              <a:tr h="787495">
                <a:tc gridSpan="7">
                  <a:txBody>
                    <a:bodyPr/>
                    <a:lstStyle/>
                    <a:p>
                      <a:pPr algn="ctr"/>
                      <a:r>
                        <a:rPr lang="zh-TW" altLang="en-US" sz="2300" b="1" cap="none" spc="0">
                          <a:solidFill>
                            <a:schemeClr val="tx1"/>
                          </a:solidFill>
                        </a:rPr>
                        <a:t>稅後純益率</a:t>
                      </a:r>
                      <a:endParaRPr lang="en-US" altLang="zh-TW" sz="23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104535" marT="41814" marB="313604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966978"/>
                  </a:ext>
                </a:extLst>
              </a:tr>
              <a:tr h="7874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300" b="0" kern="1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年份</a:t>
                      </a:r>
                    </a:p>
                  </a:txBody>
                  <a:tcPr marL="0" marR="104535" marT="41814" marB="31360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b="0" kern="1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2016</a:t>
                      </a:r>
                      <a:endParaRPr lang="zh-TW" sz="2300" b="0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104535" marT="41814" marB="31360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b="0" kern="1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2017</a:t>
                      </a:r>
                      <a:endParaRPr lang="zh-TW" sz="2300" b="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104535" marT="41814" marB="31360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b="0" kern="1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2018</a:t>
                      </a:r>
                      <a:endParaRPr lang="zh-TW" sz="2300" b="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104535" marT="41814" marB="31360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b="0" kern="1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2019</a:t>
                      </a:r>
                      <a:endParaRPr lang="zh-TW" sz="2300" b="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104535" marT="41814" marB="31360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b="0" kern="1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2020</a:t>
                      </a:r>
                      <a:endParaRPr lang="zh-TW" sz="2300" b="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104535" marT="41814" marB="31360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b="0" kern="1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2021</a:t>
                      </a:r>
                      <a:endParaRPr lang="zh-TW" sz="2300" b="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104535" marT="41814" marB="31360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4629182"/>
                  </a:ext>
                </a:extLst>
              </a:tr>
              <a:tr h="7874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300" b="0" kern="1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網龍</a:t>
                      </a:r>
                    </a:p>
                  </a:txBody>
                  <a:tcPr marL="0" marR="104535" marT="41814" marB="31360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3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-24.1</a:t>
                      </a:r>
                    </a:p>
                  </a:txBody>
                  <a:tcPr marL="0" marR="104535" marT="41814" marB="31360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3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-17.7</a:t>
                      </a:r>
                    </a:p>
                  </a:txBody>
                  <a:tcPr marL="0" marR="104535" marT="41814" marB="31360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3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8.52</a:t>
                      </a:r>
                    </a:p>
                  </a:txBody>
                  <a:tcPr marL="0" marR="104535" marT="41814" marB="31360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3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12.6</a:t>
                      </a:r>
                    </a:p>
                  </a:txBody>
                  <a:tcPr marL="0" marR="104535" marT="41814" marB="31360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3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2.95</a:t>
                      </a:r>
                    </a:p>
                  </a:txBody>
                  <a:tcPr marL="0" marR="104535" marT="41814" marB="31360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3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-11.3</a:t>
                      </a:r>
                    </a:p>
                  </a:txBody>
                  <a:tcPr marL="0" marR="104535" marT="41814" marB="31360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1505642"/>
                  </a:ext>
                </a:extLst>
              </a:tr>
              <a:tr h="7874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300" b="0" kern="1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華義</a:t>
                      </a:r>
                    </a:p>
                  </a:txBody>
                  <a:tcPr marL="0" marR="104535" marT="41814" marB="31360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3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-114</a:t>
                      </a:r>
                    </a:p>
                  </a:txBody>
                  <a:tcPr marL="0" marR="104535" marT="41814" marB="31360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3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-110</a:t>
                      </a:r>
                    </a:p>
                  </a:txBody>
                  <a:tcPr marL="0" marR="104535" marT="41814" marB="31360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3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-77.6</a:t>
                      </a:r>
                    </a:p>
                  </a:txBody>
                  <a:tcPr marL="0" marR="104535" marT="41814" marB="31360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3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-10.6</a:t>
                      </a:r>
                    </a:p>
                  </a:txBody>
                  <a:tcPr marL="0" marR="104535" marT="41814" marB="31360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3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0.49</a:t>
                      </a:r>
                    </a:p>
                  </a:txBody>
                  <a:tcPr marL="0" marR="104535" marT="41814" marB="31360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3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37.4</a:t>
                      </a:r>
                    </a:p>
                  </a:txBody>
                  <a:tcPr marL="0" marR="104535" marT="41814" marB="31360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399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5401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7E37B3E8-3648-4B5D-8BC9-2DACA3E81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68630"/>
            <a:ext cx="11277600" cy="592074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5016B9B-38C6-4355-BF8B-818BE2F13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556" y="5550610"/>
            <a:ext cx="9665429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819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1">
            <a:extLst>
              <a:ext uri="{FF2B5EF4-FFF2-40B4-BE49-F238E27FC236}">
                <a16:creationId xmlns:a16="http://schemas.microsoft.com/office/drawing/2014/main" id="{576152AB-DB4E-43E1-BE8B-9E2B5DE4C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3">
            <a:extLst>
              <a:ext uri="{FF2B5EF4-FFF2-40B4-BE49-F238E27FC236}">
                <a16:creationId xmlns:a16="http://schemas.microsoft.com/office/drawing/2014/main" id="{92544CF4-9B52-4A7B-A4B3-88C72729B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74329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Rectangle 25">
            <a:extLst>
              <a:ext uri="{FF2B5EF4-FFF2-40B4-BE49-F238E27FC236}">
                <a16:creationId xmlns:a16="http://schemas.microsoft.com/office/drawing/2014/main" id="{E75862C5-5C00-4421-BC7B-9B7B86DBC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729038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1D4F370-5F41-4002-90D6-75B7185AA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347730"/>
            <a:ext cx="10168128" cy="2052034"/>
          </a:xfrm>
          <a:prstGeom prst="ellipse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TW" altLang="en-US" sz="3000" dirty="0"/>
              <a:t>股東權益報酬率 </a:t>
            </a:r>
            <a:r>
              <a:rPr lang="en-US" altLang="zh-TW" sz="3000" dirty="0"/>
              <a:t>(ROE) = </a:t>
            </a:r>
            <a:r>
              <a:rPr lang="zh-TW" altLang="en-US" sz="3000" dirty="0"/>
              <a:t>稅後盈餘 </a:t>
            </a:r>
            <a:r>
              <a:rPr lang="en-US" altLang="zh-TW" sz="3000" dirty="0"/>
              <a:t>/ </a:t>
            </a:r>
            <a:r>
              <a:rPr lang="zh-TW" altLang="en-US" sz="3000" dirty="0"/>
              <a:t>股東權益</a:t>
            </a:r>
            <a:r>
              <a:rPr lang="en-US" altLang="zh-TW" sz="3000" dirty="0"/>
              <a:t>x 100%</a:t>
            </a:r>
            <a:br>
              <a:rPr lang="en-US" altLang="zh-TW" sz="3000" kern="1200" dirty="0">
                <a:latin typeface="+mj-lt"/>
                <a:ea typeface="+mj-ea"/>
                <a:cs typeface="+mj-cs"/>
              </a:rPr>
            </a:br>
            <a:endParaRPr lang="en-US" altLang="zh-TW" sz="30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33" name="Rectangle 27">
            <a:extLst>
              <a:ext uri="{FF2B5EF4-FFF2-40B4-BE49-F238E27FC236}">
                <a16:creationId xmlns:a16="http://schemas.microsoft.com/office/drawing/2014/main" id="{089440EF-9BE9-4AE9-8C28-00B02296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01050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F261B9CF-9691-4587-B261-983ABA35B047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385453" y="3241582"/>
          <a:ext cx="9628362" cy="2743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676">
                  <a:extLst>
                    <a:ext uri="{9D8B030D-6E8A-4147-A177-3AD203B41FA5}">
                      <a16:colId xmlns:a16="http://schemas.microsoft.com/office/drawing/2014/main" val="2084026784"/>
                    </a:ext>
                  </a:extLst>
                </a:gridCol>
                <a:gridCol w="1477781">
                  <a:extLst>
                    <a:ext uri="{9D8B030D-6E8A-4147-A177-3AD203B41FA5}">
                      <a16:colId xmlns:a16="http://schemas.microsoft.com/office/drawing/2014/main" val="1886353299"/>
                    </a:ext>
                  </a:extLst>
                </a:gridCol>
                <a:gridCol w="1477781">
                  <a:extLst>
                    <a:ext uri="{9D8B030D-6E8A-4147-A177-3AD203B41FA5}">
                      <a16:colId xmlns:a16="http://schemas.microsoft.com/office/drawing/2014/main" val="2399108641"/>
                    </a:ext>
                  </a:extLst>
                </a:gridCol>
                <a:gridCol w="1477781">
                  <a:extLst>
                    <a:ext uri="{9D8B030D-6E8A-4147-A177-3AD203B41FA5}">
                      <a16:colId xmlns:a16="http://schemas.microsoft.com/office/drawing/2014/main" val="3755994310"/>
                    </a:ext>
                  </a:extLst>
                </a:gridCol>
                <a:gridCol w="1477781">
                  <a:extLst>
                    <a:ext uri="{9D8B030D-6E8A-4147-A177-3AD203B41FA5}">
                      <a16:colId xmlns:a16="http://schemas.microsoft.com/office/drawing/2014/main" val="477578119"/>
                    </a:ext>
                  </a:extLst>
                </a:gridCol>
                <a:gridCol w="1477781">
                  <a:extLst>
                    <a:ext uri="{9D8B030D-6E8A-4147-A177-3AD203B41FA5}">
                      <a16:colId xmlns:a16="http://schemas.microsoft.com/office/drawing/2014/main" val="136395150"/>
                    </a:ext>
                  </a:extLst>
                </a:gridCol>
                <a:gridCol w="1477781">
                  <a:extLst>
                    <a:ext uri="{9D8B030D-6E8A-4147-A177-3AD203B41FA5}">
                      <a16:colId xmlns:a16="http://schemas.microsoft.com/office/drawing/2014/main" val="1892234761"/>
                    </a:ext>
                  </a:extLst>
                </a:gridCol>
              </a:tblGrid>
              <a:tr h="296122">
                <a:tc gridSpan="7">
                  <a:txBody>
                    <a:bodyPr/>
                    <a:lstStyle/>
                    <a:p>
                      <a:pPr algn="ctr"/>
                      <a:r>
                        <a:rPr lang="en-US" altLang="en-US" sz="1300" b="0">
                          <a:solidFill>
                            <a:schemeClr val="tx1"/>
                          </a:solidFill>
                        </a:rPr>
                        <a:t>ROE</a:t>
                      </a:r>
                      <a:endParaRPr lang="zh-TW" altLang="en-US" sz="1300" b="0">
                        <a:solidFill>
                          <a:schemeClr val="tx1"/>
                        </a:solidFill>
                      </a:endParaRPr>
                    </a:p>
                  </a:txBody>
                  <a:tcPr marL="67073" marR="67073" marT="33537" marB="33537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604282"/>
                  </a:ext>
                </a:extLst>
              </a:tr>
              <a:tr h="8156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600" b="0" kern="1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年份</a:t>
                      </a:r>
                    </a:p>
                  </a:txBody>
                  <a:tcPr marL="144367" marR="14436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700" b="0" kern="1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2016</a:t>
                      </a:r>
                      <a:endParaRPr lang="zh-TW" sz="2700" b="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0031" marR="320031" marT="202509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700" b="0" kern="1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2017</a:t>
                      </a:r>
                      <a:endParaRPr lang="zh-TW" sz="2700" b="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0031" marR="320031" marT="202509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700" b="0" kern="1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2018</a:t>
                      </a:r>
                      <a:endParaRPr lang="zh-TW" sz="2700" b="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0031" marR="320031" marT="202509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700" b="0" kern="1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2019</a:t>
                      </a:r>
                      <a:endParaRPr lang="zh-TW" sz="2700" b="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0031" marR="320031" marT="202509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700" b="0" kern="1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2020</a:t>
                      </a:r>
                      <a:endParaRPr lang="zh-TW" sz="2700" b="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0031" marR="320031" marT="202509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700" b="0" kern="1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2021</a:t>
                      </a:r>
                      <a:endParaRPr lang="zh-TW" sz="2700" b="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0031" marR="320031" marT="202509" marB="0"/>
                </a:tc>
                <a:extLst>
                  <a:ext uri="{0D108BD9-81ED-4DB2-BD59-A6C34878D82A}">
                    <a16:rowId xmlns:a16="http://schemas.microsoft.com/office/drawing/2014/main" val="74530143"/>
                  </a:ext>
                </a:extLst>
              </a:tr>
              <a:tr h="8156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600" b="0" kern="1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網龍</a:t>
                      </a:r>
                    </a:p>
                  </a:txBody>
                  <a:tcPr marL="144367" marR="144367" marT="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-7.28</a:t>
                      </a:r>
                    </a:p>
                  </a:txBody>
                  <a:tcPr marL="6344" marR="6344" marT="634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-6.01</a:t>
                      </a:r>
                    </a:p>
                  </a:txBody>
                  <a:tcPr marL="6344" marR="6344" marT="634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4.79</a:t>
                      </a:r>
                    </a:p>
                  </a:txBody>
                  <a:tcPr marL="6344" marR="6344" marT="634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7.37</a:t>
                      </a:r>
                    </a:p>
                  </a:txBody>
                  <a:tcPr marL="6344" marR="6344" marT="634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1.1</a:t>
                      </a:r>
                    </a:p>
                  </a:txBody>
                  <a:tcPr marL="6344" marR="6344" marT="634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-3.15</a:t>
                      </a:r>
                    </a:p>
                  </a:txBody>
                  <a:tcPr marL="6344" marR="6344" marT="6344" marB="0" anchor="ctr"/>
                </a:tc>
                <a:extLst>
                  <a:ext uri="{0D108BD9-81ED-4DB2-BD59-A6C34878D82A}">
                    <a16:rowId xmlns:a16="http://schemas.microsoft.com/office/drawing/2014/main" val="393839668"/>
                  </a:ext>
                </a:extLst>
              </a:tr>
              <a:tr h="8156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600" b="0" kern="1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華義</a:t>
                      </a:r>
                    </a:p>
                  </a:txBody>
                  <a:tcPr marL="144367" marR="144367" marT="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-101</a:t>
                      </a:r>
                    </a:p>
                  </a:txBody>
                  <a:tcPr marL="6344" marR="6344" marT="634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-65.5</a:t>
                      </a:r>
                    </a:p>
                  </a:txBody>
                  <a:tcPr marL="6344" marR="6344" marT="634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-37.4</a:t>
                      </a:r>
                    </a:p>
                  </a:txBody>
                  <a:tcPr marL="6344" marR="6344" marT="634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-10.2</a:t>
                      </a:r>
                    </a:p>
                  </a:txBody>
                  <a:tcPr marL="6344" marR="6344" marT="634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0.33</a:t>
                      </a:r>
                    </a:p>
                  </a:txBody>
                  <a:tcPr marL="6344" marR="6344" marT="634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34.5</a:t>
                      </a:r>
                    </a:p>
                  </a:txBody>
                  <a:tcPr marL="6344" marR="6344" marT="6344" marB="0" anchor="ctr"/>
                </a:tc>
                <a:extLst>
                  <a:ext uri="{0D108BD9-81ED-4DB2-BD59-A6C34878D82A}">
                    <a16:rowId xmlns:a16="http://schemas.microsoft.com/office/drawing/2014/main" val="481648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0384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85F1DDB7-5C11-46F0-81BF-31D649BB2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275" y="457200"/>
            <a:ext cx="9947449" cy="59436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67E94B7-4167-4CA2-921B-BECBE8353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805" y="5363323"/>
            <a:ext cx="8772904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216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29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8D6D4DC-D42C-4185-8FDA-857F3ECBD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  <a:prstGeom prst="ellipse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TW" altLang="en-US" sz="4200" dirty="0">
                <a:solidFill>
                  <a:schemeClr val="bg1"/>
                </a:solidFill>
              </a:rPr>
              <a:t>資產報酬率 </a:t>
            </a:r>
            <a:r>
              <a:rPr lang="en-US" altLang="zh-TW" sz="4200" dirty="0">
                <a:solidFill>
                  <a:schemeClr val="bg1"/>
                </a:solidFill>
              </a:rPr>
              <a:t>= </a:t>
            </a:r>
            <a:r>
              <a:rPr lang="zh-TW" altLang="en-US" sz="4200" dirty="0">
                <a:solidFill>
                  <a:schemeClr val="bg1"/>
                </a:solidFill>
              </a:rPr>
              <a:t>稅後淨利 </a:t>
            </a:r>
            <a:r>
              <a:rPr lang="en-US" altLang="zh-TW" sz="4200" dirty="0">
                <a:solidFill>
                  <a:schemeClr val="bg1"/>
                </a:solidFill>
              </a:rPr>
              <a:t>/ </a:t>
            </a:r>
            <a:r>
              <a:rPr lang="zh-TW" altLang="en-US" sz="4200" dirty="0">
                <a:solidFill>
                  <a:schemeClr val="bg1"/>
                </a:solidFill>
              </a:rPr>
              <a:t>平均總資產</a:t>
            </a:r>
            <a:r>
              <a:rPr lang="en-US" altLang="zh-TW" sz="4200" dirty="0">
                <a:solidFill>
                  <a:schemeClr val="bg1"/>
                </a:solidFill>
              </a:rPr>
              <a:t>x 100%</a:t>
            </a:r>
            <a:br>
              <a:rPr lang="en-US" altLang="zh-TW" sz="4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altLang="zh-TW" sz="4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C6E59A72-C74C-4857-8EE7-C8D3C0B32719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5468389" y="1580080"/>
          <a:ext cx="6263644" cy="3989146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640336">
                  <a:extLst>
                    <a:ext uri="{9D8B030D-6E8A-4147-A177-3AD203B41FA5}">
                      <a16:colId xmlns:a16="http://schemas.microsoft.com/office/drawing/2014/main" val="2309346403"/>
                    </a:ext>
                  </a:extLst>
                </a:gridCol>
                <a:gridCol w="937218">
                  <a:extLst>
                    <a:ext uri="{9D8B030D-6E8A-4147-A177-3AD203B41FA5}">
                      <a16:colId xmlns:a16="http://schemas.microsoft.com/office/drawing/2014/main" val="1050325462"/>
                    </a:ext>
                  </a:extLst>
                </a:gridCol>
                <a:gridCol w="937218">
                  <a:extLst>
                    <a:ext uri="{9D8B030D-6E8A-4147-A177-3AD203B41FA5}">
                      <a16:colId xmlns:a16="http://schemas.microsoft.com/office/drawing/2014/main" val="1372146903"/>
                    </a:ext>
                  </a:extLst>
                </a:gridCol>
                <a:gridCol w="937218">
                  <a:extLst>
                    <a:ext uri="{9D8B030D-6E8A-4147-A177-3AD203B41FA5}">
                      <a16:colId xmlns:a16="http://schemas.microsoft.com/office/drawing/2014/main" val="3451952360"/>
                    </a:ext>
                  </a:extLst>
                </a:gridCol>
                <a:gridCol w="937218">
                  <a:extLst>
                    <a:ext uri="{9D8B030D-6E8A-4147-A177-3AD203B41FA5}">
                      <a16:colId xmlns:a16="http://schemas.microsoft.com/office/drawing/2014/main" val="2395258249"/>
                    </a:ext>
                  </a:extLst>
                </a:gridCol>
                <a:gridCol w="937218">
                  <a:extLst>
                    <a:ext uri="{9D8B030D-6E8A-4147-A177-3AD203B41FA5}">
                      <a16:colId xmlns:a16="http://schemas.microsoft.com/office/drawing/2014/main" val="361384531"/>
                    </a:ext>
                  </a:extLst>
                </a:gridCol>
                <a:gridCol w="937218">
                  <a:extLst>
                    <a:ext uri="{9D8B030D-6E8A-4147-A177-3AD203B41FA5}">
                      <a16:colId xmlns:a16="http://schemas.microsoft.com/office/drawing/2014/main" val="602535245"/>
                    </a:ext>
                  </a:extLst>
                </a:gridCol>
              </a:tblGrid>
              <a:tr h="1244040">
                <a:tc gridSpan="7">
                  <a:txBody>
                    <a:bodyPr/>
                    <a:lstStyle/>
                    <a:p>
                      <a:pPr algn="ctr"/>
                      <a:r>
                        <a:rPr lang="en-US" altLang="zh-TW" sz="2700" b="1" cap="none" spc="0" dirty="0">
                          <a:solidFill>
                            <a:schemeClr val="bg1"/>
                          </a:solidFill>
                        </a:rPr>
                        <a:t>ROA</a:t>
                      </a:r>
                      <a:endParaRPr lang="zh-TW" altLang="en-US" sz="2700" b="1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124147" marR="88677" marT="177353" marB="17735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387494"/>
                  </a:ext>
                </a:extLst>
              </a:tr>
              <a:tr h="6083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300" b="0" kern="1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年份</a:t>
                      </a:r>
                    </a:p>
                  </a:txBody>
                  <a:tcPr marL="124147" marR="88677" marT="0" marB="17735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b="0" kern="1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2016</a:t>
                      </a:r>
                      <a:endParaRPr lang="zh-TW" sz="2300" b="0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24147" marR="88677" marT="393155" marB="17735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b="0" kern="1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2017</a:t>
                      </a:r>
                      <a:endParaRPr lang="zh-TW" sz="2300" b="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24147" marR="88677" marT="393155" marB="17735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b="0" kern="1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2018</a:t>
                      </a:r>
                      <a:endParaRPr lang="zh-TW" sz="2300" b="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24147" marR="88677" marT="393155" marB="17735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b="0" kern="1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2019</a:t>
                      </a:r>
                      <a:endParaRPr lang="zh-TW" sz="2300" b="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24147" marR="88677" marT="393155" marB="17735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b="0" kern="1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2020</a:t>
                      </a:r>
                      <a:endParaRPr lang="zh-TW" sz="2300" b="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24147" marR="88677" marT="393155" marB="17735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b="0" kern="1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2021</a:t>
                      </a:r>
                      <a:endParaRPr lang="zh-TW" sz="2300" b="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24147" marR="88677" marT="393155" marB="17735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7195849"/>
                  </a:ext>
                </a:extLst>
              </a:tr>
              <a:tr h="9120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300" b="0" kern="1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網龍</a:t>
                      </a:r>
                    </a:p>
                  </a:txBody>
                  <a:tcPr marL="124147" marR="88677" marT="0" marB="17735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3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-6.24</a:t>
                      </a:r>
                    </a:p>
                  </a:txBody>
                  <a:tcPr marL="124147" marR="88677" marT="12317" marB="17735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3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-5.2</a:t>
                      </a:r>
                    </a:p>
                  </a:txBody>
                  <a:tcPr marL="124147" marR="88677" marT="12317" marB="17735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3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4.05</a:t>
                      </a:r>
                    </a:p>
                  </a:txBody>
                  <a:tcPr marL="124147" marR="88677" marT="12317" marB="17735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3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6.27</a:t>
                      </a:r>
                    </a:p>
                  </a:txBody>
                  <a:tcPr marL="124147" marR="88677" marT="12317" marB="17735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3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0.98</a:t>
                      </a:r>
                    </a:p>
                  </a:txBody>
                  <a:tcPr marL="124147" marR="88677" marT="12317" marB="17735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3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-2.87</a:t>
                      </a:r>
                    </a:p>
                  </a:txBody>
                  <a:tcPr marL="124147" marR="88677" marT="12317" marB="17735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64660"/>
                  </a:ext>
                </a:extLst>
              </a:tr>
              <a:tr h="9120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300" b="0" kern="1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華義</a:t>
                      </a:r>
                    </a:p>
                  </a:txBody>
                  <a:tcPr marL="124147" marR="88677" marT="0" marB="17735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3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-35.8</a:t>
                      </a:r>
                    </a:p>
                  </a:txBody>
                  <a:tcPr marL="124147" marR="88677" marT="12317" marB="17735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3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-21.7</a:t>
                      </a:r>
                    </a:p>
                  </a:txBody>
                  <a:tcPr marL="124147" marR="88677" marT="12317" marB="17735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3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-14.4</a:t>
                      </a:r>
                    </a:p>
                  </a:txBody>
                  <a:tcPr marL="124147" marR="88677" marT="12317" marB="17735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3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-4.08</a:t>
                      </a:r>
                    </a:p>
                  </a:txBody>
                  <a:tcPr marL="124147" marR="88677" marT="12317" marB="17735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3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0.18</a:t>
                      </a:r>
                    </a:p>
                  </a:txBody>
                  <a:tcPr marL="124147" marR="88677" marT="12317" marB="17735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3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26.6</a:t>
                      </a:r>
                    </a:p>
                  </a:txBody>
                  <a:tcPr marL="124147" marR="88677" marT="12317" marB="17735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1795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7360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5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FC82A2B9-CCB2-44CD-9B09-8C200B17F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zh-TW" altLang="en-US" sz="4000" b="1">
                <a:solidFill>
                  <a:srgbClr val="FFFFFF"/>
                </a:solidFill>
              </a:rPr>
              <a:t>分析個股介紹</a:t>
            </a:r>
            <a:endParaRPr lang="zh-TW" altLang="en-US" sz="4000">
              <a:solidFill>
                <a:srgbClr val="FFFFFF"/>
              </a:solidFill>
            </a:endParaRPr>
          </a:p>
        </p:txBody>
      </p:sp>
      <p:graphicFrame>
        <p:nvGraphicFramePr>
          <p:cNvPr id="22" name="內容版面配置區 2">
            <a:extLst>
              <a:ext uri="{FF2B5EF4-FFF2-40B4-BE49-F238E27FC236}">
                <a16:creationId xmlns:a16="http://schemas.microsoft.com/office/drawing/2014/main" id="{920BA83C-F830-D6E4-5DA2-A5F1596FBAF1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圖片 12">
            <a:extLst>
              <a:ext uri="{FF2B5EF4-FFF2-40B4-BE49-F238E27FC236}">
                <a16:creationId xmlns:a16="http://schemas.microsoft.com/office/drawing/2014/main" id="{DCB61D91-D0F9-4C95-95C6-DEED6C64EAE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44" r="-1" b="-1"/>
          <a:stretch/>
        </p:blipFill>
        <p:spPr>
          <a:xfrm>
            <a:off x="9306560" y="685800"/>
            <a:ext cx="2584178" cy="258417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6F2DCEFC-04DA-444E-8562-2AF510FC27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88187" y="3437073"/>
            <a:ext cx="2514152" cy="1093516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705839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1DACC490-AC50-4631-93FF-B01F98946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812" y="643467"/>
            <a:ext cx="9208375" cy="557106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5862B93-0737-457B-AA90-AC22569AB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805" y="5363323"/>
            <a:ext cx="8156118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124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1D4F370-5F41-4002-90D6-75B7185AA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zh-TW" altLang="en-US" sz="3400" dirty="0"/>
              <a:t>每股盈餘</a:t>
            </a:r>
            <a:r>
              <a:rPr lang="en-US" altLang="zh-TW" sz="3400" dirty="0"/>
              <a:t>= </a:t>
            </a:r>
            <a:r>
              <a:rPr lang="zh-TW" altLang="en-US" sz="3400" dirty="0"/>
              <a:t>本期稅後淨利 </a:t>
            </a:r>
            <a:r>
              <a:rPr lang="en-US" altLang="zh-TW" sz="3400" dirty="0"/>
              <a:t>/ </a:t>
            </a:r>
            <a:r>
              <a:rPr lang="zh-TW" altLang="en-US" sz="3400" dirty="0"/>
              <a:t>普通股在外流通股數</a:t>
            </a:r>
            <a:r>
              <a:rPr lang="en-US" altLang="zh-TW" sz="3400" dirty="0"/>
              <a:t>x 100%</a:t>
            </a:r>
            <a:br>
              <a:rPr lang="en-US" altLang="zh-TW" sz="3400" kern="1200" dirty="0">
                <a:latin typeface="+mj-lt"/>
                <a:ea typeface="+mj-ea"/>
                <a:cs typeface="+mj-cs"/>
              </a:rPr>
            </a:br>
            <a:endParaRPr lang="en-US" altLang="zh-TW" sz="3400" kern="1200" dirty="0">
              <a:latin typeface="+mj-lt"/>
              <a:ea typeface="+mj-ea"/>
              <a:cs typeface="+mj-cs"/>
            </a:endParaRP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5" name="內容版面配置區 3">
            <a:extLst>
              <a:ext uri="{FF2B5EF4-FFF2-40B4-BE49-F238E27FC236}">
                <a16:creationId xmlns:a16="http://schemas.microsoft.com/office/drawing/2014/main" id="{F261B9CF-9691-4587-B261-983ABA35B047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904602" y="3176134"/>
          <a:ext cx="10378441" cy="2892675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167733">
                  <a:extLst>
                    <a:ext uri="{9D8B030D-6E8A-4147-A177-3AD203B41FA5}">
                      <a16:colId xmlns:a16="http://schemas.microsoft.com/office/drawing/2014/main" val="2084026784"/>
                    </a:ext>
                  </a:extLst>
                </a:gridCol>
                <a:gridCol w="1535118">
                  <a:extLst>
                    <a:ext uri="{9D8B030D-6E8A-4147-A177-3AD203B41FA5}">
                      <a16:colId xmlns:a16="http://schemas.microsoft.com/office/drawing/2014/main" val="1886353299"/>
                    </a:ext>
                  </a:extLst>
                </a:gridCol>
                <a:gridCol w="1535118">
                  <a:extLst>
                    <a:ext uri="{9D8B030D-6E8A-4147-A177-3AD203B41FA5}">
                      <a16:colId xmlns:a16="http://schemas.microsoft.com/office/drawing/2014/main" val="2399108641"/>
                    </a:ext>
                  </a:extLst>
                </a:gridCol>
                <a:gridCol w="1535118">
                  <a:extLst>
                    <a:ext uri="{9D8B030D-6E8A-4147-A177-3AD203B41FA5}">
                      <a16:colId xmlns:a16="http://schemas.microsoft.com/office/drawing/2014/main" val="3755994310"/>
                    </a:ext>
                  </a:extLst>
                </a:gridCol>
                <a:gridCol w="1535118">
                  <a:extLst>
                    <a:ext uri="{9D8B030D-6E8A-4147-A177-3AD203B41FA5}">
                      <a16:colId xmlns:a16="http://schemas.microsoft.com/office/drawing/2014/main" val="477578119"/>
                    </a:ext>
                  </a:extLst>
                </a:gridCol>
                <a:gridCol w="1535118">
                  <a:extLst>
                    <a:ext uri="{9D8B030D-6E8A-4147-A177-3AD203B41FA5}">
                      <a16:colId xmlns:a16="http://schemas.microsoft.com/office/drawing/2014/main" val="136395150"/>
                    </a:ext>
                  </a:extLst>
                </a:gridCol>
                <a:gridCol w="1535118">
                  <a:extLst>
                    <a:ext uri="{9D8B030D-6E8A-4147-A177-3AD203B41FA5}">
                      <a16:colId xmlns:a16="http://schemas.microsoft.com/office/drawing/2014/main" val="1892234761"/>
                    </a:ext>
                  </a:extLst>
                </a:gridCol>
              </a:tblGrid>
              <a:tr h="807915">
                <a:tc gridSpan="7">
                  <a:txBody>
                    <a:bodyPr/>
                    <a:lstStyle/>
                    <a:p>
                      <a:pPr algn="ctr"/>
                      <a:r>
                        <a:rPr lang="zh-TW" altLang="en-US" sz="3000" b="1" cap="none" spc="0" dirty="0">
                          <a:solidFill>
                            <a:schemeClr val="tx1"/>
                          </a:solidFill>
                        </a:rPr>
                        <a:t>每股稅後盈餘</a:t>
                      </a:r>
                      <a:endParaRPr lang="en-US" altLang="zh-TW" sz="30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18645" marR="135783" marT="33899" marB="254239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604282"/>
                  </a:ext>
                </a:extLst>
              </a:tr>
              <a:tr h="6949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200" b="0" kern="1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年份</a:t>
                      </a:r>
                    </a:p>
                  </a:txBody>
                  <a:tcPr marL="118645" marR="292256" marT="33899" marB="254239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 kern="1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2016</a:t>
                      </a:r>
                      <a:endParaRPr lang="zh-TW" sz="2200" b="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8645" marR="647872" marT="33899" marB="2542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 kern="1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2017</a:t>
                      </a:r>
                      <a:endParaRPr lang="zh-TW" sz="2200" b="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8645" marR="647872" marT="33899" marB="2542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 kern="1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2018</a:t>
                      </a:r>
                      <a:endParaRPr lang="zh-TW" sz="2200" b="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8645" marR="647872" marT="33899" marB="2542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 kern="1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2019</a:t>
                      </a:r>
                      <a:endParaRPr lang="zh-TW" sz="2200" b="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8645" marR="647872" marT="33899" marB="2542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 kern="1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2020</a:t>
                      </a:r>
                      <a:endParaRPr lang="zh-TW" sz="2200" b="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8645" marR="647872" marT="33899" marB="2542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 kern="1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2021</a:t>
                      </a:r>
                      <a:endParaRPr lang="zh-TW" sz="2200" b="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8645" marR="647872" marT="33899" marB="2542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530143"/>
                  </a:ext>
                </a:extLst>
              </a:tr>
              <a:tr h="6949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200" b="0" kern="1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網龍</a:t>
                      </a:r>
                    </a:p>
                  </a:txBody>
                  <a:tcPr marL="118645" marR="292256" marT="33899" marB="254239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-0.9</a:t>
                      </a:r>
                    </a:p>
                  </a:txBody>
                  <a:tcPr marL="118645" marR="12844" marT="33899" marB="2542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-0.73</a:t>
                      </a:r>
                    </a:p>
                  </a:txBody>
                  <a:tcPr marL="118645" marR="12844" marT="33899" marB="2542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0.45</a:t>
                      </a:r>
                    </a:p>
                  </a:txBody>
                  <a:tcPr marL="118645" marR="12844" marT="33899" marB="2542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0.92</a:t>
                      </a:r>
                    </a:p>
                  </a:txBody>
                  <a:tcPr marL="118645" marR="12844" marT="33899" marB="2542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0.01</a:t>
                      </a:r>
                    </a:p>
                  </a:txBody>
                  <a:tcPr marL="118645" marR="12844" marT="33899" marB="2542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-0.46</a:t>
                      </a:r>
                    </a:p>
                  </a:txBody>
                  <a:tcPr marL="118645" marR="12844" marT="33899" marB="2542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39668"/>
                  </a:ext>
                </a:extLst>
              </a:tr>
              <a:tr h="6949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200" b="0" kern="1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華義</a:t>
                      </a:r>
                    </a:p>
                  </a:txBody>
                  <a:tcPr marL="118645" marR="292256" marT="33899" marB="254239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-3.67</a:t>
                      </a:r>
                    </a:p>
                  </a:txBody>
                  <a:tcPr marL="118645" marR="12844" marT="33899" marB="2542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-2.8</a:t>
                      </a:r>
                    </a:p>
                  </a:txBody>
                  <a:tcPr marL="118645" marR="12844" marT="33899" marB="2542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-0.99</a:t>
                      </a:r>
                    </a:p>
                  </a:txBody>
                  <a:tcPr marL="118645" marR="12844" marT="33899" marB="2542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-0.97</a:t>
                      </a:r>
                    </a:p>
                  </a:txBody>
                  <a:tcPr marL="118645" marR="12844" marT="33899" marB="2542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0.04</a:t>
                      </a:r>
                    </a:p>
                  </a:txBody>
                  <a:tcPr marL="118645" marR="12844" marT="33899" marB="2542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4.8</a:t>
                      </a:r>
                    </a:p>
                  </a:txBody>
                  <a:tcPr marL="118645" marR="12844" marT="33899" marB="2542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648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29032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1D4CE8FD-8B7B-495F-B307-039EC1D19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362" y="882077"/>
            <a:ext cx="9323959" cy="5571065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3090B9C7-F315-4B66-88D1-6B3FA4770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805" y="5363323"/>
            <a:ext cx="8156118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9797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8B01CF9-8484-4BC4-9178-1D4AFE391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zh-TW" altLang="en-US" sz="4800"/>
              <a:t>成長性</a:t>
            </a:r>
            <a:r>
              <a:rPr lang="en-US" altLang="zh-TW" sz="4800"/>
              <a:t>(Growth)</a:t>
            </a:r>
            <a:br>
              <a:rPr lang="en-US" altLang="zh-TW" sz="4800"/>
            </a:br>
            <a:endParaRPr lang="zh-TW" altLang="en-US" sz="480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DCA74F27-2000-589B-6EB4-E295CE5DC501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1759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0495962C-B868-471C-9C59-4A7EF6560E9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3756151" y="643466"/>
            <a:ext cx="467969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7364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8">
            <a:extLst>
              <a:ext uri="{FF2B5EF4-FFF2-40B4-BE49-F238E27FC236}">
                <a16:creationId xmlns:a16="http://schemas.microsoft.com/office/drawing/2014/main" id="{DC8C3900-B8A1-4965-88E6-CBCBFE067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65945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1D4F370-5F41-4002-90D6-75B7185AA1B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1" y="624568"/>
            <a:ext cx="3351755" cy="5412920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zh-TW" altLang="en-US" sz="2800" b="1" dirty="0">
                <a:solidFill>
                  <a:schemeClr val="bg1"/>
                </a:solidFill>
              </a:rPr>
              <a:t>營收成長率</a:t>
            </a:r>
            <a:br>
              <a:rPr lang="en-US" altLang="zh-TW" sz="2800" b="1" dirty="0">
                <a:solidFill>
                  <a:schemeClr val="bg1"/>
                </a:solidFill>
              </a:rPr>
            </a:br>
            <a:r>
              <a:rPr lang="en-US" altLang="zh-TW" sz="2800" b="1" dirty="0">
                <a:solidFill>
                  <a:schemeClr val="bg1"/>
                </a:solidFill>
              </a:rPr>
              <a:t>=</a:t>
            </a:r>
            <a:r>
              <a:rPr lang="zh-TW" alt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（當期的營業利益－去年同期的營業利益）</a:t>
            </a:r>
            <a:r>
              <a:rPr lang="en-US" altLang="zh-TW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/ </a:t>
            </a:r>
            <a:r>
              <a:rPr lang="zh-TW" alt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去年同期的營業利益 </a:t>
            </a:r>
            <a:r>
              <a:rPr lang="en-US" altLang="zh-TW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x 100%</a:t>
            </a:r>
            <a:br>
              <a:rPr lang="en-US" altLang="zh-TW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altLang="zh-TW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altLang="zh-TW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altLang="zh-TW" sz="2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F261B9CF-9691-4587-B261-983ABA35B047}"/>
              </a:ext>
            </a:extLst>
          </p:cNvPr>
          <p:cNvGraphicFramePr>
            <a:graphicFrameLocks noGrp="1"/>
          </p:cNvGraphicFramePr>
          <p:nvPr>
            <p:ph idx="4294967295"/>
            <p:extLst/>
          </p:nvPr>
        </p:nvGraphicFramePr>
        <p:xfrm>
          <a:off x="5392455" y="1159928"/>
          <a:ext cx="5961346" cy="4341521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608632">
                  <a:extLst>
                    <a:ext uri="{9D8B030D-6E8A-4147-A177-3AD203B41FA5}">
                      <a16:colId xmlns:a16="http://schemas.microsoft.com/office/drawing/2014/main" val="2084026784"/>
                    </a:ext>
                  </a:extLst>
                </a:gridCol>
                <a:gridCol w="892119">
                  <a:extLst>
                    <a:ext uri="{9D8B030D-6E8A-4147-A177-3AD203B41FA5}">
                      <a16:colId xmlns:a16="http://schemas.microsoft.com/office/drawing/2014/main" val="1886353299"/>
                    </a:ext>
                  </a:extLst>
                </a:gridCol>
                <a:gridCol w="892119">
                  <a:extLst>
                    <a:ext uri="{9D8B030D-6E8A-4147-A177-3AD203B41FA5}">
                      <a16:colId xmlns:a16="http://schemas.microsoft.com/office/drawing/2014/main" val="2399108641"/>
                    </a:ext>
                  </a:extLst>
                </a:gridCol>
                <a:gridCol w="892119">
                  <a:extLst>
                    <a:ext uri="{9D8B030D-6E8A-4147-A177-3AD203B41FA5}">
                      <a16:colId xmlns:a16="http://schemas.microsoft.com/office/drawing/2014/main" val="3755994310"/>
                    </a:ext>
                  </a:extLst>
                </a:gridCol>
                <a:gridCol w="892119">
                  <a:extLst>
                    <a:ext uri="{9D8B030D-6E8A-4147-A177-3AD203B41FA5}">
                      <a16:colId xmlns:a16="http://schemas.microsoft.com/office/drawing/2014/main" val="477578119"/>
                    </a:ext>
                  </a:extLst>
                </a:gridCol>
                <a:gridCol w="892119">
                  <a:extLst>
                    <a:ext uri="{9D8B030D-6E8A-4147-A177-3AD203B41FA5}">
                      <a16:colId xmlns:a16="http://schemas.microsoft.com/office/drawing/2014/main" val="136395150"/>
                    </a:ext>
                  </a:extLst>
                </a:gridCol>
                <a:gridCol w="892119">
                  <a:extLst>
                    <a:ext uri="{9D8B030D-6E8A-4147-A177-3AD203B41FA5}">
                      <a16:colId xmlns:a16="http://schemas.microsoft.com/office/drawing/2014/main" val="1892234761"/>
                    </a:ext>
                  </a:extLst>
                </a:gridCol>
              </a:tblGrid>
              <a:tr h="763430">
                <a:tc gridSpan="7">
                  <a:txBody>
                    <a:bodyPr/>
                    <a:lstStyle/>
                    <a:p>
                      <a:pPr algn="ctr"/>
                      <a:r>
                        <a:rPr lang="zh-TW" altLang="en-US" sz="2600" b="1" cap="none" spc="0" dirty="0">
                          <a:solidFill>
                            <a:schemeClr val="bg1"/>
                          </a:solidFill>
                        </a:rPr>
                        <a:t>營收成長率</a:t>
                      </a:r>
                      <a:endParaRPr lang="en-US" altLang="zh-TW" sz="2600" b="1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118243" marR="84459" marT="168918" marB="168918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604282"/>
                  </a:ext>
                </a:extLst>
              </a:tr>
              <a:tr h="11926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200" b="0" kern="1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年份</a:t>
                      </a:r>
                    </a:p>
                  </a:txBody>
                  <a:tcPr marL="118243" marR="84459" marT="323143" marB="1689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 kern="1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2016</a:t>
                      </a:r>
                      <a:endParaRPr lang="zh-TW" sz="2200" b="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8243" marR="84459" marT="323143" marB="1689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 kern="1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2017</a:t>
                      </a:r>
                      <a:endParaRPr lang="zh-TW" sz="2200" b="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8243" marR="84459" marT="323143" marB="1689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 kern="1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2018</a:t>
                      </a:r>
                      <a:endParaRPr lang="zh-TW" sz="2200" b="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8243" marR="84459" marT="323143" marB="1689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 kern="1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2019</a:t>
                      </a:r>
                      <a:endParaRPr lang="zh-TW" sz="2200" b="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8243" marR="84459" marT="323143" marB="1689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 kern="1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2020</a:t>
                      </a:r>
                      <a:endParaRPr lang="zh-TW" sz="2200" b="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8243" marR="84459" marT="323143" marB="1689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 kern="1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2021</a:t>
                      </a:r>
                      <a:endParaRPr lang="zh-TW" sz="2200" b="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8243" marR="84459" marT="323143" marB="1689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530143"/>
                  </a:ext>
                </a:extLst>
              </a:tr>
              <a:tr h="11926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200" b="0" kern="1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網龍</a:t>
                      </a:r>
                    </a:p>
                  </a:txBody>
                  <a:tcPr marL="118243" marR="84459" marT="323143" marB="1689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0.67</a:t>
                      </a:r>
                    </a:p>
                  </a:txBody>
                  <a:tcPr marL="118243" marR="84459" marT="323143" marB="16891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6.15</a:t>
                      </a:r>
                    </a:p>
                  </a:txBody>
                  <a:tcPr marL="118243" marR="84459" marT="323143" marB="16891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63.3</a:t>
                      </a:r>
                    </a:p>
                  </a:txBody>
                  <a:tcPr marL="118243" marR="84459" marT="323143" marB="16891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10.4</a:t>
                      </a:r>
                    </a:p>
                  </a:txBody>
                  <a:tcPr marL="118243" marR="84459" marT="323143" marB="16891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-30.9</a:t>
                      </a:r>
                    </a:p>
                  </a:txBody>
                  <a:tcPr marL="118243" marR="84459" marT="323143" marB="16891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-25.4</a:t>
                      </a:r>
                    </a:p>
                  </a:txBody>
                  <a:tcPr marL="118243" marR="84459" marT="323143" marB="16891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39668"/>
                  </a:ext>
                </a:extLst>
              </a:tr>
              <a:tr h="11926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200" b="0" kern="1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華義</a:t>
                      </a:r>
                    </a:p>
                  </a:txBody>
                  <a:tcPr marL="118243" marR="84459" marT="323143" marB="1689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-53.1</a:t>
                      </a:r>
                    </a:p>
                  </a:txBody>
                  <a:tcPr marL="118243" marR="84459" marT="323143" marB="16891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-52.3</a:t>
                      </a:r>
                    </a:p>
                  </a:txBody>
                  <a:tcPr marL="118243" marR="84459" marT="323143" marB="16891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-18.1</a:t>
                      </a:r>
                    </a:p>
                  </a:txBody>
                  <a:tcPr marL="118243" marR="84459" marT="323143" marB="16891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58.6</a:t>
                      </a:r>
                    </a:p>
                  </a:txBody>
                  <a:tcPr marL="118243" marR="84459" marT="323143" marB="16891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-6.04</a:t>
                      </a:r>
                    </a:p>
                  </a:txBody>
                  <a:tcPr marL="118243" marR="84459" marT="323143" marB="16891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114</a:t>
                      </a:r>
                    </a:p>
                  </a:txBody>
                  <a:tcPr marL="118243" marR="84459" marT="323143" marB="16891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648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14277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E3A49D03-677E-4484-9E64-2E17B3C9C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442" y="643466"/>
            <a:ext cx="9285115" cy="5571067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73EB4B2-25AF-4393-A5A5-3CCC34D45824}"/>
              </a:ext>
            </a:extLst>
          </p:cNvPr>
          <p:cNvSpPr/>
          <p:nvPr/>
        </p:nvSpPr>
        <p:spPr>
          <a:xfrm>
            <a:off x="1448657" y="506812"/>
            <a:ext cx="9472773" cy="8476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營收成長率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=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（當期的營業利益－去年同期的營業利益）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/ 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去年同期的營業利益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x 100%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246CA98-41FD-4B79-8E0B-CB5876CDBB03}"/>
              </a:ext>
            </a:extLst>
          </p:cNvPr>
          <p:cNvSpPr/>
          <p:nvPr/>
        </p:nvSpPr>
        <p:spPr>
          <a:xfrm>
            <a:off x="1931542" y="5548045"/>
            <a:ext cx="8671388" cy="2465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2016 2017 2018 2019 2020 2021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361BDA6C-D0FE-435F-B692-223C32AD6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7837" y="1608235"/>
            <a:ext cx="1816765" cy="1072989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49DEC380-77F2-410E-ABB6-8F45010BEA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6881" y="4604531"/>
            <a:ext cx="2987299" cy="859611"/>
          </a:xfrm>
          <a:prstGeom prst="rect">
            <a:avLst/>
          </a:prstGeom>
        </p:spPr>
      </p:pic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C212C1CC-DF92-46E7-8033-AFE5B5E03492}"/>
              </a:ext>
            </a:extLst>
          </p:cNvPr>
          <p:cNvCxnSpPr/>
          <p:nvPr/>
        </p:nvCxnSpPr>
        <p:spPr>
          <a:xfrm flipH="1">
            <a:off x="2208944" y="2702103"/>
            <a:ext cx="575353" cy="12534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F8C0A3DB-4D82-4D48-8C96-42A61C90A412}"/>
              </a:ext>
            </a:extLst>
          </p:cNvPr>
          <p:cNvCxnSpPr>
            <a:cxnSpLocks/>
          </p:cNvCxnSpPr>
          <p:nvPr/>
        </p:nvCxnSpPr>
        <p:spPr>
          <a:xfrm flipV="1">
            <a:off x="7849456" y="4284325"/>
            <a:ext cx="523982" cy="750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>
            <a:extLst>
              <a:ext uri="{FF2B5EF4-FFF2-40B4-BE49-F238E27FC236}">
                <a16:creationId xmlns:a16="http://schemas.microsoft.com/office/drawing/2014/main" id="{E39B310B-4749-4550-AA7C-5E327F0FC939}"/>
              </a:ext>
            </a:extLst>
          </p:cNvPr>
          <p:cNvSpPr/>
          <p:nvPr/>
        </p:nvSpPr>
        <p:spPr>
          <a:xfrm>
            <a:off x="3403927" y="4047995"/>
            <a:ext cx="1373555" cy="61133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代理韓國遊戲</a:t>
            </a: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EBE1BB9C-E696-41EE-9836-C57E3AC5360E}"/>
              </a:ext>
            </a:extLst>
          </p:cNvPr>
          <p:cNvCxnSpPr>
            <a:stCxn id="20" idx="6"/>
          </p:cNvCxnSpPr>
          <p:nvPr/>
        </p:nvCxnSpPr>
        <p:spPr>
          <a:xfrm>
            <a:off x="4777482" y="4353663"/>
            <a:ext cx="77056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1741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5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6" name="Group 17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1D4F370-5F41-4002-90D6-75B7185AA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1600" dirty="0"/>
              <a:t>（當期的營業利益－去年同期的營業利益）</a:t>
            </a:r>
            <a:r>
              <a:rPr lang="en-US" altLang="zh-TW" sz="1600" dirty="0"/>
              <a:t>/ </a:t>
            </a:r>
            <a:r>
              <a:rPr lang="zh-TW" altLang="en-US" sz="1600" dirty="0"/>
              <a:t>去年同期的營業利益 </a:t>
            </a:r>
            <a:r>
              <a:rPr lang="en-US" altLang="zh-TW" sz="1600" dirty="0"/>
              <a:t>x 100%</a:t>
            </a:r>
            <a:endParaRPr lang="en-US" altLang="zh-TW" sz="1600" kern="1200" dirty="0">
              <a:latin typeface="+mj-lt"/>
              <a:ea typeface="+mj-ea"/>
              <a:cs typeface="+mj-cs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F261B9CF-9691-4587-B261-983ABA35B047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006967" y="3017519"/>
          <a:ext cx="10173712" cy="3209903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334438">
                  <a:extLst>
                    <a:ext uri="{9D8B030D-6E8A-4147-A177-3AD203B41FA5}">
                      <a16:colId xmlns:a16="http://schemas.microsoft.com/office/drawing/2014/main" val="2084026784"/>
                    </a:ext>
                  </a:extLst>
                </a:gridCol>
                <a:gridCol w="1520560">
                  <a:extLst>
                    <a:ext uri="{9D8B030D-6E8A-4147-A177-3AD203B41FA5}">
                      <a16:colId xmlns:a16="http://schemas.microsoft.com/office/drawing/2014/main" val="1886353299"/>
                    </a:ext>
                  </a:extLst>
                </a:gridCol>
                <a:gridCol w="1425866">
                  <a:extLst>
                    <a:ext uri="{9D8B030D-6E8A-4147-A177-3AD203B41FA5}">
                      <a16:colId xmlns:a16="http://schemas.microsoft.com/office/drawing/2014/main" val="2399108641"/>
                    </a:ext>
                  </a:extLst>
                </a:gridCol>
                <a:gridCol w="1425866">
                  <a:extLst>
                    <a:ext uri="{9D8B030D-6E8A-4147-A177-3AD203B41FA5}">
                      <a16:colId xmlns:a16="http://schemas.microsoft.com/office/drawing/2014/main" val="3755994310"/>
                    </a:ext>
                  </a:extLst>
                </a:gridCol>
                <a:gridCol w="1425866">
                  <a:extLst>
                    <a:ext uri="{9D8B030D-6E8A-4147-A177-3AD203B41FA5}">
                      <a16:colId xmlns:a16="http://schemas.microsoft.com/office/drawing/2014/main" val="477578119"/>
                    </a:ext>
                  </a:extLst>
                </a:gridCol>
                <a:gridCol w="1520558">
                  <a:extLst>
                    <a:ext uri="{9D8B030D-6E8A-4147-A177-3AD203B41FA5}">
                      <a16:colId xmlns:a16="http://schemas.microsoft.com/office/drawing/2014/main" val="136395150"/>
                    </a:ext>
                  </a:extLst>
                </a:gridCol>
                <a:gridCol w="1520558">
                  <a:extLst>
                    <a:ext uri="{9D8B030D-6E8A-4147-A177-3AD203B41FA5}">
                      <a16:colId xmlns:a16="http://schemas.microsoft.com/office/drawing/2014/main" val="1892234761"/>
                    </a:ext>
                  </a:extLst>
                </a:gridCol>
              </a:tblGrid>
              <a:tr h="896516">
                <a:tc gridSpan="7">
                  <a:txBody>
                    <a:bodyPr/>
                    <a:lstStyle/>
                    <a:p>
                      <a:pPr algn="ctr"/>
                      <a:r>
                        <a:rPr lang="zh-TW" altLang="en-US" sz="3300" b="1" cap="none" spc="0" dirty="0">
                          <a:solidFill>
                            <a:schemeClr val="tx1"/>
                          </a:solidFill>
                        </a:rPr>
                        <a:t>營業利益成長率</a:t>
                      </a:r>
                      <a:endParaRPr lang="en-US" altLang="zh-TW" sz="33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31656" marR="362951" marT="37616" marB="282120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604282"/>
                  </a:ext>
                </a:extLst>
              </a:tr>
              <a:tr h="7711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500" b="0" kern="1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年份</a:t>
                      </a:r>
                    </a:p>
                  </a:txBody>
                  <a:tcPr marL="131656" marR="362951" marT="37616" marB="282120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2016</a:t>
                      </a:r>
                      <a:endParaRPr lang="zh-TW" sz="2500" b="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31656" marR="362951" marT="37616" marB="28212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2017</a:t>
                      </a:r>
                      <a:endParaRPr lang="zh-TW" sz="2500" b="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31656" marR="362951" marT="37616" marB="28212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2018</a:t>
                      </a:r>
                      <a:endParaRPr lang="zh-TW" sz="2500" b="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31656" marR="362951" marT="37616" marB="28212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2019</a:t>
                      </a:r>
                      <a:endParaRPr lang="zh-TW" sz="2500" b="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31656" marR="362951" marT="37616" marB="28212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2020</a:t>
                      </a:r>
                      <a:endParaRPr lang="zh-TW" sz="2500" b="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31656" marR="362951" marT="37616" marB="28212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2021</a:t>
                      </a:r>
                      <a:endParaRPr lang="zh-TW" sz="2500" b="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31656" marR="362951" marT="37616" marB="28212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530143"/>
                  </a:ext>
                </a:extLst>
              </a:tr>
              <a:tr h="7711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500" b="0" kern="1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網龍</a:t>
                      </a:r>
                    </a:p>
                  </a:txBody>
                  <a:tcPr marL="131656" marR="362951" marT="37616" marB="282120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5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63.63</a:t>
                      </a:r>
                    </a:p>
                  </a:txBody>
                  <a:tcPr marL="131656" marR="362951" marT="37616" marB="2821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5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44.06</a:t>
                      </a:r>
                    </a:p>
                  </a:txBody>
                  <a:tcPr marL="131656" marR="362951" marT="37616" marB="2821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5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176.7</a:t>
                      </a:r>
                    </a:p>
                  </a:txBody>
                  <a:tcPr marL="131656" marR="362951" marT="37616" marB="2821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5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48.95</a:t>
                      </a:r>
                    </a:p>
                  </a:txBody>
                  <a:tcPr marL="131656" marR="362951" marT="37616" marB="2821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5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-112.9</a:t>
                      </a:r>
                    </a:p>
                  </a:txBody>
                  <a:tcPr marL="131656" marR="362951" marT="37616" marB="2821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5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-532.2</a:t>
                      </a:r>
                    </a:p>
                  </a:txBody>
                  <a:tcPr marL="131656" marR="362951" marT="37616" marB="2821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39668"/>
                  </a:ext>
                </a:extLst>
              </a:tr>
              <a:tr h="7711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500" b="0" kern="1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華義</a:t>
                      </a:r>
                    </a:p>
                  </a:txBody>
                  <a:tcPr marL="131656" marR="362951" marT="37616" marB="282120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5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-44.62</a:t>
                      </a:r>
                    </a:p>
                  </a:txBody>
                  <a:tcPr marL="131656" marR="362951" marT="37616" marB="2821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5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49.01</a:t>
                      </a:r>
                    </a:p>
                  </a:txBody>
                  <a:tcPr marL="131656" marR="362951" marT="37616" marB="2821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5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48.96</a:t>
                      </a:r>
                    </a:p>
                  </a:txBody>
                  <a:tcPr marL="131656" marR="362951" marT="37616" marB="2821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5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81.11</a:t>
                      </a:r>
                    </a:p>
                  </a:txBody>
                  <a:tcPr marL="131656" marR="362951" marT="37616" marB="2821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5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120.2</a:t>
                      </a:r>
                    </a:p>
                  </a:txBody>
                  <a:tcPr marL="131656" marR="362951" marT="37616" marB="2821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5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5265</a:t>
                      </a:r>
                    </a:p>
                  </a:txBody>
                  <a:tcPr marL="131656" marR="362951" marT="37616" marB="2821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648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09396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CFFFB916-26EC-46D4-9711-A9495DAA7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710" y="643467"/>
            <a:ext cx="9246580" cy="5571065"/>
          </a:xfrm>
          <a:prstGeom prst="rect">
            <a:avLst/>
          </a:prstGeom>
          <a:ln>
            <a:noFill/>
          </a:ln>
        </p:spPr>
      </p:pic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9D7D4AF-DE4C-49BA-B6F8-80427EF08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805" y="5363323"/>
            <a:ext cx="8772904" cy="493819"/>
          </a:xfrm>
          <a:prstGeom prst="rect">
            <a:avLst/>
          </a:prstGeom>
        </p:spPr>
      </p:pic>
      <p:sp>
        <p:nvSpPr>
          <p:cNvPr id="11" name="橢圓 10">
            <a:extLst>
              <a:ext uri="{FF2B5EF4-FFF2-40B4-BE49-F238E27FC236}">
                <a16:creationId xmlns:a16="http://schemas.microsoft.com/office/drawing/2014/main" id="{2D91AA3C-1CA4-4B54-8D33-5736E58EE33E}"/>
              </a:ext>
            </a:extLst>
          </p:cNvPr>
          <p:cNvSpPr/>
          <p:nvPr/>
        </p:nvSpPr>
        <p:spPr>
          <a:xfrm>
            <a:off x="4449166" y="3428999"/>
            <a:ext cx="2281601" cy="666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發行“ 吞食天地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 </a:t>
            </a:r>
            <a:r>
              <a:rPr kumimoji="0" lang="zh-TW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”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2785D86C-82D5-42BD-84AE-708549C34419}"/>
              </a:ext>
            </a:extLst>
          </p:cNvPr>
          <p:cNvSpPr/>
          <p:nvPr/>
        </p:nvSpPr>
        <p:spPr>
          <a:xfrm>
            <a:off x="6307069" y="2574462"/>
            <a:ext cx="2976081" cy="8476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私募引進網銀國際為策略投資人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06280451-ED13-400F-8AE5-05D68D2CD020}"/>
              </a:ext>
            </a:extLst>
          </p:cNvPr>
          <p:cNvSpPr/>
          <p:nvPr/>
        </p:nvSpPr>
        <p:spPr>
          <a:xfrm>
            <a:off x="9634485" y="2597281"/>
            <a:ext cx="1533322" cy="14980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推出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AirFUN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遊戲平台</a:t>
            </a: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5437BA5B-A302-4827-A99F-6DA5679E7BC0}"/>
              </a:ext>
            </a:extLst>
          </p:cNvPr>
          <p:cNvCxnSpPr/>
          <p:nvPr/>
        </p:nvCxnSpPr>
        <p:spPr>
          <a:xfrm flipH="1" flipV="1">
            <a:off x="9901101" y="2254395"/>
            <a:ext cx="200238" cy="49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C5B18FAC-839C-4BFD-934A-BA5988222BB2}"/>
              </a:ext>
            </a:extLst>
          </p:cNvPr>
          <p:cNvCxnSpPr/>
          <p:nvPr/>
        </p:nvCxnSpPr>
        <p:spPr>
          <a:xfrm>
            <a:off x="8279753" y="3428999"/>
            <a:ext cx="148638" cy="1381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2528DF4-D4C1-4B89-8825-4F4061130683}"/>
              </a:ext>
            </a:extLst>
          </p:cNvPr>
          <p:cNvCxnSpPr/>
          <p:nvPr/>
        </p:nvCxnSpPr>
        <p:spPr>
          <a:xfrm>
            <a:off x="5763802" y="4212404"/>
            <a:ext cx="0" cy="585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3116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1D4F370-5F41-4002-90D6-75B7185AA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</a:rPr>
              <a:t>( </a:t>
            </a:r>
            <a:r>
              <a:rPr lang="zh-TW" altLang="en-US" sz="2000" dirty="0">
                <a:solidFill>
                  <a:srgbClr val="FFFFFF"/>
                </a:solidFill>
              </a:rPr>
              <a:t>稅後純益</a:t>
            </a:r>
            <a:r>
              <a:rPr lang="en-US" altLang="zh-TW" sz="2000" dirty="0">
                <a:solidFill>
                  <a:srgbClr val="FFFFFF"/>
                </a:solidFill>
              </a:rPr>
              <a:t>-</a:t>
            </a:r>
            <a:r>
              <a:rPr lang="zh-TW" altLang="en-US" sz="2000" dirty="0">
                <a:solidFill>
                  <a:srgbClr val="FFFFFF"/>
                </a:solidFill>
              </a:rPr>
              <a:t>去年同期稅後純益 </a:t>
            </a:r>
            <a:r>
              <a:rPr lang="en-US" altLang="zh-TW" sz="2000" dirty="0">
                <a:solidFill>
                  <a:srgbClr val="FFFFFF"/>
                </a:solidFill>
              </a:rPr>
              <a:t>)/ </a:t>
            </a:r>
            <a:r>
              <a:rPr lang="zh-TW" altLang="en-US" sz="2000" dirty="0">
                <a:solidFill>
                  <a:srgbClr val="FFFFFF"/>
                </a:solidFill>
              </a:rPr>
              <a:t>去年同期稅後純益 </a:t>
            </a:r>
            <a:r>
              <a:rPr lang="en-US" altLang="zh-TW" sz="2000" dirty="0">
                <a:solidFill>
                  <a:srgbClr val="FFFFFF"/>
                </a:solidFill>
              </a:rPr>
              <a:t>x 100%</a:t>
            </a:r>
            <a:br>
              <a:rPr lang="en-US" altLang="zh-TW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altLang="zh-TW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altLang="zh-TW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altLang="zh-TW" sz="2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F261B9CF-9691-4587-B261-983ABA35B047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4038600" y="1967532"/>
          <a:ext cx="7188205" cy="2919549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598339">
                  <a:extLst>
                    <a:ext uri="{9D8B030D-6E8A-4147-A177-3AD203B41FA5}">
                      <a16:colId xmlns:a16="http://schemas.microsoft.com/office/drawing/2014/main" val="2084026784"/>
                    </a:ext>
                  </a:extLst>
                </a:gridCol>
                <a:gridCol w="1098311">
                  <a:extLst>
                    <a:ext uri="{9D8B030D-6E8A-4147-A177-3AD203B41FA5}">
                      <a16:colId xmlns:a16="http://schemas.microsoft.com/office/drawing/2014/main" val="1886353299"/>
                    </a:ext>
                  </a:extLst>
                </a:gridCol>
                <a:gridCol w="1098311">
                  <a:extLst>
                    <a:ext uri="{9D8B030D-6E8A-4147-A177-3AD203B41FA5}">
                      <a16:colId xmlns:a16="http://schemas.microsoft.com/office/drawing/2014/main" val="2399108641"/>
                    </a:ext>
                  </a:extLst>
                </a:gridCol>
                <a:gridCol w="1098311">
                  <a:extLst>
                    <a:ext uri="{9D8B030D-6E8A-4147-A177-3AD203B41FA5}">
                      <a16:colId xmlns:a16="http://schemas.microsoft.com/office/drawing/2014/main" val="3755994310"/>
                    </a:ext>
                  </a:extLst>
                </a:gridCol>
                <a:gridCol w="1098311">
                  <a:extLst>
                    <a:ext uri="{9D8B030D-6E8A-4147-A177-3AD203B41FA5}">
                      <a16:colId xmlns:a16="http://schemas.microsoft.com/office/drawing/2014/main" val="477578119"/>
                    </a:ext>
                  </a:extLst>
                </a:gridCol>
                <a:gridCol w="1098311">
                  <a:extLst>
                    <a:ext uri="{9D8B030D-6E8A-4147-A177-3AD203B41FA5}">
                      <a16:colId xmlns:a16="http://schemas.microsoft.com/office/drawing/2014/main" val="136395150"/>
                    </a:ext>
                  </a:extLst>
                </a:gridCol>
                <a:gridCol w="1098311">
                  <a:extLst>
                    <a:ext uri="{9D8B030D-6E8A-4147-A177-3AD203B41FA5}">
                      <a16:colId xmlns:a16="http://schemas.microsoft.com/office/drawing/2014/main" val="1892234761"/>
                    </a:ext>
                  </a:extLst>
                </a:gridCol>
              </a:tblGrid>
              <a:tr h="582999">
                <a:tc gridSpan="7">
                  <a:txBody>
                    <a:bodyPr/>
                    <a:lstStyle/>
                    <a:p>
                      <a:pPr algn="ctr"/>
                      <a:r>
                        <a:rPr lang="zh-TW" altLang="en-US" sz="2400" b="0" cap="none" spc="0" dirty="0">
                          <a:solidFill>
                            <a:schemeClr val="tx1"/>
                          </a:solidFill>
                        </a:rPr>
                        <a:t>稅後純益成長率</a:t>
                      </a:r>
                      <a:endParaRPr lang="en-US" altLang="zh-TW" sz="24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100324" marT="27328" marB="136640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604282"/>
                  </a:ext>
                </a:extLst>
              </a:tr>
              <a:tr h="7788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b="0" kern="1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年份</a:t>
                      </a:r>
                    </a:p>
                  </a:txBody>
                  <a:tcPr marL="0" marR="215936" marT="40992" marB="13664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2016</a:t>
                      </a:r>
                      <a:endParaRPr lang="zh-TW" sz="1800" b="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478685" marT="40992" marB="13664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2017</a:t>
                      </a:r>
                      <a:endParaRPr lang="zh-TW" sz="1800" b="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478685" marT="40992" marB="13664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2018</a:t>
                      </a:r>
                      <a:endParaRPr lang="zh-TW" sz="1800" b="0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478685" marT="40992" marB="13664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2019</a:t>
                      </a:r>
                      <a:endParaRPr lang="zh-TW" sz="1800" b="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478685" marT="40992" marB="13664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2020</a:t>
                      </a:r>
                      <a:endParaRPr lang="zh-TW" sz="1800" b="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478685" marT="40992" marB="13664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2021</a:t>
                      </a:r>
                      <a:endParaRPr lang="zh-TW" sz="1800" b="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478685" marT="40992" marB="13664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530143"/>
                  </a:ext>
                </a:extLst>
              </a:tr>
              <a:tr h="7788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b="0" kern="1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網龍</a:t>
                      </a:r>
                    </a:p>
                  </a:txBody>
                  <a:tcPr marL="0" marR="215936" marT="40992" marB="13664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74.13</a:t>
                      </a:r>
                    </a:p>
                  </a:txBody>
                  <a:tcPr marL="0" marR="9489" marT="40992" marB="13664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21.91</a:t>
                      </a:r>
                    </a:p>
                  </a:txBody>
                  <a:tcPr marL="0" marR="9489" marT="40992" marB="13664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178.4</a:t>
                      </a:r>
                    </a:p>
                  </a:txBody>
                  <a:tcPr marL="0" marR="9489" marT="40992" marB="13664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63.74</a:t>
                      </a:r>
                    </a:p>
                  </a:txBody>
                  <a:tcPr marL="0" marR="9489" marT="40992" marB="13664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-83.9</a:t>
                      </a:r>
                    </a:p>
                  </a:txBody>
                  <a:tcPr marL="0" marR="9489" marT="40992" marB="13664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-384.8</a:t>
                      </a:r>
                    </a:p>
                  </a:txBody>
                  <a:tcPr marL="0" marR="9489" marT="40992" marB="13664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39668"/>
                  </a:ext>
                </a:extLst>
              </a:tr>
              <a:tr h="7788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b="0" kern="1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華義</a:t>
                      </a:r>
                    </a:p>
                  </a:txBody>
                  <a:tcPr marL="0" marR="215936" marT="40992" marB="13664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-72.56</a:t>
                      </a:r>
                    </a:p>
                  </a:txBody>
                  <a:tcPr marL="0" marR="9489" marT="40992" marB="13664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54.25</a:t>
                      </a:r>
                    </a:p>
                  </a:txBody>
                  <a:tcPr marL="0" marR="9489" marT="40992" marB="13664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42.06</a:t>
                      </a:r>
                    </a:p>
                  </a:txBody>
                  <a:tcPr marL="0" marR="9489" marT="40992" marB="13664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78.38</a:t>
                      </a:r>
                    </a:p>
                  </a:txBody>
                  <a:tcPr marL="0" marR="9489" marT="40992" marB="13664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104.3</a:t>
                      </a:r>
                    </a:p>
                  </a:txBody>
                  <a:tcPr marL="0" marR="9489" marT="40992" marB="13664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16379</a:t>
                      </a:r>
                    </a:p>
                  </a:txBody>
                  <a:tcPr marL="0" marR="9489" marT="40992" marB="13664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648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0672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29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265ED0E-652A-481E-8408-39467E8DE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89" y="1296537"/>
            <a:ext cx="4220967" cy="19078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z="4800">
                <a:solidFill>
                  <a:schemeClr val="bg1"/>
                </a:solidFill>
              </a:rPr>
              <a:t>網龍</a:t>
            </a:r>
            <a:r>
              <a:rPr lang="en-US" altLang="zh-TW" sz="4800">
                <a:solidFill>
                  <a:schemeClr val="bg1"/>
                </a:solidFill>
              </a:rPr>
              <a:t>(3083)</a:t>
            </a:r>
            <a:br>
              <a:rPr lang="en-US" altLang="zh-TW" sz="4800">
                <a:solidFill>
                  <a:schemeClr val="bg1"/>
                </a:solidFill>
              </a:rPr>
            </a:br>
            <a:endParaRPr lang="en-US" altLang="zh-TW" sz="4800">
              <a:solidFill>
                <a:schemeClr val="bg1"/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C6E8597-0CCE-4A8A-9326-AA52691A1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E78FE76E-DF1D-420B-957F-8ECE93C0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CF2F61F0-9758-4DEF-AC08-7B00F04A4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5" name="圖片 4">
            <a:extLst>
              <a:ext uri="{FF2B5EF4-FFF2-40B4-BE49-F238E27FC236}">
                <a16:creationId xmlns:a16="http://schemas.microsoft.com/office/drawing/2014/main" id="{1ADAB691-0283-467D-8960-984876251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737" y="891906"/>
            <a:ext cx="4752458" cy="237622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5682C17-15D3-4C8F-BD8D-55603B5C18D6}"/>
              </a:ext>
            </a:extLst>
          </p:cNvPr>
          <p:cNvSpPr/>
          <p:nvPr/>
        </p:nvSpPr>
        <p:spPr>
          <a:xfrm>
            <a:off x="767290" y="3428999"/>
            <a:ext cx="4075054" cy="27412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成立於 </a:t>
            </a: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2000 </a:t>
            </a: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年 </a:t>
            </a: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3 </a:t>
            </a: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月</a:t>
            </a: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2003</a:t>
            </a: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年“ 吞食天地 ”</a:t>
            </a: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2006</a:t>
            </a: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年“ 黃易群俠傳 </a:t>
            </a: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Online ” </a:t>
            </a: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2019</a:t>
            </a: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年 “ 戀愛盒子</a:t>
            </a: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 ”</a:t>
            </a: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IP</a:t>
            </a: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提供商</a:t>
            </a: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回憶殺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C32CB9F8-6735-4AE5-A419-BEC700A06A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85046" y="4036127"/>
            <a:ext cx="4837061" cy="140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6360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020337-C775-4B60-80F6-CD3E33B9607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altLang="zh-TW" sz="3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altLang="zh-TW" sz="3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E42E756-35E3-4484-9B97-EABB27B5C7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30"/>
          <a:stretch/>
        </p:blipFill>
        <p:spPr>
          <a:xfrm>
            <a:off x="2287728" y="1863801"/>
            <a:ext cx="7616542" cy="4440746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18C0F568-62CD-4033-AE9B-5135D6FFA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805" y="5363323"/>
            <a:ext cx="7340870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8522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5C7E640-E4DC-4BF3-9D7A-1E5C272D1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zh-TW" altLang="en-US" sz="3400"/>
              <a:t>經營效率</a:t>
            </a:r>
            <a:r>
              <a:rPr lang="en-US" altLang="zh-TW" sz="3400"/>
              <a:t>(Efficiency)</a:t>
            </a:r>
            <a:br>
              <a:rPr lang="en-US" altLang="zh-TW" sz="3400"/>
            </a:br>
            <a:endParaRPr lang="zh-TW" altLang="en-US" sz="3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EFD6509E-FBC6-801A-E147-874C1C384C6D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02387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3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6" name="Group 15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7" name="Rectangle 20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BAA8B5F-D0DE-4C39-9CD5-DE965D8F0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3400" dirty="0"/>
              <a:t>應收賬款周轉率  </a:t>
            </a:r>
            <a:r>
              <a:rPr lang="en-US" altLang="zh-TW" sz="3400" dirty="0"/>
              <a:t>= </a:t>
            </a:r>
            <a:r>
              <a:rPr lang="zh-TW" altLang="en-US" sz="3400" dirty="0"/>
              <a:t>銷貨淨額 </a:t>
            </a:r>
            <a:r>
              <a:rPr lang="en-US" altLang="zh-TW" sz="3400" dirty="0"/>
              <a:t>/</a:t>
            </a:r>
            <a:r>
              <a:rPr lang="zh-TW" altLang="en-US" sz="3400" dirty="0"/>
              <a:t>平均應收賬款 </a:t>
            </a:r>
            <a:r>
              <a:rPr lang="en-US" altLang="zh-TW" sz="3400" dirty="0"/>
              <a:t>x 100%</a:t>
            </a:r>
          </a:p>
        </p:txBody>
      </p:sp>
      <p:cxnSp>
        <p:nvCxnSpPr>
          <p:cNvPr id="28" name="Straight Connector 22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D2BDC8AA-556E-4C6A-9009-B833264E03C7}"/>
              </a:ext>
            </a:extLst>
          </p:cNvPr>
          <p:cNvSpPr txBox="1"/>
          <p:nvPr/>
        </p:nvSpPr>
        <p:spPr>
          <a:xfrm>
            <a:off x="3437710" y="4724683"/>
            <a:ext cx="7188199" cy="1292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aphicFrame>
        <p:nvGraphicFramePr>
          <p:cNvPr id="9" name="內容版面配置區 8">
            <a:extLst>
              <a:ext uri="{FF2B5EF4-FFF2-40B4-BE49-F238E27FC236}">
                <a16:creationId xmlns:a16="http://schemas.microsoft.com/office/drawing/2014/main" id="{0560F5F6-055D-49E9-ADC3-7CCF97A80FDE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546926" y="3017519"/>
          <a:ext cx="9093798" cy="3209904"/>
        </p:xfrm>
        <a:graphic>
          <a:graphicData uri="http://schemas.openxmlformats.org/drawingml/2006/table">
            <a:tbl>
              <a:tblPr firstRow="1" firstCol="1" bandRow="1">
                <a:solidFill>
                  <a:srgbClr val="F2F2F2">
                    <a:alpha val="30196"/>
                  </a:srgbClr>
                </a:solidFill>
              </a:tblPr>
              <a:tblGrid>
                <a:gridCol w="920484">
                  <a:extLst>
                    <a:ext uri="{9D8B030D-6E8A-4147-A177-3AD203B41FA5}">
                      <a16:colId xmlns:a16="http://schemas.microsoft.com/office/drawing/2014/main" val="3993196075"/>
                    </a:ext>
                  </a:extLst>
                </a:gridCol>
                <a:gridCol w="1362219">
                  <a:extLst>
                    <a:ext uri="{9D8B030D-6E8A-4147-A177-3AD203B41FA5}">
                      <a16:colId xmlns:a16="http://schemas.microsoft.com/office/drawing/2014/main" val="2425174959"/>
                    </a:ext>
                  </a:extLst>
                </a:gridCol>
                <a:gridCol w="1362219">
                  <a:extLst>
                    <a:ext uri="{9D8B030D-6E8A-4147-A177-3AD203B41FA5}">
                      <a16:colId xmlns:a16="http://schemas.microsoft.com/office/drawing/2014/main" val="2605463653"/>
                    </a:ext>
                  </a:extLst>
                </a:gridCol>
                <a:gridCol w="1362219">
                  <a:extLst>
                    <a:ext uri="{9D8B030D-6E8A-4147-A177-3AD203B41FA5}">
                      <a16:colId xmlns:a16="http://schemas.microsoft.com/office/drawing/2014/main" val="2079493562"/>
                    </a:ext>
                  </a:extLst>
                </a:gridCol>
                <a:gridCol w="1362219">
                  <a:extLst>
                    <a:ext uri="{9D8B030D-6E8A-4147-A177-3AD203B41FA5}">
                      <a16:colId xmlns:a16="http://schemas.microsoft.com/office/drawing/2014/main" val="862222687"/>
                    </a:ext>
                  </a:extLst>
                </a:gridCol>
                <a:gridCol w="1362219">
                  <a:extLst>
                    <a:ext uri="{9D8B030D-6E8A-4147-A177-3AD203B41FA5}">
                      <a16:colId xmlns:a16="http://schemas.microsoft.com/office/drawing/2014/main" val="1599997111"/>
                    </a:ext>
                  </a:extLst>
                </a:gridCol>
                <a:gridCol w="1362219">
                  <a:extLst>
                    <a:ext uri="{9D8B030D-6E8A-4147-A177-3AD203B41FA5}">
                      <a16:colId xmlns:a16="http://schemas.microsoft.com/office/drawing/2014/main" val="535237398"/>
                    </a:ext>
                  </a:extLst>
                </a:gridCol>
              </a:tblGrid>
              <a:tr h="604785">
                <a:tc gridSpan="7">
                  <a:txBody>
                    <a:bodyPr/>
                    <a:lstStyle/>
                    <a:p>
                      <a:pPr algn="ctr"/>
                      <a:r>
                        <a:rPr lang="zh-TW" altLang="en-US" sz="2100" b="0" dirty="0"/>
                        <a:t>應收款項週轉率</a:t>
                      </a:r>
                      <a:endParaRPr lang="en-US" altLang="zh-TW" sz="2100" b="0" dirty="0"/>
                    </a:p>
                  </a:txBody>
                  <a:tcPr marL="166950" marR="343577" marT="128424" marB="1284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548793"/>
                  </a:ext>
                </a:extLst>
              </a:tr>
              <a:tr h="8683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900" b="0" kern="1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年份</a:t>
                      </a:r>
                    </a:p>
                  </a:txBody>
                  <a:tcPr marL="166950" marR="343577" marT="128424" marB="1284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b="0" kern="1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2016</a:t>
                      </a:r>
                      <a:endParaRPr lang="zh-TW" sz="2300" b="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77024" marR="277024" marT="17529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b="0" kern="1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2017</a:t>
                      </a:r>
                      <a:endParaRPr lang="zh-TW" sz="2300" b="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77024" marR="277024" marT="17529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b="0" kern="1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2018</a:t>
                      </a:r>
                      <a:endParaRPr lang="zh-TW" sz="2300" b="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77024" marR="277024" marT="17529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b="0" kern="1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2019</a:t>
                      </a:r>
                      <a:endParaRPr lang="zh-TW" sz="2300" b="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77024" marR="277024" marT="17529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b="0" kern="1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2020</a:t>
                      </a:r>
                      <a:endParaRPr lang="zh-TW" sz="2300" b="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77024" marR="277024" marT="17529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b="0" kern="1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2021</a:t>
                      </a:r>
                      <a:endParaRPr lang="zh-TW" sz="2300" b="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77024" marR="277024" marT="17529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685130"/>
                  </a:ext>
                </a:extLst>
              </a:tr>
              <a:tr h="8683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900" b="0" kern="1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網龍</a:t>
                      </a:r>
                    </a:p>
                  </a:txBody>
                  <a:tcPr marL="166950" marR="343577" marT="128424" marB="1284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8.37</a:t>
                      </a:r>
                    </a:p>
                  </a:txBody>
                  <a:tcPr marL="5491" marR="5491" marT="54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5.85</a:t>
                      </a:r>
                    </a:p>
                  </a:txBody>
                  <a:tcPr marL="5491" marR="5491" marT="54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4.85</a:t>
                      </a:r>
                    </a:p>
                  </a:txBody>
                  <a:tcPr marL="5491" marR="5491" marT="54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5.18</a:t>
                      </a:r>
                    </a:p>
                  </a:txBody>
                  <a:tcPr marL="5491" marR="5491" marT="54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5.25</a:t>
                      </a:r>
                    </a:p>
                  </a:txBody>
                  <a:tcPr marL="5491" marR="5491" marT="54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4.7</a:t>
                      </a:r>
                    </a:p>
                  </a:txBody>
                  <a:tcPr marL="5491" marR="5491" marT="54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462449"/>
                  </a:ext>
                </a:extLst>
              </a:tr>
              <a:tr h="8683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900" b="0" kern="1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華義</a:t>
                      </a:r>
                    </a:p>
                  </a:txBody>
                  <a:tcPr marL="166950" marR="343577" marT="128424" marB="1284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5.67</a:t>
                      </a:r>
                    </a:p>
                  </a:txBody>
                  <a:tcPr marL="5491" marR="5491" marT="54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6.92</a:t>
                      </a:r>
                    </a:p>
                  </a:txBody>
                  <a:tcPr marL="5491" marR="5491" marT="54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6.12</a:t>
                      </a:r>
                    </a:p>
                  </a:txBody>
                  <a:tcPr marL="5491" marR="5491" marT="54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9.08</a:t>
                      </a:r>
                    </a:p>
                  </a:txBody>
                  <a:tcPr marL="5491" marR="5491" marT="54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6.03</a:t>
                      </a:r>
                    </a:p>
                  </a:txBody>
                  <a:tcPr marL="5491" marR="5491" marT="54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7.03</a:t>
                      </a:r>
                    </a:p>
                  </a:txBody>
                  <a:tcPr marL="5491" marR="5491" marT="54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88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32158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3A360448-C91D-4CDA-9123-B35159D4D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443" y="643467"/>
            <a:ext cx="928511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3300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AA8B5F-D0DE-4C39-9CD5-DE965D8F0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7541"/>
            <a:ext cx="10515600" cy="1325563"/>
          </a:xfrm>
          <a:prstGeom prst="ellipse">
            <a:avLst/>
          </a:prstGeo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zh-TW" altLang="en-US" dirty="0"/>
              <a:t>應付賬款周轉率</a:t>
            </a:r>
            <a:r>
              <a:rPr lang="en-US" altLang="zh-TW" dirty="0"/>
              <a:t>(</a:t>
            </a:r>
            <a:r>
              <a:rPr lang="zh-TW" altLang="en-US" dirty="0"/>
              <a:t>次</a:t>
            </a:r>
            <a:r>
              <a:rPr lang="en-US" altLang="zh-TW" dirty="0"/>
              <a:t>) = </a:t>
            </a:r>
            <a:r>
              <a:rPr lang="zh-TW" altLang="en-US" dirty="0"/>
              <a:t>銷貨淨額 </a:t>
            </a:r>
            <a:r>
              <a:rPr lang="en-US" altLang="zh-TW" dirty="0"/>
              <a:t>/</a:t>
            </a:r>
            <a:r>
              <a:rPr lang="zh-TW" altLang="en-US" dirty="0"/>
              <a:t>平均應付賬款 </a:t>
            </a:r>
            <a:r>
              <a:rPr lang="en-US" altLang="zh-TW" dirty="0"/>
              <a:t>x 100%</a:t>
            </a:r>
          </a:p>
        </p:txBody>
      </p:sp>
      <p:graphicFrame>
        <p:nvGraphicFramePr>
          <p:cNvPr id="9" name="內容版面配置區 8">
            <a:extLst>
              <a:ext uri="{FF2B5EF4-FFF2-40B4-BE49-F238E27FC236}">
                <a16:creationId xmlns:a16="http://schemas.microsoft.com/office/drawing/2014/main" id="{0560F5F6-055D-49E9-ADC3-7CCF97A80FDE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2393448"/>
          <a:ext cx="10515601" cy="3715545"/>
        </p:xfrm>
        <a:graphic>
          <a:graphicData uri="http://schemas.openxmlformats.org/drawingml/2006/table">
            <a:tbl>
              <a:tblPr firstRow="1" firstCol="1" bandRow="1">
                <a:solidFill>
                  <a:srgbClr val="F2F2F2">
                    <a:alpha val="30196"/>
                  </a:srgbClr>
                </a:solidFill>
              </a:tblPr>
              <a:tblGrid>
                <a:gridCol w="1064401">
                  <a:extLst>
                    <a:ext uri="{9D8B030D-6E8A-4147-A177-3AD203B41FA5}">
                      <a16:colId xmlns:a16="http://schemas.microsoft.com/office/drawing/2014/main" val="3993196075"/>
                    </a:ext>
                  </a:extLst>
                </a:gridCol>
                <a:gridCol w="1575200">
                  <a:extLst>
                    <a:ext uri="{9D8B030D-6E8A-4147-A177-3AD203B41FA5}">
                      <a16:colId xmlns:a16="http://schemas.microsoft.com/office/drawing/2014/main" val="2425174959"/>
                    </a:ext>
                  </a:extLst>
                </a:gridCol>
                <a:gridCol w="1575200">
                  <a:extLst>
                    <a:ext uri="{9D8B030D-6E8A-4147-A177-3AD203B41FA5}">
                      <a16:colId xmlns:a16="http://schemas.microsoft.com/office/drawing/2014/main" val="2605463653"/>
                    </a:ext>
                  </a:extLst>
                </a:gridCol>
                <a:gridCol w="1575200">
                  <a:extLst>
                    <a:ext uri="{9D8B030D-6E8A-4147-A177-3AD203B41FA5}">
                      <a16:colId xmlns:a16="http://schemas.microsoft.com/office/drawing/2014/main" val="2079493562"/>
                    </a:ext>
                  </a:extLst>
                </a:gridCol>
                <a:gridCol w="1575200">
                  <a:extLst>
                    <a:ext uri="{9D8B030D-6E8A-4147-A177-3AD203B41FA5}">
                      <a16:colId xmlns:a16="http://schemas.microsoft.com/office/drawing/2014/main" val="862222687"/>
                    </a:ext>
                  </a:extLst>
                </a:gridCol>
                <a:gridCol w="1575200">
                  <a:extLst>
                    <a:ext uri="{9D8B030D-6E8A-4147-A177-3AD203B41FA5}">
                      <a16:colId xmlns:a16="http://schemas.microsoft.com/office/drawing/2014/main" val="1599997111"/>
                    </a:ext>
                  </a:extLst>
                </a:gridCol>
                <a:gridCol w="1575200">
                  <a:extLst>
                    <a:ext uri="{9D8B030D-6E8A-4147-A177-3AD203B41FA5}">
                      <a16:colId xmlns:a16="http://schemas.microsoft.com/office/drawing/2014/main" val="535237398"/>
                    </a:ext>
                  </a:extLst>
                </a:gridCol>
              </a:tblGrid>
              <a:tr h="673971">
                <a:tc gridSpan="7">
                  <a:txBody>
                    <a:bodyPr/>
                    <a:lstStyle/>
                    <a:p>
                      <a:pPr algn="ctr"/>
                      <a:r>
                        <a:rPr lang="zh-TW" altLang="en-US" sz="2400" b="0" dirty="0"/>
                        <a:t>應付帳款週轉率</a:t>
                      </a:r>
                      <a:endParaRPr lang="en-US" altLang="zh-TW" sz="2400" b="0" dirty="0"/>
                    </a:p>
                  </a:txBody>
                  <a:tcPr marL="193052" marR="397295" marT="148503" marB="1485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548793"/>
                  </a:ext>
                </a:extLst>
              </a:tr>
              <a:tr h="10138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200" b="0" kern="1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年份</a:t>
                      </a:r>
                    </a:p>
                  </a:txBody>
                  <a:tcPr marL="193052" marR="397295" marT="148503" marB="1485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700" b="0" kern="1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2016</a:t>
                      </a:r>
                      <a:endParaRPr lang="zh-TW" sz="2700" b="0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0337" marR="320337" marT="20270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700" b="0" kern="1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2017</a:t>
                      </a:r>
                      <a:endParaRPr lang="zh-TW" sz="2700" b="0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0337" marR="320337" marT="20270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700" b="0" kern="1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2018</a:t>
                      </a:r>
                      <a:endParaRPr lang="zh-TW" sz="2700" b="0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0337" marR="320337" marT="20270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700" b="0" kern="1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2019</a:t>
                      </a:r>
                      <a:endParaRPr lang="zh-TW" sz="2700" b="0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0337" marR="320337" marT="20270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700" b="0" kern="1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2020</a:t>
                      </a:r>
                      <a:endParaRPr lang="zh-TW" sz="2700" b="0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0337" marR="320337" marT="20270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700" b="0" kern="1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2021</a:t>
                      </a:r>
                      <a:endParaRPr lang="zh-TW" sz="2700" b="0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0337" marR="320337" marT="20270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685130"/>
                  </a:ext>
                </a:extLst>
              </a:tr>
              <a:tr h="10138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200" b="0" kern="1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網龍</a:t>
                      </a:r>
                    </a:p>
                  </a:txBody>
                  <a:tcPr marL="193052" marR="397295" marT="148503" marB="1485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0.9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0.69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0.87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0.67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0.62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0.62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462449"/>
                  </a:ext>
                </a:extLst>
              </a:tr>
              <a:tr h="10138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200" b="0" kern="1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華義</a:t>
                      </a:r>
                    </a:p>
                  </a:txBody>
                  <a:tcPr marL="193052" marR="397295" marT="148503" marB="1485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3.1</a:t>
                      </a:r>
                      <a:endParaRPr lang="en-US" altLang="zh-TW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2.67</a:t>
                      </a:r>
                      <a:endParaRPr lang="en-US" altLang="zh-TW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1.37</a:t>
                      </a:r>
                      <a:endParaRPr lang="en-US" altLang="zh-TW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1.01</a:t>
                      </a:r>
                      <a:endParaRPr lang="en-US" altLang="zh-TW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0.76</a:t>
                      </a:r>
                      <a:endParaRPr lang="en-US" altLang="zh-TW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</a:t>
                      </a:r>
                      <a:endParaRPr lang="en-US" altLang="zh-TW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88033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D2BDC8AA-556E-4C6A-9009-B833264E03C7}"/>
              </a:ext>
            </a:extLst>
          </p:cNvPr>
          <p:cNvSpPr txBox="1"/>
          <p:nvPr/>
        </p:nvSpPr>
        <p:spPr>
          <a:xfrm>
            <a:off x="3437710" y="4724683"/>
            <a:ext cx="7188199" cy="1292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53030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3B1A9753-EB5A-4CA2-86F1-6B2C168A5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444" y="643467"/>
            <a:ext cx="9285111" cy="5571065"/>
          </a:xfrm>
          <a:prstGeom prst="rect">
            <a:avLst/>
          </a:prstGeom>
          <a:ln>
            <a:noFill/>
          </a:ln>
        </p:spPr>
      </p:pic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53245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BAA8B5F-D0DE-4C39-9CD5-DE965D8F0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zh-TW" altLang="en-US" sz="3400" dirty="0"/>
              <a:t>固定資產週轉率＝產品銷售收入凈額</a:t>
            </a:r>
            <a:r>
              <a:rPr lang="en-US" altLang="zh-TW" sz="3400" dirty="0"/>
              <a:t>/</a:t>
            </a:r>
            <a:r>
              <a:rPr lang="zh-TW" altLang="en-US" sz="3400" dirty="0"/>
              <a:t>固定資產平均凈值 </a:t>
            </a:r>
            <a:r>
              <a:rPr lang="en-US" altLang="zh-TW" sz="3400" dirty="0"/>
              <a:t>x 100%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2BDC8AA-556E-4C6A-9009-B833264E03C7}"/>
              </a:ext>
            </a:extLst>
          </p:cNvPr>
          <p:cNvSpPr txBox="1"/>
          <p:nvPr/>
        </p:nvSpPr>
        <p:spPr>
          <a:xfrm>
            <a:off x="3437710" y="4724683"/>
            <a:ext cx="7188199" cy="1292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aphicFrame>
        <p:nvGraphicFramePr>
          <p:cNvPr id="9" name="內容版面配置區 8">
            <a:extLst>
              <a:ext uri="{FF2B5EF4-FFF2-40B4-BE49-F238E27FC236}">
                <a16:creationId xmlns:a16="http://schemas.microsoft.com/office/drawing/2014/main" id="{0560F5F6-055D-49E9-ADC3-7CCF97A80FDE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2150802"/>
          <a:ext cx="10506462" cy="3708541"/>
        </p:xfrm>
        <a:graphic>
          <a:graphicData uri="http://schemas.openxmlformats.org/drawingml/2006/table">
            <a:tbl>
              <a:tblPr firstRow="1" firstCol="1" bandRow="1">
                <a:solidFill>
                  <a:srgbClr val="F2F2F2">
                    <a:alpha val="30196"/>
                  </a:srgbClr>
                </a:solidFill>
              </a:tblPr>
              <a:tblGrid>
                <a:gridCol w="1063476">
                  <a:extLst>
                    <a:ext uri="{9D8B030D-6E8A-4147-A177-3AD203B41FA5}">
                      <a16:colId xmlns:a16="http://schemas.microsoft.com/office/drawing/2014/main" val="3993196075"/>
                    </a:ext>
                  </a:extLst>
                </a:gridCol>
                <a:gridCol w="1573831">
                  <a:extLst>
                    <a:ext uri="{9D8B030D-6E8A-4147-A177-3AD203B41FA5}">
                      <a16:colId xmlns:a16="http://schemas.microsoft.com/office/drawing/2014/main" val="2425174959"/>
                    </a:ext>
                  </a:extLst>
                </a:gridCol>
                <a:gridCol w="1573831">
                  <a:extLst>
                    <a:ext uri="{9D8B030D-6E8A-4147-A177-3AD203B41FA5}">
                      <a16:colId xmlns:a16="http://schemas.microsoft.com/office/drawing/2014/main" val="2605463653"/>
                    </a:ext>
                  </a:extLst>
                </a:gridCol>
                <a:gridCol w="1573831">
                  <a:extLst>
                    <a:ext uri="{9D8B030D-6E8A-4147-A177-3AD203B41FA5}">
                      <a16:colId xmlns:a16="http://schemas.microsoft.com/office/drawing/2014/main" val="2079493562"/>
                    </a:ext>
                  </a:extLst>
                </a:gridCol>
                <a:gridCol w="1573831">
                  <a:extLst>
                    <a:ext uri="{9D8B030D-6E8A-4147-A177-3AD203B41FA5}">
                      <a16:colId xmlns:a16="http://schemas.microsoft.com/office/drawing/2014/main" val="862222687"/>
                    </a:ext>
                  </a:extLst>
                </a:gridCol>
                <a:gridCol w="1573831">
                  <a:extLst>
                    <a:ext uri="{9D8B030D-6E8A-4147-A177-3AD203B41FA5}">
                      <a16:colId xmlns:a16="http://schemas.microsoft.com/office/drawing/2014/main" val="1599997111"/>
                    </a:ext>
                  </a:extLst>
                </a:gridCol>
                <a:gridCol w="1573831">
                  <a:extLst>
                    <a:ext uri="{9D8B030D-6E8A-4147-A177-3AD203B41FA5}">
                      <a16:colId xmlns:a16="http://schemas.microsoft.com/office/drawing/2014/main" val="535237398"/>
                    </a:ext>
                  </a:extLst>
                </a:gridCol>
              </a:tblGrid>
              <a:tr h="698734">
                <a:tc gridSpan="7">
                  <a:txBody>
                    <a:bodyPr/>
                    <a:lstStyle/>
                    <a:p>
                      <a:pPr algn="ctr"/>
                      <a:r>
                        <a:rPr lang="zh-TW" altLang="en-US" sz="2400" b="0" dirty="0"/>
                        <a:t>固定資產週轉率</a:t>
                      </a:r>
                      <a:endParaRPr lang="en-US" altLang="zh-TW" sz="2400" b="0" dirty="0"/>
                    </a:p>
                  </a:txBody>
                  <a:tcPr marL="192884" marR="396949" marT="148374" marB="1483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548793"/>
                  </a:ext>
                </a:extLst>
              </a:tr>
              <a:tr h="10032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200" b="0" kern="1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年份</a:t>
                      </a:r>
                    </a:p>
                  </a:txBody>
                  <a:tcPr marL="192884" marR="396949" marT="148374" marB="1483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700" b="0" kern="1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2016</a:t>
                      </a:r>
                      <a:endParaRPr lang="zh-TW" sz="2700" b="0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0058" marR="320058" marT="20252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700" b="0" kern="1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2017</a:t>
                      </a:r>
                      <a:endParaRPr lang="zh-TW" sz="2700" b="0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0058" marR="320058" marT="20252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700" b="0" kern="1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2018</a:t>
                      </a:r>
                      <a:endParaRPr lang="zh-TW" sz="2700" b="0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0058" marR="320058" marT="20252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700" b="0" kern="1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2019</a:t>
                      </a:r>
                      <a:endParaRPr lang="zh-TW" sz="2700" b="0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0058" marR="320058" marT="20252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700" b="0" kern="1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2020</a:t>
                      </a:r>
                      <a:endParaRPr lang="zh-TW" sz="2700" b="0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0058" marR="320058" marT="20252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700" b="0" kern="1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2021</a:t>
                      </a:r>
                      <a:endParaRPr lang="zh-TW" sz="2700" b="0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0058" marR="320058" marT="20252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685130"/>
                  </a:ext>
                </a:extLst>
              </a:tr>
              <a:tr h="10032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200" b="0" kern="1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網龍</a:t>
                      </a:r>
                    </a:p>
                  </a:txBody>
                  <a:tcPr marL="192884" marR="396949" marT="148374" marB="1483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29.44</a:t>
                      </a:r>
                    </a:p>
                  </a:txBody>
                  <a:tcPr marL="6344" marR="6344" marT="63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40.14</a:t>
                      </a:r>
                    </a:p>
                  </a:txBody>
                  <a:tcPr marL="6344" marR="6344" marT="63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83.05</a:t>
                      </a:r>
                    </a:p>
                  </a:txBody>
                  <a:tcPr marL="6344" marR="6344" marT="63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32.27</a:t>
                      </a:r>
                    </a:p>
                  </a:txBody>
                  <a:tcPr marL="6344" marR="6344" marT="63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15.88</a:t>
                      </a:r>
                    </a:p>
                  </a:txBody>
                  <a:tcPr marL="6344" marR="6344" marT="63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20.9</a:t>
                      </a:r>
                    </a:p>
                  </a:txBody>
                  <a:tcPr marL="6344" marR="6344" marT="63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462449"/>
                  </a:ext>
                </a:extLst>
              </a:tr>
              <a:tr h="10032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200" b="0" kern="1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華義</a:t>
                      </a:r>
                    </a:p>
                  </a:txBody>
                  <a:tcPr marL="192884" marR="396949" marT="148374" marB="1483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1.7</a:t>
                      </a:r>
                    </a:p>
                  </a:txBody>
                  <a:tcPr marL="6344" marR="6344" marT="63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6344" marR="6344" marT="63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0.91</a:t>
                      </a:r>
                    </a:p>
                  </a:txBody>
                  <a:tcPr marL="6344" marR="6344" marT="63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1.46</a:t>
                      </a:r>
                    </a:p>
                  </a:txBody>
                  <a:tcPr marL="6344" marR="6344" marT="63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1.52</a:t>
                      </a:r>
                    </a:p>
                  </a:txBody>
                  <a:tcPr marL="6344" marR="6344" marT="63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3.68</a:t>
                      </a:r>
                    </a:p>
                  </a:txBody>
                  <a:tcPr marL="6344" marR="6344" marT="63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88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98673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B51DADF5-EA7B-4C52-88EE-BF4A1E6B2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443" y="643467"/>
            <a:ext cx="928511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0176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BAA8B5F-D0DE-4C39-9CD5-DE965D8F0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zh-TW" altLang="en-US" sz="4000" dirty="0"/>
              <a:t>總資產週轉率</a:t>
            </a:r>
            <a:r>
              <a:rPr lang="en-US" altLang="zh-TW" sz="4000" dirty="0"/>
              <a:t>=</a:t>
            </a:r>
            <a:r>
              <a:rPr lang="zh-TW" altLang="en-US" sz="4000" dirty="0"/>
              <a:t>銷貨額／總資產 </a:t>
            </a:r>
            <a:r>
              <a:rPr lang="en-US" altLang="zh-TW" sz="4000" dirty="0"/>
              <a:t>x 100%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2BDC8AA-556E-4C6A-9009-B833264E03C7}"/>
              </a:ext>
            </a:extLst>
          </p:cNvPr>
          <p:cNvSpPr txBox="1"/>
          <p:nvPr/>
        </p:nvSpPr>
        <p:spPr>
          <a:xfrm>
            <a:off x="3437710" y="4724683"/>
            <a:ext cx="7188199" cy="1292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aphicFrame>
        <p:nvGraphicFramePr>
          <p:cNvPr id="9" name="內容版面配置區 8">
            <a:extLst>
              <a:ext uri="{FF2B5EF4-FFF2-40B4-BE49-F238E27FC236}">
                <a16:creationId xmlns:a16="http://schemas.microsoft.com/office/drawing/2014/main" id="{0560F5F6-055D-49E9-ADC3-7CCF97A80FDE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2150802"/>
          <a:ext cx="10506462" cy="3708541"/>
        </p:xfrm>
        <a:graphic>
          <a:graphicData uri="http://schemas.openxmlformats.org/drawingml/2006/table">
            <a:tbl>
              <a:tblPr firstRow="1" firstCol="1" bandRow="1">
                <a:solidFill>
                  <a:srgbClr val="F2F2F2">
                    <a:alpha val="30196"/>
                  </a:srgbClr>
                </a:solidFill>
              </a:tblPr>
              <a:tblGrid>
                <a:gridCol w="1063476">
                  <a:extLst>
                    <a:ext uri="{9D8B030D-6E8A-4147-A177-3AD203B41FA5}">
                      <a16:colId xmlns:a16="http://schemas.microsoft.com/office/drawing/2014/main" val="3993196075"/>
                    </a:ext>
                  </a:extLst>
                </a:gridCol>
                <a:gridCol w="1573831">
                  <a:extLst>
                    <a:ext uri="{9D8B030D-6E8A-4147-A177-3AD203B41FA5}">
                      <a16:colId xmlns:a16="http://schemas.microsoft.com/office/drawing/2014/main" val="2425174959"/>
                    </a:ext>
                  </a:extLst>
                </a:gridCol>
                <a:gridCol w="1573831">
                  <a:extLst>
                    <a:ext uri="{9D8B030D-6E8A-4147-A177-3AD203B41FA5}">
                      <a16:colId xmlns:a16="http://schemas.microsoft.com/office/drawing/2014/main" val="2605463653"/>
                    </a:ext>
                  </a:extLst>
                </a:gridCol>
                <a:gridCol w="1573831">
                  <a:extLst>
                    <a:ext uri="{9D8B030D-6E8A-4147-A177-3AD203B41FA5}">
                      <a16:colId xmlns:a16="http://schemas.microsoft.com/office/drawing/2014/main" val="2079493562"/>
                    </a:ext>
                  </a:extLst>
                </a:gridCol>
                <a:gridCol w="1573831">
                  <a:extLst>
                    <a:ext uri="{9D8B030D-6E8A-4147-A177-3AD203B41FA5}">
                      <a16:colId xmlns:a16="http://schemas.microsoft.com/office/drawing/2014/main" val="862222687"/>
                    </a:ext>
                  </a:extLst>
                </a:gridCol>
                <a:gridCol w="1573831">
                  <a:extLst>
                    <a:ext uri="{9D8B030D-6E8A-4147-A177-3AD203B41FA5}">
                      <a16:colId xmlns:a16="http://schemas.microsoft.com/office/drawing/2014/main" val="1599997111"/>
                    </a:ext>
                  </a:extLst>
                </a:gridCol>
                <a:gridCol w="1573831">
                  <a:extLst>
                    <a:ext uri="{9D8B030D-6E8A-4147-A177-3AD203B41FA5}">
                      <a16:colId xmlns:a16="http://schemas.microsoft.com/office/drawing/2014/main" val="535237398"/>
                    </a:ext>
                  </a:extLst>
                </a:gridCol>
              </a:tblGrid>
              <a:tr h="698734">
                <a:tc gridSpan="7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2400" b="0" dirty="0"/>
                        <a:t>總資產週轉率 </a:t>
                      </a:r>
                      <a:endParaRPr lang="zh-TW" sz="2200" b="0" kern="1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92884" marR="396949" marT="148374" marB="1483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548793"/>
                  </a:ext>
                </a:extLst>
              </a:tr>
              <a:tr h="10032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200" b="0" kern="1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年份</a:t>
                      </a:r>
                    </a:p>
                  </a:txBody>
                  <a:tcPr marL="192884" marR="396949" marT="148374" marB="1483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700" b="0" kern="1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2016</a:t>
                      </a:r>
                      <a:endParaRPr lang="zh-TW" sz="2700" b="0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0058" marR="320058" marT="20252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700" b="0" kern="1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2017</a:t>
                      </a:r>
                      <a:endParaRPr lang="zh-TW" sz="2700" b="0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0058" marR="320058" marT="20252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700" b="0" kern="1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2018</a:t>
                      </a:r>
                      <a:endParaRPr lang="zh-TW" sz="2700" b="0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0058" marR="320058" marT="20252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700" b="0" kern="1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2019</a:t>
                      </a:r>
                      <a:endParaRPr lang="zh-TW" sz="2700" b="0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0058" marR="320058" marT="20252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700" b="0" kern="1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2020</a:t>
                      </a:r>
                      <a:endParaRPr lang="zh-TW" sz="2700" b="0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0058" marR="320058" marT="20252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700" b="0" kern="1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2021</a:t>
                      </a:r>
                      <a:endParaRPr lang="zh-TW" sz="2700" b="0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0058" marR="320058" marT="20252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685130"/>
                  </a:ext>
                </a:extLst>
              </a:tr>
              <a:tr h="10032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200" b="0" kern="1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網龍</a:t>
                      </a:r>
                    </a:p>
                  </a:txBody>
                  <a:tcPr marL="192884" marR="396949" marT="148374" marB="1483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0.26</a:t>
                      </a:r>
                    </a:p>
                  </a:txBody>
                  <a:tcPr marL="6344" marR="6344" marT="63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0.29</a:t>
                      </a:r>
                    </a:p>
                  </a:txBody>
                  <a:tcPr marL="6344" marR="6344" marT="63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0.48</a:t>
                      </a:r>
                    </a:p>
                  </a:txBody>
                  <a:tcPr marL="6344" marR="6344" marT="63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0.5</a:t>
                      </a:r>
                    </a:p>
                  </a:txBody>
                  <a:tcPr marL="6344" marR="6344" marT="63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0.33</a:t>
                      </a:r>
                    </a:p>
                  </a:txBody>
                  <a:tcPr marL="6344" marR="6344" marT="63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0.25</a:t>
                      </a:r>
                    </a:p>
                  </a:txBody>
                  <a:tcPr marL="6344" marR="6344" marT="63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462449"/>
                  </a:ext>
                </a:extLst>
              </a:tr>
              <a:tr h="10032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200" b="0" kern="1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華義</a:t>
                      </a:r>
                    </a:p>
                  </a:txBody>
                  <a:tcPr marL="192884" marR="396949" marT="148374" marB="1483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0.31</a:t>
                      </a:r>
                    </a:p>
                  </a:txBody>
                  <a:tcPr marL="6344" marR="6344" marT="63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0.2</a:t>
                      </a:r>
                    </a:p>
                  </a:txBody>
                  <a:tcPr marL="6344" marR="6344" marT="63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0.19</a:t>
                      </a:r>
                    </a:p>
                  </a:txBody>
                  <a:tcPr marL="6344" marR="6344" marT="63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0.39</a:t>
                      </a:r>
                    </a:p>
                  </a:txBody>
                  <a:tcPr marL="6344" marR="6344" marT="63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0.38</a:t>
                      </a:r>
                    </a:p>
                  </a:txBody>
                  <a:tcPr marL="6344" marR="6344" marT="63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0.71</a:t>
                      </a:r>
                    </a:p>
                  </a:txBody>
                  <a:tcPr marL="6344" marR="6344" marT="63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88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6022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3D323D90-823D-4826-A937-E849F78D1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933" y="457200"/>
            <a:ext cx="9824133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430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CA7F44F-A3F5-4373-A3F6-201129197C7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TW" altLang="en-US" sz="5400" dirty="0">
                <a:solidFill>
                  <a:srgbClr val="FFFFFF"/>
                </a:solidFill>
              </a:rPr>
              <a:t>營運狀況</a:t>
            </a:r>
          </a:p>
        </p:txBody>
      </p:sp>
      <p:cxnSp>
        <p:nvCxnSpPr>
          <p:cNvPr id="9" name="Straight Connector 1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圖片 3">
            <a:extLst>
              <a:ext uri="{FF2B5EF4-FFF2-40B4-BE49-F238E27FC236}">
                <a16:creationId xmlns:a16="http://schemas.microsoft.com/office/drawing/2014/main" id="{296A0190-049A-4B14-87D2-B45062FD6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453" y="2426818"/>
            <a:ext cx="3138145" cy="3997637"/>
          </a:xfrm>
          <a:prstGeom prst="rect">
            <a:avLst/>
          </a:prstGeom>
        </p:spPr>
      </p:pic>
      <p:cxnSp>
        <p:nvCxnSpPr>
          <p:cNvPr id="10" name="Straight Connector 1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圖片 5">
            <a:extLst>
              <a:ext uri="{FF2B5EF4-FFF2-40B4-BE49-F238E27FC236}">
                <a16:creationId xmlns:a16="http://schemas.microsoft.com/office/drawing/2014/main" id="{7A078E77-E923-4A79-ACB4-D1732CC2D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9068" y="2426818"/>
            <a:ext cx="3507926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7488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DC84E0A-62C9-4ABB-9ED2-5E74DDC55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zh-TW" altLang="en-US" sz="4800"/>
              <a:t>償還能力</a:t>
            </a:r>
            <a:r>
              <a:rPr lang="en-US" altLang="zh-TW" sz="4800"/>
              <a:t>(Financial healthy)</a:t>
            </a:r>
            <a:br>
              <a:rPr lang="en-US" altLang="zh-TW" sz="4800"/>
            </a:br>
            <a:endParaRPr lang="zh-TW" altLang="en-US" sz="480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3DF2E08F-DE5E-635C-3D4C-BA95803885D9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50294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BAA8B5F-D0DE-4C39-9CD5-DE965D8F0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zh-TW" altLang="en-US" sz="4000" dirty="0"/>
              <a:t>流動比率 </a:t>
            </a:r>
            <a:r>
              <a:rPr lang="en-US" altLang="zh-TW" sz="4000" dirty="0"/>
              <a:t>= </a:t>
            </a:r>
            <a:r>
              <a:rPr lang="zh-TW" altLang="en-US" sz="4000" dirty="0"/>
              <a:t>流動資產╱流動負債 </a:t>
            </a:r>
            <a:r>
              <a:rPr lang="en-US" altLang="zh-TW" sz="4000" dirty="0"/>
              <a:t>x 100%</a:t>
            </a:r>
            <a:endParaRPr lang="en-US" altLang="zh-TW" sz="40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2BDC8AA-556E-4C6A-9009-B833264E03C7}"/>
              </a:ext>
            </a:extLst>
          </p:cNvPr>
          <p:cNvSpPr txBox="1"/>
          <p:nvPr/>
        </p:nvSpPr>
        <p:spPr>
          <a:xfrm>
            <a:off x="3437710" y="4724683"/>
            <a:ext cx="7188199" cy="1292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aphicFrame>
        <p:nvGraphicFramePr>
          <p:cNvPr id="9" name="內容版面配置區 8">
            <a:extLst>
              <a:ext uri="{FF2B5EF4-FFF2-40B4-BE49-F238E27FC236}">
                <a16:creationId xmlns:a16="http://schemas.microsoft.com/office/drawing/2014/main" id="{0560F5F6-055D-49E9-ADC3-7CCF97A80FDE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927607"/>
          <a:ext cx="10506461" cy="4154931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1419449">
                  <a:extLst>
                    <a:ext uri="{9D8B030D-6E8A-4147-A177-3AD203B41FA5}">
                      <a16:colId xmlns:a16="http://schemas.microsoft.com/office/drawing/2014/main" val="3993196075"/>
                    </a:ext>
                  </a:extLst>
                </a:gridCol>
                <a:gridCol w="1514502">
                  <a:extLst>
                    <a:ext uri="{9D8B030D-6E8A-4147-A177-3AD203B41FA5}">
                      <a16:colId xmlns:a16="http://schemas.microsoft.com/office/drawing/2014/main" val="2425174959"/>
                    </a:ext>
                  </a:extLst>
                </a:gridCol>
                <a:gridCol w="1514502">
                  <a:extLst>
                    <a:ext uri="{9D8B030D-6E8A-4147-A177-3AD203B41FA5}">
                      <a16:colId xmlns:a16="http://schemas.microsoft.com/office/drawing/2014/main" val="2605463653"/>
                    </a:ext>
                  </a:extLst>
                </a:gridCol>
                <a:gridCol w="1514502">
                  <a:extLst>
                    <a:ext uri="{9D8B030D-6E8A-4147-A177-3AD203B41FA5}">
                      <a16:colId xmlns:a16="http://schemas.microsoft.com/office/drawing/2014/main" val="2079493562"/>
                    </a:ext>
                  </a:extLst>
                </a:gridCol>
                <a:gridCol w="1514502">
                  <a:extLst>
                    <a:ext uri="{9D8B030D-6E8A-4147-A177-3AD203B41FA5}">
                      <a16:colId xmlns:a16="http://schemas.microsoft.com/office/drawing/2014/main" val="862222687"/>
                    </a:ext>
                  </a:extLst>
                </a:gridCol>
                <a:gridCol w="1514502">
                  <a:extLst>
                    <a:ext uri="{9D8B030D-6E8A-4147-A177-3AD203B41FA5}">
                      <a16:colId xmlns:a16="http://schemas.microsoft.com/office/drawing/2014/main" val="1599997111"/>
                    </a:ext>
                  </a:extLst>
                </a:gridCol>
                <a:gridCol w="1514502">
                  <a:extLst>
                    <a:ext uri="{9D8B030D-6E8A-4147-A177-3AD203B41FA5}">
                      <a16:colId xmlns:a16="http://schemas.microsoft.com/office/drawing/2014/main" val="535237398"/>
                    </a:ext>
                  </a:extLst>
                </a:gridCol>
              </a:tblGrid>
              <a:tr h="1107171">
                <a:tc gridSpan="7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3200" b="0" kern="100" cap="all" spc="15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流動比</a:t>
                      </a:r>
                    </a:p>
                  </a:txBody>
                  <a:tcPr marL="273751" marR="273751" marT="273751" marB="27375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548793"/>
                  </a:ext>
                </a:extLst>
              </a:tr>
              <a:tr h="10159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600" b="1" kern="1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年份</a:t>
                      </a:r>
                    </a:p>
                  </a:txBody>
                  <a:tcPr marL="273751" marR="273751" marT="273751" marB="27375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b="0" kern="1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2016</a:t>
                      </a:r>
                      <a:endParaRPr lang="zh-TW" sz="2600" b="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73751" marR="273751" marT="273751" marB="27375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b="0" kern="1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2017</a:t>
                      </a:r>
                      <a:endParaRPr lang="zh-TW" sz="2600" b="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73751" marR="273751" marT="273751" marB="27375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b="0" kern="1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2018</a:t>
                      </a:r>
                      <a:endParaRPr lang="zh-TW" sz="2600" b="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73751" marR="273751" marT="273751" marB="27375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b="0" kern="1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2019</a:t>
                      </a:r>
                      <a:endParaRPr lang="zh-TW" sz="2600" b="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73751" marR="273751" marT="273751" marB="27375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b="0" kern="1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2020</a:t>
                      </a:r>
                      <a:endParaRPr lang="zh-TW" sz="2600" b="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73751" marR="273751" marT="273751" marB="27375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b="0" kern="1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2021</a:t>
                      </a:r>
                      <a:endParaRPr lang="zh-TW" sz="2600" b="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73751" marR="273751" marT="273751" marB="27375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0685130"/>
                  </a:ext>
                </a:extLst>
              </a:tr>
              <a:tr h="10159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600" b="1" kern="1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網龍</a:t>
                      </a:r>
                    </a:p>
                  </a:txBody>
                  <a:tcPr marL="273751" marR="273751" marT="273751" marB="27375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670</a:t>
                      </a:r>
                    </a:p>
                  </a:txBody>
                  <a:tcPr marL="273751" marR="273751" marT="273751" marB="2737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635</a:t>
                      </a:r>
                    </a:p>
                  </a:txBody>
                  <a:tcPr marL="273751" marR="273751" marT="273751" marB="2737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478</a:t>
                      </a:r>
                    </a:p>
                  </a:txBody>
                  <a:tcPr marL="273751" marR="273751" marT="273751" marB="2737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628.8</a:t>
                      </a:r>
                    </a:p>
                  </a:txBody>
                  <a:tcPr marL="273751" marR="273751" marT="273751" marB="2737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921.1</a:t>
                      </a:r>
                    </a:p>
                  </a:txBody>
                  <a:tcPr marL="273751" marR="273751" marT="273751" marB="2737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786.7</a:t>
                      </a:r>
                    </a:p>
                  </a:txBody>
                  <a:tcPr marL="273751" marR="273751" marT="273751" marB="2737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462449"/>
                  </a:ext>
                </a:extLst>
              </a:tr>
              <a:tr h="10159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600" b="1" kern="1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華義</a:t>
                      </a:r>
                    </a:p>
                  </a:txBody>
                  <a:tcPr marL="273751" marR="273751" marT="273751" marB="27375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85.77</a:t>
                      </a:r>
                    </a:p>
                  </a:txBody>
                  <a:tcPr marL="273751" marR="273751" marT="273751" marB="2737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143.2</a:t>
                      </a:r>
                    </a:p>
                  </a:txBody>
                  <a:tcPr marL="273751" marR="273751" marT="273751" marB="2737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136.4</a:t>
                      </a:r>
                    </a:p>
                  </a:txBody>
                  <a:tcPr marL="273751" marR="273751" marT="273751" marB="2737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153.6</a:t>
                      </a:r>
                    </a:p>
                  </a:txBody>
                  <a:tcPr marL="273751" marR="273751" marT="273751" marB="2737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220.8</a:t>
                      </a:r>
                    </a:p>
                  </a:txBody>
                  <a:tcPr marL="273751" marR="273751" marT="273751" marB="2737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398.4</a:t>
                      </a:r>
                    </a:p>
                  </a:txBody>
                  <a:tcPr marL="273751" marR="273751" marT="273751" marB="2737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188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61468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7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4E63095-0DF3-456B-A33D-ACA1F8CAF50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83255" y="2025023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br>
              <a:rPr lang="en-US" altLang="zh-TW" sz="3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altLang="zh-TW" sz="30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C062E00-EF47-494F-A943-44D3E9CA3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835" y="2139351"/>
            <a:ext cx="7000329" cy="416519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897DC5B-C15F-4A56-BB4C-EE6E809AD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9807" y="5495526"/>
            <a:ext cx="6202497" cy="493819"/>
          </a:xfrm>
          <a:prstGeom prst="rect">
            <a:avLst/>
          </a:prstGeom>
        </p:spPr>
      </p:pic>
      <p:sp>
        <p:nvSpPr>
          <p:cNvPr id="6" name="橢圓 5">
            <a:extLst>
              <a:ext uri="{FF2B5EF4-FFF2-40B4-BE49-F238E27FC236}">
                <a16:creationId xmlns:a16="http://schemas.microsoft.com/office/drawing/2014/main" id="{9C6A145D-AC5D-4398-B9C4-1E7B0C39A17A}"/>
              </a:ext>
            </a:extLst>
          </p:cNvPr>
          <p:cNvSpPr/>
          <p:nvPr/>
        </p:nvSpPr>
        <p:spPr>
          <a:xfrm>
            <a:off x="7075334" y="3498236"/>
            <a:ext cx="1972636" cy="916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私募引進網銀國際為策略投資人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FFCE3501-0C4D-4E01-9C09-AC8D2EA468F6}"/>
              </a:ext>
            </a:extLst>
          </p:cNvPr>
          <p:cNvSpPr/>
          <p:nvPr/>
        </p:nvSpPr>
        <p:spPr>
          <a:xfrm>
            <a:off x="9095877" y="4503479"/>
            <a:ext cx="1376535" cy="1177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推出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AirFUN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遊戲平台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AA0D12D3-8F76-47D2-8D8B-5734D504D22D}"/>
              </a:ext>
            </a:extLst>
          </p:cNvPr>
          <p:cNvCxnSpPr/>
          <p:nvPr/>
        </p:nvCxnSpPr>
        <p:spPr>
          <a:xfrm flipH="1">
            <a:off x="7890553" y="4414475"/>
            <a:ext cx="171099" cy="496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459F9C2E-FC72-4E17-B960-F5BF84A01A7A}"/>
              </a:ext>
            </a:extLst>
          </p:cNvPr>
          <p:cNvCxnSpPr/>
          <p:nvPr/>
        </p:nvCxnSpPr>
        <p:spPr>
          <a:xfrm flipH="1" flipV="1">
            <a:off x="8907694" y="4503479"/>
            <a:ext cx="688470" cy="247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標題 1">
            <a:extLst>
              <a:ext uri="{FF2B5EF4-FFF2-40B4-BE49-F238E27FC236}">
                <a16:creationId xmlns:a16="http://schemas.microsoft.com/office/drawing/2014/main" id="{A63CE266-B3BA-427E-82F1-D12E50F8C46C}"/>
              </a:ext>
            </a:extLst>
          </p:cNvPr>
          <p:cNvSpPr txBox="1">
            <a:spLocks/>
          </p:cNvSpPr>
          <p:nvPr/>
        </p:nvSpPr>
        <p:spPr>
          <a:xfrm>
            <a:off x="989350" y="2061946"/>
            <a:ext cx="10509504" cy="990722"/>
          </a:xfrm>
          <a:prstGeom prst="ellipse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新細明體" panose="02020500000000000000" pitchFamily="18" charset="-120"/>
                <a:cs typeface="+mj-cs"/>
              </a:rPr>
              <a:t>流動比率 </a:t>
            </a:r>
            <a:r>
              <a:rPr kumimoji="0" lang="en-US" altLang="zh-TW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新細明體" panose="02020500000000000000" pitchFamily="18" charset="-120"/>
                <a:cs typeface="+mj-cs"/>
              </a:rPr>
              <a:t>= </a:t>
            </a:r>
            <a:r>
              <a:rPr kumimoji="0" lang="zh-TW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新細明體" panose="02020500000000000000" pitchFamily="18" charset="-120"/>
                <a:cs typeface="+mj-cs"/>
              </a:rPr>
              <a:t>流動資產╱流動負債 </a:t>
            </a:r>
            <a:r>
              <a:rPr kumimoji="0" lang="en-US" altLang="zh-TW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新細明體" panose="02020500000000000000" pitchFamily="18" charset="-120"/>
                <a:cs typeface="+mj-cs"/>
              </a:rPr>
              <a:t>x 100%</a:t>
            </a:r>
          </a:p>
        </p:txBody>
      </p:sp>
    </p:spTree>
    <p:extLst>
      <p:ext uri="{BB962C8B-B14F-4D97-AF65-F5344CB8AC3E}">
        <p14:creationId xmlns:p14="http://schemas.microsoft.com/office/powerpoint/2010/main" val="39284026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DA1F35B-C8F7-4A5A-9339-7DA4D785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B2D4AD41-40DA-4A81-92F5-B6E3BA1ED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8175088" y="45795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749AF86-00CA-4463-994F-DEDB55B4D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ellipse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zh-TW" altLang="en-US" sz="2800" kern="1200">
                <a:latin typeface="+mj-lt"/>
                <a:ea typeface="+mj-ea"/>
                <a:cs typeface="+mj-cs"/>
              </a:rPr>
              <a:t>速動比率</a:t>
            </a:r>
            <a:r>
              <a:rPr lang="en-US" altLang="zh-TW" sz="2800" kern="1200">
                <a:latin typeface="+mj-lt"/>
                <a:ea typeface="+mj-ea"/>
                <a:cs typeface="+mj-cs"/>
              </a:rPr>
              <a:t>(Quick Ratio)</a:t>
            </a:r>
            <a:br>
              <a:rPr lang="en-US" altLang="zh-TW" sz="2800" kern="1200">
                <a:latin typeface="+mj-lt"/>
                <a:ea typeface="+mj-ea"/>
                <a:cs typeface="+mj-cs"/>
              </a:rPr>
            </a:br>
            <a:endParaRPr lang="en-US" altLang="zh-TW" sz="2800" kern="1200">
              <a:latin typeface="+mj-lt"/>
              <a:ea typeface="+mj-ea"/>
              <a:cs typeface="+mj-cs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0D4BE62-1DA3-40C1-97F8-CD803142F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333107" y="-1215084"/>
            <a:ext cx="15525107" cy="1672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aphicFrame>
        <p:nvGraphicFramePr>
          <p:cNvPr id="3" name="內容版面配置區 2">
            <a:extLst>
              <a:ext uri="{FF2B5EF4-FFF2-40B4-BE49-F238E27FC236}">
                <a16:creationId xmlns:a16="http://schemas.microsoft.com/office/drawing/2014/main" id="{82C14760-BD77-4D36-9462-46634D76EA00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2256415"/>
          <a:ext cx="10515605" cy="3489760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{8799B23B-EC83-4686-B30A-512413B5E67A}</a:tableStyleId>
              </a:tblPr>
              <a:tblGrid>
                <a:gridCol w="1443716">
                  <a:extLst>
                    <a:ext uri="{9D8B030D-6E8A-4147-A177-3AD203B41FA5}">
                      <a16:colId xmlns:a16="http://schemas.microsoft.com/office/drawing/2014/main" val="1864510944"/>
                    </a:ext>
                  </a:extLst>
                </a:gridCol>
                <a:gridCol w="1526915">
                  <a:extLst>
                    <a:ext uri="{9D8B030D-6E8A-4147-A177-3AD203B41FA5}">
                      <a16:colId xmlns:a16="http://schemas.microsoft.com/office/drawing/2014/main" val="2887717080"/>
                    </a:ext>
                  </a:extLst>
                </a:gridCol>
                <a:gridCol w="1526915">
                  <a:extLst>
                    <a:ext uri="{9D8B030D-6E8A-4147-A177-3AD203B41FA5}">
                      <a16:colId xmlns:a16="http://schemas.microsoft.com/office/drawing/2014/main" val="2464540315"/>
                    </a:ext>
                  </a:extLst>
                </a:gridCol>
                <a:gridCol w="1437314">
                  <a:extLst>
                    <a:ext uri="{9D8B030D-6E8A-4147-A177-3AD203B41FA5}">
                      <a16:colId xmlns:a16="http://schemas.microsoft.com/office/drawing/2014/main" val="340534074"/>
                    </a:ext>
                  </a:extLst>
                </a:gridCol>
                <a:gridCol w="1526915">
                  <a:extLst>
                    <a:ext uri="{9D8B030D-6E8A-4147-A177-3AD203B41FA5}">
                      <a16:colId xmlns:a16="http://schemas.microsoft.com/office/drawing/2014/main" val="2948877018"/>
                    </a:ext>
                  </a:extLst>
                </a:gridCol>
                <a:gridCol w="1526915">
                  <a:extLst>
                    <a:ext uri="{9D8B030D-6E8A-4147-A177-3AD203B41FA5}">
                      <a16:colId xmlns:a16="http://schemas.microsoft.com/office/drawing/2014/main" val="3374333755"/>
                    </a:ext>
                  </a:extLst>
                </a:gridCol>
                <a:gridCol w="1526915">
                  <a:extLst>
                    <a:ext uri="{9D8B030D-6E8A-4147-A177-3AD203B41FA5}">
                      <a16:colId xmlns:a16="http://schemas.microsoft.com/office/drawing/2014/main" val="80486577"/>
                    </a:ext>
                  </a:extLst>
                </a:gridCol>
              </a:tblGrid>
              <a:tr h="872440">
                <a:tc gridSpan="7">
                  <a:txBody>
                    <a:bodyPr/>
                    <a:lstStyle/>
                    <a:p>
                      <a:pPr algn="ctr"/>
                      <a:r>
                        <a:rPr lang="zh-TW" altLang="en-US" sz="2800" b="0" cap="none" spc="0" dirty="0">
                          <a:solidFill>
                            <a:schemeClr val="bg1"/>
                          </a:solidFill>
                        </a:rPr>
                        <a:t>速動比率 </a:t>
                      </a:r>
                      <a:r>
                        <a:rPr lang="en-US" altLang="zh-TW" sz="2800" b="0" cap="none" spc="0" dirty="0">
                          <a:solidFill>
                            <a:schemeClr val="bg1"/>
                          </a:solidFill>
                        </a:rPr>
                        <a:t>= </a:t>
                      </a:r>
                      <a:r>
                        <a:rPr lang="zh-TW" altLang="en-US" sz="2800" b="0" cap="none" spc="0" dirty="0">
                          <a:solidFill>
                            <a:schemeClr val="bg1"/>
                          </a:solidFill>
                        </a:rPr>
                        <a:t>速動資產╱流動負債 </a:t>
                      </a:r>
                      <a:r>
                        <a:rPr lang="en-US" altLang="zh-TW" sz="2800" b="0" cap="none" spc="0" dirty="0">
                          <a:solidFill>
                            <a:schemeClr val="bg1"/>
                          </a:solidFill>
                        </a:rPr>
                        <a:t>x 100%</a:t>
                      </a:r>
                      <a:endParaRPr lang="zh-TW" altLang="en-US" sz="2800" b="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239614" marR="249870" marT="184318" marB="184318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369540"/>
                  </a:ext>
                </a:extLst>
              </a:tr>
              <a:tr h="8724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800" b="0" kern="100" cap="none" spc="0">
                          <a:solidFill>
                            <a:schemeClr val="tx1"/>
                          </a:solidFill>
                          <a:effectLst/>
                        </a:rPr>
                        <a:t>年份</a:t>
                      </a:r>
                      <a:endParaRPr lang="en-US" altLang="zh-TW" sz="2800" b="0" kern="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39614" marR="249870" marT="184318" marB="18431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 kern="1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2016</a:t>
                      </a:r>
                      <a:endParaRPr lang="zh-TW" sz="2800" b="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614" marR="249870" marT="184318" marB="18431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 kern="1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2017</a:t>
                      </a:r>
                      <a:endParaRPr lang="zh-TW" sz="2800" b="0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614" marR="249870" marT="184318" marB="18431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 kern="1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2018</a:t>
                      </a:r>
                      <a:endParaRPr lang="zh-TW" sz="2800" b="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614" marR="249870" marT="184318" marB="18431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 kern="1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2019</a:t>
                      </a:r>
                      <a:endParaRPr lang="zh-TW" sz="2800" b="0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614" marR="249870" marT="184318" marB="18431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 kern="1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2020</a:t>
                      </a:r>
                      <a:endParaRPr lang="zh-TW" sz="2800" b="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614" marR="249870" marT="184318" marB="18431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 kern="1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2021</a:t>
                      </a:r>
                      <a:endParaRPr lang="zh-TW" sz="2800" b="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614" marR="249870" marT="184318" marB="18431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1949038"/>
                  </a:ext>
                </a:extLst>
              </a:tr>
              <a:tr h="8724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800" b="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網龍</a:t>
                      </a:r>
                      <a:endParaRPr lang="zh-TW" sz="2800" b="0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614" marR="249870" marT="184318" marB="18431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608</a:t>
                      </a:r>
                    </a:p>
                  </a:txBody>
                  <a:tcPr marL="239614" marR="249870" marT="184318" marB="184318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611</a:t>
                      </a:r>
                    </a:p>
                  </a:txBody>
                  <a:tcPr marL="239614" marR="249870" marT="184318" marB="184318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240</a:t>
                      </a:r>
                    </a:p>
                  </a:txBody>
                  <a:tcPr marL="239614" marR="249870" marT="184318" marB="184318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315</a:t>
                      </a:r>
                    </a:p>
                  </a:txBody>
                  <a:tcPr marL="239614" marR="249870" marT="184318" marB="184318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389</a:t>
                      </a:r>
                    </a:p>
                  </a:txBody>
                  <a:tcPr marL="239614" marR="249870" marT="184318" marB="184318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298</a:t>
                      </a:r>
                    </a:p>
                  </a:txBody>
                  <a:tcPr marL="239614" marR="249870" marT="184318" marB="184318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886780"/>
                  </a:ext>
                </a:extLst>
              </a:tr>
              <a:tr h="8724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800" b="0" kern="100" cap="none" spc="0">
                          <a:solidFill>
                            <a:schemeClr val="tx1"/>
                          </a:solidFill>
                          <a:effectLst/>
                        </a:rPr>
                        <a:t>華義</a:t>
                      </a:r>
                      <a:endParaRPr lang="zh-TW" sz="2800" b="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39614" marR="249870" marT="184318" marB="18431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56.41</a:t>
                      </a:r>
                    </a:p>
                  </a:txBody>
                  <a:tcPr marL="239614" marR="249870" marT="184318" marB="184318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115.8</a:t>
                      </a:r>
                    </a:p>
                  </a:txBody>
                  <a:tcPr marL="239614" marR="249870" marT="184318" marB="184318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127</a:t>
                      </a:r>
                    </a:p>
                  </a:txBody>
                  <a:tcPr marL="239614" marR="249870" marT="184318" marB="184318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148.4</a:t>
                      </a:r>
                    </a:p>
                  </a:txBody>
                  <a:tcPr marL="239614" marR="249870" marT="184318" marB="184318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201.2</a:t>
                      </a:r>
                    </a:p>
                  </a:txBody>
                  <a:tcPr marL="239614" marR="249870" marT="184318" marB="184318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376.9</a:t>
                      </a:r>
                    </a:p>
                  </a:txBody>
                  <a:tcPr marL="239614" marR="249870" marT="184318" marB="184318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509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49641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66A7F3-6671-4BE9-B2FB-088692C1A47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br>
              <a:rPr lang="en-US" altLang="zh-TW" sz="3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altLang="zh-TW" sz="3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3D42052-A012-4DCD-B11D-8E07BF3D6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533" y="1863801"/>
            <a:ext cx="7494933" cy="4440746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8D102748-302E-40BD-A307-40D33B444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504" y="5407498"/>
            <a:ext cx="6577070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514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49AF86-00CA-4463-994F-DEDB55B4D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利息保障倍數 </a:t>
            </a:r>
            <a:r>
              <a:rPr lang="en-US" altLang="zh-TW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(TIE) = </a:t>
            </a:r>
            <a:r>
              <a:rPr lang="zh-TW" alt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稅前息前利潤 </a:t>
            </a:r>
            <a:r>
              <a:rPr lang="en-US" altLang="zh-TW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(EBIT) /</a:t>
            </a:r>
            <a:r>
              <a:rPr lang="zh-TW" alt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利息費用 </a:t>
            </a:r>
            <a:r>
              <a:rPr lang="en-US" altLang="zh-TW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x 100%</a:t>
            </a:r>
          </a:p>
        </p:txBody>
      </p:sp>
      <p:sp>
        <p:nvSpPr>
          <p:cNvPr id="18" name="內容版面配置區 17">
            <a:extLst>
              <a:ext uri="{FF2B5EF4-FFF2-40B4-BE49-F238E27FC236}">
                <a16:creationId xmlns:a16="http://schemas.microsoft.com/office/drawing/2014/main" id="{FD793CF1-B6D3-4D76-8572-BF8033E37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9" y="1335726"/>
            <a:ext cx="10515599" cy="42062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br>
              <a:rPr lang="en-US" altLang="zh-TW" sz="800" kern="1200" cap="all" spc="20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br>
              <a:rPr lang="en-US" altLang="zh-TW" sz="800" kern="1200" cap="all" spc="20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altLang="zh-TW" sz="800" kern="1200" cap="all" spc="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0D4BE62-1DA3-40C1-97F8-CD803142F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333107" y="-1215084"/>
            <a:ext cx="15525107" cy="1672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aphicFrame>
        <p:nvGraphicFramePr>
          <p:cNvPr id="3" name="內容版面配置區 2">
            <a:extLst>
              <a:ext uri="{FF2B5EF4-FFF2-40B4-BE49-F238E27FC236}">
                <a16:creationId xmlns:a16="http://schemas.microsoft.com/office/drawing/2014/main" id="{82C14760-BD77-4D36-9462-46634D76EA00}"/>
              </a:ext>
            </a:extLst>
          </p:cNvPr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838200" y="2279751"/>
          <a:ext cx="10515602" cy="3608848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428749">
                  <a:extLst>
                    <a:ext uri="{9D8B030D-6E8A-4147-A177-3AD203B41FA5}">
                      <a16:colId xmlns:a16="http://schemas.microsoft.com/office/drawing/2014/main" val="1864510944"/>
                    </a:ext>
                  </a:extLst>
                </a:gridCol>
                <a:gridCol w="1461689">
                  <a:extLst>
                    <a:ext uri="{9D8B030D-6E8A-4147-A177-3AD203B41FA5}">
                      <a16:colId xmlns:a16="http://schemas.microsoft.com/office/drawing/2014/main" val="2887717080"/>
                    </a:ext>
                  </a:extLst>
                </a:gridCol>
                <a:gridCol w="1801215">
                  <a:extLst>
                    <a:ext uri="{9D8B030D-6E8A-4147-A177-3AD203B41FA5}">
                      <a16:colId xmlns:a16="http://schemas.microsoft.com/office/drawing/2014/main" val="2464540315"/>
                    </a:ext>
                  </a:extLst>
                </a:gridCol>
                <a:gridCol w="1461689">
                  <a:extLst>
                    <a:ext uri="{9D8B030D-6E8A-4147-A177-3AD203B41FA5}">
                      <a16:colId xmlns:a16="http://schemas.microsoft.com/office/drawing/2014/main" val="340534074"/>
                    </a:ext>
                  </a:extLst>
                </a:gridCol>
                <a:gridCol w="1461689">
                  <a:extLst>
                    <a:ext uri="{9D8B030D-6E8A-4147-A177-3AD203B41FA5}">
                      <a16:colId xmlns:a16="http://schemas.microsoft.com/office/drawing/2014/main" val="2948877018"/>
                    </a:ext>
                  </a:extLst>
                </a:gridCol>
                <a:gridCol w="1438884">
                  <a:extLst>
                    <a:ext uri="{9D8B030D-6E8A-4147-A177-3AD203B41FA5}">
                      <a16:colId xmlns:a16="http://schemas.microsoft.com/office/drawing/2014/main" val="3374333755"/>
                    </a:ext>
                  </a:extLst>
                </a:gridCol>
                <a:gridCol w="1461687">
                  <a:extLst>
                    <a:ext uri="{9D8B030D-6E8A-4147-A177-3AD203B41FA5}">
                      <a16:colId xmlns:a16="http://schemas.microsoft.com/office/drawing/2014/main" val="80486577"/>
                    </a:ext>
                  </a:extLst>
                </a:gridCol>
              </a:tblGrid>
              <a:tr h="792874">
                <a:tc gridSpan="7">
                  <a:txBody>
                    <a:bodyPr/>
                    <a:lstStyle/>
                    <a:p>
                      <a:pPr algn="ctr"/>
                      <a:r>
                        <a:rPr lang="zh-TW" altLang="en-US" sz="2800" b="0" cap="all" spc="60" dirty="0">
                          <a:solidFill>
                            <a:srgbClr val="FFFFFF"/>
                          </a:solidFill>
                        </a:rPr>
                        <a:t>利息保障倍數</a:t>
                      </a:r>
                      <a:endParaRPr lang="en-US" altLang="zh-TW" sz="2600" b="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117549" marR="83964" marT="167927" marB="16792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369540"/>
                  </a:ext>
                </a:extLst>
              </a:tr>
              <a:tr h="9386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200" b="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年份</a:t>
                      </a:r>
                      <a:endParaRPr lang="zh-TW" sz="2200" b="0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7549" marR="83964" marT="403912" marB="16792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2016</a:t>
                      </a:r>
                      <a:endParaRPr lang="zh-TW" sz="2200" b="0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7549" marR="83964" marT="403912" marB="16792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2017</a:t>
                      </a:r>
                      <a:endParaRPr lang="zh-TW" sz="2200" b="0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7549" marR="83964" marT="403912" marB="16792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2018</a:t>
                      </a:r>
                      <a:endParaRPr lang="zh-TW" sz="2200" b="0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7549" marR="83964" marT="403912" marB="16792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2019</a:t>
                      </a:r>
                      <a:endParaRPr lang="zh-TW" sz="2200" b="0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7549" marR="83964" marT="403912" marB="16792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 kern="100" cap="none" spc="0">
                          <a:solidFill>
                            <a:schemeClr val="tx1"/>
                          </a:solidFill>
                          <a:effectLst/>
                        </a:rPr>
                        <a:t>2020</a:t>
                      </a:r>
                      <a:endParaRPr lang="zh-TW" sz="2200" b="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7549" marR="83964" marT="403912" marB="16792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 kern="100" cap="none" spc="0">
                          <a:solidFill>
                            <a:schemeClr val="tx1"/>
                          </a:solidFill>
                          <a:effectLst/>
                        </a:rPr>
                        <a:t>2021</a:t>
                      </a:r>
                      <a:endParaRPr lang="zh-TW" sz="2200" b="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7549" marR="83964" marT="403912" marB="16792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1949038"/>
                  </a:ext>
                </a:extLst>
              </a:tr>
              <a:tr h="9386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200" b="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網龍</a:t>
                      </a:r>
                      <a:endParaRPr lang="zh-TW" sz="2200" b="0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7549" marR="83964" marT="403912" marB="16792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200" b="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-329</a:t>
                      </a:r>
                      <a:endParaRPr lang="en-US" altLang="zh-TW" sz="2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17549" marR="83964" marT="403912" marB="16792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200" b="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-15205</a:t>
                      </a:r>
                      <a:endParaRPr lang="en-US" altLang="zh-TW" sz="2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17549" marR="83964" marT="403912" marB="16792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-</a:t>
                      </a:r>
                    </a:p>
                  </a:txBody>
                  <a:tcPr marL="117549" marR="83964" marT="403912" marB="16792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200" b="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151</a:t>
                      </a:r>
                      <a:endParaRPr lang="en-US" altLang="zh-TW" sz="2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17549" marR="83964" marT="403912" marB="16792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200" b="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35.7</a:t>
                      </a:r>
                      <a:endParaRPr lang="en-US" altLang="zh-TW" sz="2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17549" marR="83964" marT="403912" marB="16792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200" b="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-97.3</a:t>
                      </a:r>
                      <a:endParaRPr lang="en-US" altLang="zh-TW" sz="2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17549" marR="83964" marT="403912" marB="16792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886780"/>
                  </a:ext>
                </a:extLst>
              </a:tr>
              <a:tr h="9386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200" b="0" kern="100" cap="none" spc="0">
                          <a:solidFill>
                            <a:schemeClr val="tx1"/>
                          </a:solidFill>
                          <a:effectLst/>
                        </a:rPr>
                        <a:t>華義</a:t>
                      </a:r>
                      <a:endParaRPr lang="zh-TW" sz="2200" b="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7549" marR="83964" marT="403912" marB="16792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2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-27.3</a:t>
                      </a:r>
                      <a:endParaRPr lang="en-US" altLang="zh-TW" sz="2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17549" marR="83964" marT="403912" marB="16792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2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-16.97</a:t>
                      </a:r>
                      <a:endParaRPr lang="en-US" altLang="zh-TW" sz="2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17549" marR="83964" marT="403912" marB="16792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2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-15.5</a:t>
                      </a:r>
                      <a:endParaRPr lang="en-US" altLang="zh-TW" sz="2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17549" marR="83964" marT="403912" marB="16792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200" b="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-4.36</a:t>
                      </a:r>
                      <a:endParaRPr lang="en-US" altLang="zh-TW" sz="2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17549" marR="83964" marT="403912" marB="16792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200" b="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1.27</a:t>
                      </a:r>
                      <a:endParaRPr lang="en-US" altLang="zh-TW" sz="2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17549" marR="83964" marT="403912" marB="16792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200" b="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339</a:t>
                      </a:r>
                      <a:endParaRPr lang="en-US" altLang="zh-TW" sz="2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17549" marR="83964" marT="403912" marB="16792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509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58510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427F7AF4-72C6-4B71-9E40-53E8BFEF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20013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1D69FD3-9AB2-4CC8-9692-0B11ADBEEE1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24131" y="245082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altLang="zh-TW" sz="3000" b="1" kern="1200" cap="all" spc="6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altLang="zh-TW" sz="30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7E6A470-35CB-4FD0-B54D-E28DE8C0C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217" y="2246409"/>
            <a:ext cx="6763564" cy="405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8932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E71A50-7243-42A3-AB06-3CD154BF6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結論</a:t>
            </a:r>
            <a:r>
              <a:rPr lang="en-US" altLang="zh-TW" dirty="0"/>
              <a:t>-</a:t>
            </a:r>
            <a:r>
              <a:rPr lang="zh-TW" altLang="en-US" dirty="0"/>
              <a:t>網龍</a:t>
            </a: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35D58EC3-445B-D8B0-C5EA-F28A8F7FF8E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60871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81C348-8639-4D23-BAD9-122E127F1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zh-TW" altLang="en-US"/>
              <a:t>結論</a:t>
            </a:r>
            <a:r>
              <a:rPr lang="en-US" altLang="zh-TW"/>
              <a:t>-</a:t>
            </a:r>
            <a:r>
              <a:rPr lang="zh-TW" altLang="en-US"/>
              <a:t>華義</a:t>
            </a:r>
            <a:endParaRPr lang="zh-TW" altLang="en-US" dirty="0"/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221E24B8-6D95-43FE-8D54-18CBFDBDD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altLang="zh-TW" sz="2400"/>
              <a:t>2020</a:t>
            </a:r>
            <a:r>
              <a:rPr lang="zh-TW" altLang="en-US" sz="2400"/>
              <a:t>年底私募引進網銀國際為策略投資人突破困境。</a:t>
            </a:r>
            <a:endParaRPr lang="en-US" altLang="zh-TW" sz="2400"/>
          </a:p>
          <a:p>
            <a:r>
              <a:rPr lang="en-US" altLang="zh-TW" sz="2400"/>
              <a:t>2021</a:t>
            </a:r>
            <a:r>
              <a:rPr lang="zh-TW" altLang="en-US" sz="2400"/>
              <a:t>推出</a:t>
            </a:r>
            <a:r>
              <a:rPr lang="en-US" altLang="zh-TW" sz="2400"/>
              <a:t>AirFUN</a:t>
            </a:r>
            <a:r>
              <a:rPr lang="zh-TW" altLang="en-US" sz="2400"/>
              <a:t>遊戲平台</a:t>
            </a:r>
            <a:endParaRPr lang="en-US" altLang="zh-TW" sz="2400"/>
          </a:p>
          <a:p>
            <a:r>
              <a:rPr lang="zh-TW" altLang="en-US" sz="2400"/>
              <a:t>新產品、平台</a:t>
            </a:r>
            <a:endParaRPr lang="en-US" altLang="zh-TW" sz="2400"/>
          </a:p>
          <a:p>
            <a:r>
              <a:rPr lang="zh-TW" altLang="en-US" sz="2400"/>
              <a:t>美術代工布局</a:t>
            </a:r>
            <a:endParaRPr lang="en-US" altLang="zh-TW" sz="2400"/>
          </a:p>
          <a:p>
            <a:r>
              <a:rPr lang="zh-TW" altLang="en-US" sz="2400"/>
              <a:t>網銀國際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核取記號">
            <a:extLst>
              <a:ext uri="{FF2B5EF4-FFF2-40B4-BE49-F238E27FC236}">
                <a16:creationId xmlns:a16="http://schemas.microsoft.com/office/drawing/2014/main" id="{D75B651C-A8B7-1C11-7099-A2C366CD2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9073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E3EC378-E2AA-4AE2-B1BA-FA118D126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919" y="2945524"/>
            <a:ext cx="6457183" cy="22743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謝謝大家</a:t>
            </a:r>
            <a:br>
              <a:rPr lang="zh-TW" alt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zh-TW" altLang="en-US" sz="7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6196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66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9FE5B5A-FEC7-4CA6-BD2E-AB34BD2DB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華義</a:t>
            </a:r>
            <a:r>
              <a:rPr lang="en-US" altLang="zh-TW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(3086)</a:t>
            </a:r>
            <a:br>
              <a:rPr lang="en-US" altLang="zh-TW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altLang="zh-TW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C9EAD6FB-4561-402B-B289-5ED57EEF77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2514" y="2609124"/>
            <a:ext cx="7188199" cy="3465163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86D8166A-2506-4E69-B710-B7AF022369AB}"/>
              </a:ext>
            </a:extLst>
          </p:cNvPr>
          <p:cNvSpPr txBox="1"/>
          <p:nvPr/>
        </p:nvSpPr>
        <p:spPr>
          <a:xfrm>
            <a:off x="2528046" y="419995"/>
            <a:ext cx="83013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成立於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1993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遊戲點數與美術設計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2018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放棄遊戲研發，專注於代理</a:t>
            </a:r>
          </a:p>
        </p:txBody>
      </p:sp>
    </p:spTree>
    <p:extLst>
      <p:ext uri="{BB962C8B-B14F-4D97-AF65-F5344CB8AC3E}">
        <p14:creationId xmlns:p14="http://schemas.microsoft.com/office/powerpoint/2010/main" val="2269099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9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9C64B36-61A8-4E0D-9A3C-1F3855514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TW" altLang="en-US" sz="5200"/>
              <a:t>市場版圖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09FC512F-37C4-4CEC-9C06-B9CDF46FF2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234" y="3115505"/>
            <a:ext cx="5828261" cy="303069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BEA8994-96A1-4E6C-BF4D-0FFBC85E6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505" y="3290353"/>
            <a:ext cx="5828261" cy="26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943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9E7DE10-6FB4-4C36-9CFC-1B1BFF809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zh-TW" altLang="en-US" dirty="0"/>
              <a:t>財務比率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550E4D0C-7F66-5A9A-B97E-511FC67BF061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53933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8079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6333518-ACF6-4E85-BFAC-C7F278B18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zh-TW" altLang="en-US" sz="5000"/>
              <a:t>獲利能力</a:t>
            </a:r>
            <a:r>
              <a:rPr lang="en-US" altLang="zh-TW" sz="5000"/>
              <a:t>(Profitability)</a:t>
            </a:r>
            <a:endParaRPr lang="zh-TW" altLang="en-US" sz="50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6465F893-8581-5518-26EF-04AC2040FEC0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0142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8B72D67F-3FC4-4934-82FD-EB2414D36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308" y="643467"/>
            <a:ext cx="4623984" cy="557106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8F67146-4296-4A58-A711-FFD452718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779" y="643467"/>
            <a:ext cx="465183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2209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2503</TotalTime>
  <Words>1213</Words>
  <Application>Microsoft Office PowerPoint</Application>
  <PresentationFormat>寬螢幕</PresentationFormat>
  <Paragraphs>468</Paragraphs>
  <Slides>49</Slides>
  <Notes>1</Notes>
  <HiddenSlides>22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49</vt:i4>
      </vt:variant>
    </vt:vector>
  </HeadingPairs>
  <TitlesOfParts>
    <vt:vector size="60" baseType="lpstr">
      <vt:lpstr>宋体</vt:lpstr>
      <vt:lpstr>微軟正黑體</vt:lpstr>
      <vt:lpstr>新細明體</vt:lpstr>
      <vt:lpstr>標楷體</vt:lpstr>
      <vt:lpstr>Arial</vt:lpstr>
      <vt:lpstr>Calibri</vt:lpstr>
      <vt:lpstr>Calibri Light</vt:lpstr>
      <vt:lpstr>Times New Roman</vt:lpstr>
      <vt:lpstr>Office 主题</vt:lpstr>
      <vt:lpstr>1_Office 主题</vt:lpstr>
      <vt:lpstr>Office 佈景主題</vt:lpstr>
      <vt:lpstr>PowerPoint 簡報</vt:lpstr>
      <vt:lpstr>分析個股介紹</vt:lpstr>
      <vt:lpstr>網龍(3083) </vt:lpstr>
      <vt:lpstr>營運狀況</vt:lpstr>
      <vt:lpstr>華義(3086) </vt:lpstr>
      <vt:lpstr>市場版圖</vt:lpstr>
      <vt:lpstr>財務比率 </vt:lpstr>
      <vt:lpstr>獲利能力(Profitability)</vt:lpstr>
      <vt:lpstr>PowerPoint 簡報</vt:lpstr>
      <vt:lpstr>PowerPoint 簡報</vt:lpstr>
      <vt:lpstr>毛利率 ＝（營業收入－營業成本）／營業收入 x 100%</vt:lpstr>
      <vt:lpstr>PowerPoint 簡報</vt:lpstr>
      <vt:lpstr>營業利益率 = 營業利益 / 總營收 x 100%</vt:lpstr>
      <vt:lpstr>PowerPoint 簡報</vt:lpstr>
      <vt:lpstr>稅後純益率＝稅後利潤/ 行業收入 x 100%</vt:lpstr>
      <vt:lpstr>PowerPoint 簡報</vt:lpstr>
      <vt:lpstr>股東權益報酬率 (ROE) = 稅後盈餘 / 股東權益x 100% </vt:lpstr>
      <vt:lpstr>PowerPoint 簡報</vt:lpstr>
      <vt:lpstr>資產報酬率 = 稅後淨利 / 平均總資產x 100% </vt:lpstr>
      <vt:lpstr>PowerPoint 簡報</vt:lpstr>
      <vt:lpstr>每股盈餘= 本期稅後淨利 / 普通股在外流通股數x 100% </vt:lpstr>
      <vt:lpstr>PowerPoint 簡報</vt:lpstr>
      <vt:lpstr>成長性(Growth) </vt:lpstr>
      <vt:lpstr>PowerPoint 簡報</vt:lpstr>
      <vt:lpstr>營收成長率 =（當期的營業利益－去年同期的營業利益）/ 去年同期的營業利益 x 100%   </vt:lpstr>
      <vt:lpstr>PowerPoint 簡報</vt:lpstr>
      <vt:lpstr>（當期的營業利益－去年同期的營業利益）/ 去年同期的營業利益 x 100%</vt:lpstr>
      <vt:lpstr>PowerPoint 簡報</vt:lpstr>
      <vt:lpstr>( 稅後純益-去年同期稅後純益 )/ 去年同期稅後純益 x 100%   </vt:lpstr>
      <vt:lpstr> </vt:lpstr>
      <vt:lpstr>經營效率(Efficiency) </vt:lpstr>
      <vt:lpstr>應收賬款周轉率  = 銷貨淨額 /平均應收賬款 x 100%</vt:lpstr>
      <vt:lpstr>PowerPoint 簡報</vt:lpstr>
      <vt:lpstr>應付賬款周轉率(次) = 銷貨淨額 /平均應付賬款 x 100%</vt:lpstr>
      <vt:lpstr>PowerPoint 簡報</vt:lpstr>
      <vt:lpstr>固定資產週轉率＝產品銷售收入凈額/固定資產平均凈值 x 100%</vt:lpstr>
      <vt:lpstr>PowerPoint 簡報</vt:lpstr>
      <vt:lpstr>總資產週轉率=銷貨額／總資產 x 100%</vt:lpstr>
      <vt:lpstr>PowerPoint 簡報</vt:lpstr>
      <vt:lpstr>償還能力(Financial healthy) </vt:lpstr>
      <vt:lpstr>流動比率 = 流動資產╱流動負債 x 100%</vt:lpstr>
      <vt:lpstr> </vt:lpstr>
      <vt:lpstr>速動比率(Quick Ratio) </vt:lpstr>
      <vt:lpstr> </vt:lpstr>
      <vt:lpstr>利息保障倍數 (TIE) = 稅前息前利潤 (EBIT) /利息費用 x 100%</vt:lpstr>
      <vt:lpstr> </vt:lpstr>
      <vt:lpstr>結論-網龍</vt:lpstr>
      <vt:lpstr>結論-華義</vt:lpstr>
      <vt:lpstr>謝謝大家 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周亨昆</cp:lastModifiedBy>
  <cp:revision>245</cp:revision>
  <dcterms:created xsi:type="dcterms:W3CDTF">2016-06-30T07:01:47Z</dcterms:created>
  <dcterms:modified xsi:type="dcterms:W3CDTF">2024-02-06T17:53:46Z</dcterms:modified>
</cp:coreProperties>
</file>