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5" r:id="rId11"/>
    <p:sldId id="281" r:id="rId12"/>
    <p:sldId id="275" r:id="rId13"/>
    <p:sldId id="267" r:id="rId14"/>
    <p:sldId id="268" r:id="rId15"/>
    <p:sldId id="282" r:id="rId16"/>
    <p:sldId id="278" r:id="rId17"/>
    <p:sldId id="279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53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/>
    <p:restoredTop sz="94645"/>
  </p:normalViewPr>
  <p:slideViewPr>
    <p:cSldViewPr snapToGrid="0" showGuides="1">
      <p:cViewPr varScale="1">
        <p:scale>
          <a:sx n="74" d="100"/>
          <a:sy n="74" d="100"/>
        </p:scale>
        <p:origin x="216" y="192"/>
      </p:cViewPr>
      <p:guideLst>
        <p:guide orient="horz" pos="153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9" d="100"/>
        <a:sy n="1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0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e Bloggs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–Joe Bloggs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date/Optimising_TA/blob/main/Version_5_1.ipynb" TargetMode="External"/><Relationship Id="rId2" Type="http://schemas.openxmlformats.org/officeDocument/2006/relationships/hyperlink" Target="https://github.com/henrydate/Optimising_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henrydate/Optimising_TA/blob/main/README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76D2382-3F87-F5EB-57DF-7645F790F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20" name="Optimising Stock Market Technical Indicators using Ensemble"/>
          <p:cNvSpPr txBox="1">
            <a:spLocks noGrp="1"/>
          </p:cNvSpPr>
          <p:nvPr>
            <p:ph type="title"/>
          </p:nvPr>
        </p:nvSpPr>
        <p:spPr>
          <a:xfrm>
            <a:off x="1943652" y="1706218"/>
            <a:ext cx="20828000" cy="1909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rPr sz="12000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Optimising</a:t>
            </a:r>
            <a:r>
              <a:rPr sz="120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 Stock Market T</a:t>
            </a:r>
            <a:r>
              <a:rPr lang="en-AU" sz="12000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rading</a:t>
            </a:r>
            <a:r>
              <a:rPr sz="120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 Indicators</a:t>
            </a:r>
          </a:p>
        </p:txBody>
      </p:sp>
      <p:sp>
        <p:nvSpPr>
          <p:cNvPr id="121" name="Rectangle"/>
          <p:cNvSpPr/>
          <p:nvPr/>
        </p:nvSpPr>
        <p:spPr>
          <a:xfrm>
            <a:off x="0" y="13199644"/>
            <a:ext cx="24384000" cy="49898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122" name="Monash FinTech Bootcamp: Project_2_Group_2"/>
          <p:cNvSpPr txBox="1"/>
          <p:nvPr/>
        </p:nvSpPr>
        <p:spPr>
          <a:xfrm>
            <a:off x="847356" y="13225639"/>
            <a:ext cx="5921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t">
            <a:spAutoFit/>
          </a:bodyPr>
          <a:lstStyle>
            <a:lvl1pPr algn="l">
              <a:defRPr b="0"/>
            </a:lvl1pPr>
          </a:lstStyle>
          <a:p>
            <a:r>
              <a:rPr sz="2000" dirty="0">
                <a:solidFill>
                  <a:schemeClr val="tx1"/>
                </a:solidFill>
              </a:rPr>
              <a:t>Monash FinTech Bootcamp: </a:t>
            </a:r>
            <a:r>
              <a:rPr sz="2000" b="1" dirty="0">
                <a:solidFill>
                  <a:schemeClr val="tx1"/>
                </a:solidFill>
              </a:rPr>
              <a:t>Project_2_Group_2</a:t>
            </a:r>
          </a:p>
        </p:txBody>
      </p:sp>
      <p:sp>
        <p:nvSpPr>
          <p:cNvPr id="123" name="Date: 02 - 12 - 2022"/>
          <p:cNvSpPr txBox="1"/>
          <p:nvPr/>
        </p:nvSpPr>
        <p:spPr>
          <a:xfrm>
            <a:off x="9085920" y="13226378"/>
            <a:ext cx="244137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t">
            <a:spAutoFit/>
          </a:bodyPr>
          <a:lstStyle>
            <a:lvl1pPr algn="l">
              <a:defRPr b="0"/>
            </a:lvl1pPr>
          </a:lstStyle>
          <a:p>
            <a:r>
              <a:rPr sz="2000" dirty="0">
                <a:solidFill>
                  <a:schemeClr val="tx1"/>
                </a:solidFill>
              </a:rPr>
              <a:t>Date: </a:t>
            </a:r>
            <a:r>
              <a:rPr sz="2000" b="1" dirty="0">
                <a:solidFill>
                  <a:schemeClr val="tx1"/>
                </a:solidFill>
              </a:rPr>
              <a:t>0</a:t>
            </a:r>
            <a:r>
              <a:rPr lang="en-AU" sz="2000" b="1" dirty="0">
                <a:solidFill>
                  <a:schemeClr val="tx1"/>
                </a:solidFill>
              </a:rPr>
              <a:t>5</a:t>
            </a:r>
            <a:r>
              <a:rPr sz="2000" b="1" dirty="0">
                <a:solidFill>
                  <a:schemeClr val="tx1"/>
                </a:solidFill>
              </a:rPr>
              <a:t> - 12 - 2022</a:t>
            </a:r>
          </a:p>
        </p:txBody>
      </p:sp>
      <p:sp>
        <p:nvSpPr>
          <p:cNvPr id="124" name="Team: Henry Date, Danny Milson, Akhil Kavuri, Dong Ling, Brendan van Maanen"/>
          <p:cNvSpPr txBox="1"/>
          <p:nvPr/>
        </p:nvSpPr>
        <p:spPr>
          <a:xfrm>
            <a:off x="13834748" y="13231890"/>
            <a:ext cx="955389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b="0"/>
            </a:lvl1pPr>
          </a:lstStyle>
          <a:p>
            <a:r>
              <a:rPr sz="2000" dirty="0">
                <a:solidFill>
                  <a:schemeClr val="tx1"/>
                </a:solidFill>
              </a:rPr>
              <a:t>Team: </a:t>
            </a:r>
            <a:r>
              <a:rPr lang="en-AU" sz="2000" b="1" dirty="0">
                <a:solidFill>
                  <a:schemeClr val="tx1"/>
                </a:solidFill>
              </a:rPr>
              <a:t>Akhil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Kavuri</a:t>
            </a:r>
            <a:r>
              <a:rPr lang="en-AU" sz="2000" dirty="0">
                <a:solidFill>
                  <a:schemeClr val="tx1"/>
                </a:solidFill>
              </a:rPr>
              <a:t>, </a:t>
            </a:r>
            <a:r>
              <a:rPr lang="en-AU" sz="2000" b="1" dirty="0">
                <a:solidFill>
                  <a:schemeClr val="tx1"/>
                </a:solidFill>
              </a:rPr>
              <a:t>Danny</a:t>
            </a:r>
            <a:r>
              <a:rPr lang="en-AU" sz="2000" dirty="0">
                <a:solidFill>
                  <a:schemeClr val="tx1"/>
                </a:solidFill>
              </a:rPr>
              <a:t> Milson, </a:t>
            </a:r>
            <a:r>
              <a:rPr lang="en-AU" sz="2000" b="1" dirty="0">
                <a:solidFill>
                  <a:schemeClr val="tx1"/>
                </a:solidFill>
              </a:rPr>
              <a:t>Dong</a:t>
            </a:r>
            <a:r>
              <a:rPr lang="en-AU" sz="2000" dirty="0">
                <a:solidFill>
                  <a:schemeClr val="tx1"/>
                </a:solidFill>
              </a:rPr>
              <a:t> Ling, </a:t>
            </a:r>
            <a:r>
              <a:rPr sz="2000" b="1" dirty="0">
                <a:solidFill>
                  <a:schemeClr val="tx1"/>
                </a:solidFill>
              </a:rPr>
              <a:t>Henry</a:t>
            </a:r>
            <a:r>
              <a:rPr sz="2000" dirty="0">
                <a:solidFill>
                  <a:schemeClr val="tx1"/>
                </a:solidFill>
              </a:rPr>
              <a:t> Date, </a:t>
            </a:r>
            <a:r>
              <a:rPr sz="2000" b="1" dirty="0">
                <a:solidFill>
                  <a:schemeClr val="tx1"/>
                </a:solidFill>
              </a:rPr>
              <a:t>Brendan</a:t>
            </a:r>
            <a:r>
              <a:rPr sz="2000" dirty="0">
                <a:solidFill>
                  <a:schemeClr val="tx1"/>
                </a:solidFill>
              </a:rPr>
              <a:t> van </a:t>
            </a:r>
            <a:r>
              <a:rPr sz="2000" dirty="0" err="1">
                <a:solidFill>
                  <a:schemeClr val="tx1"/>
                </a:solidFill>
              </a:rPr>
              <a:t>Maanen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5" name="Line"/>
          <p:cNvSpPr/>
          <p:nvPr/>
        </p:nvSpPr>
        <p:spPr>
          <a:xfrm>
            <a:off x="656738" y="13199644"/>
            <a:ext cx="2282348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WS &amp; L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adding a ‘human touch’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648916-3EEB-3AA1-6E72-0F693D5E34DF}"/>
              </a:ext>
            </a:extLst>
          </p:cNvPr>
          <p:cNvSpPr/>
          <p:nvPr/>
        </p:nvSpPr>
        <p:spPr>
          <a:xfrm>
            <a:off x="9982553" y="3399333"/>
            <a:ext cx="5068957" cy="8726556"/>
          </a:xfrm>
          <a:prstGeom prst="roundRect">
            <a:avLst>
              <a:gd name="adj" fmla="val 2942"/>
            </a:avLst>
          </a:prstGeom>
          <a:solidFill>
            <a:schemeClr val="bg1"/>
          </a:solidFill>
          <a:ln w="12700" cap="flat">
            <a:solidFill>
              <a:schemeClr val="bg2">
                <a:lumMod val="90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420EF61D-2894-8BF8-4816-41072CB2DC4A}"/>
              </a:ext>
            </a:extLst>
          </p:cNvPr>
          <p:cNvSpPr/>
          <p:nvPr/>
        </p:nvSpPr>
        <p:spPr>
          <a:xfrm>
            <a:off x="10234341" y="4932128"/>
            <a:ext cx="3597965" cy="430887"/>
          </a:xfrm>
          <a:prstGeom prst="wedgeRectCallout">
            <a:avLst>
              <a:gd name="adj1" fmla="val -54454"/>
              <a:gd name="adj2" fmla="val 30147"/>
            </a:avLst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233363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 Medium"/>
              </a:rPr>
              <a:t>Hello, how are you?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ADBE7F85-0FF5-9699-DB5F-1BB9B4BF4B34}"/>
              </a:ext>
            </a:extLst>
          </p:cNvPr>
          <p:cNvSpPr/>
          <p:nvPr/>
        </p:nvSpPr>
        <p:spPr>
          <a:xfrm>
            <a:off x="10710868" y="5615943"/>
            <a:ext cx="4068957" cy="1261884"/>
          </a:xfrm>
          <a:prstGeom prst="wedgeRectCallout">
            <a:avLst>
              <a:gd name="adj1" fmla="val 52716"/>
              <a:gd name="adj2" fmla="val 34663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Hi, welcome to Group 2 Consulting </a:t>
            </a:r>
            <a:r>
              <a:rPr lang="en-US" sz="1800" b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Firm. Thank you for using our                     service, can I please have your first name?</a:t>
            </a: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BE52EBDA-EE59-B89C-EE8E-9651FA1B87C3}"/>
              </a:ext>
            </a:extLst>
          </p:cNvPr>
          <p:cNvSpPr/>
          <p:nvPr/>
        </p:nvSpPr>
        <p:spPr>
          <a:xfrm>
            <a:off x="10710866" y="7955173"/>
            <a:ext cx="4068957" cy="984885"/>
          </a:xfrm>
          <a:prstGeom prst="wedgeRectCallout">
            <a:avLst>
              <a:gd name="adj1" fmla="val 52716"/>
              <a:gd name="adj2" fmla="val 34663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Hi, Alex, can I please have your Date of Birth to confirm you are over 18 years old?</a:t>
            </a:r>
            <a:endParaRPr lang="en-US" sz="1800" b="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</p:txBody>
      </p:sp>
      <p:sp>
        <p:nvSpPr>
          <p:cNvPr id="23" name="Rectangular Callout 22">
            <a:extLst>
              <a:ext uri="{FF2B5EF4-FFF2-40B4-BE49-F238E27FC236}">
                <a16:creationId xmlns:a16="http://schemas.microsoft.com/office/drawing/2014/main" id="{29356A4A-352C-D9FE-3781-2104EAA877C7}"/>
              </a:ext>
            </a:extLst>
          </p:cNvPr>
          <p:cNvSpPr/>
          <p:nvPr/>
        </p:nvSpPr>
        <p:spPr>
          <a:xfrm>
            <a:off x="10710865" y="9997017"/>
            <a:ext cx="4068957" cy="707886"/>
          </a:xfrm>
          <a:prstGeom prst="wedgeRectCallout">
            <a:avLst>
              <a:gd name="adj1" fmla="val 52716"/>
              <a:gd name="adj2" fmla="val 34663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Thanks Alex. How can I help you today.</a:t>
            </a:r>
            <a:endParaRPr lang="en-US" sz="1800" b="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76569168-352B-CFBA-96E2-B5FF5623D05E}"/>
              </a:ext>
            </a:extLst>
          </p:cNvPr>
          <p:cNvSpPr/>
          <p:nvPr/>
        </p:nvSpPr>
        <p:spPr>
          <a:xfrm>
            <a:off x="10234341" y="7204917"/>
            <a:ext cx="3597965" cy="430887"/>
          </a:xfrm>
          <a:prstGeom prst="wedgeRectCallout">
            <a:avLst>
              <a:gd name="adj1" fmla="val -54454"/>
              <a:gd name="adj2" fmla="val 30147"/>
            </a:avLst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233363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 Medium"/>
              </a:rPr>
              <a:t>I’m Alex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5BFA601A-9400-6CB5-1A4B-BFF0A54793B4}"/>
              </a:ext>
            </a:extLst>
          </p:cNvPr>
          <p:cNvSpPr/>
          <p:nvPr/>
        </p:nvSpPr>
        <p:spPr>
          <a:xfrm>
            <a:off x="10234341" y="9253094"/>
            <a:ext cx="3597965" cy="430887"/>
          </a:xfrm>
          <a:prstGeom prst="wedgeRectCallout">
            <a:avLst>
              <a:gd name="adj1" fmla="val -54454"/>
              <a:gd name="adj2" fmla="val 30147"/>
            </a:avLst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233363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 Medium"/>
              </a:rPr>
              <a:t>15/01/1990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9421173D-658A-DE2D-4D91-90236ABBC432}"/>
              </a:ext>
            </a:extLst>
          </p:cNvPr>
          <p:cNvSpPr/>
          <p:nvPr/>
        </p:nvSpPr>
        <p:spPr>
          <a:xfrm>
            <a:off x="10234341" y="10982293"/>
            <a:ext cx="3597965" cy="707886"/>
          </a:xfrm>
          <a:prstGeom prst="wedgeRectCallout">
            <a:avLst>
              <a:gd name="adj1" fmla="val -54454"/>
              <a:gd name="adj2" fmla="val 30147"/>
            </a:avLst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233363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 Medium"/>
              </a:rPr>
              <a:t>I was wondering what services you offer</a:t>
            </a:r>
            <a:endParaRPr kumimoji="0" lang="en-US" sz="1800" b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3" name="Picture 3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0F480F4-893B-0ACA-87DC-9BD0359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00" y="3648549"/>
            <a:ext cx="4757512" cy="66518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480000-249D-1FD7-9D05-82A88F104DAF}"/>
              </a:ext>
            </a:extLst>
          </p:cNvPr>
          <p:cNvCxnSpPr/>
          <p:nvPr/>
        </p:nvCxnSpPr>
        <p:spPr>
          <a:xfrm>
            <a:off x="9982553" y="4413124"/>
            <a:ext cx="5068957" cy="0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7AF5E2-64BD-00D6-A263-CCFF9121D3D6}"/>
              </a:ext>
            </a:extLst>
          </p:cNvPr>
          <p:cNvSpPr/>
          <p:nvPr/>
        </p:nvSpPr>
        <p:spPr>
          <a:xfrm>
            <a:off x="16055561" y="3350226"/>
            <a:ext cx="5068957" cy="8726556"/>
          </a:xfrm>
          <a:prstGeom prst="roundRect">
            <a:avLst>
              <a:gd name="adj" fmla="val 2942"/>
            </a:avLst>
          </a:prstGeom>
          <a:solidFill>
            <a:schemeClr val="bg1"/>
          </a:solidFill>
          <a:ln w="12700" cap="flat">
            <a:solidFill>
              <a:schemeClr val="bg2">
                <a:lumMod val="90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D4A131AF-4E2F-8800-958C-4507938F5E8F}"/>
              </a:ext>
            </a:extLst>
          </p:cNvPr>
          <p:cNvSpPr/>
          <p:nvPr/>
        </p:nvSpPr>
        <p:spPr>
          <a:xfrm>
            <a:off x="16817008" y="3932035"/>
            <a:ext cx="4068957" cy="1261884"/>
          </a:xfrm>
          <a:prstGeom prst="wedgeRectCallout">
            <a:avLst>
              <a:gd name="adj1" fmla="val 52716"/>
              <a:gd name="adj2" fmla="val 34663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What kind of service are you after: Financial Advice (Green), Investment Management (Blue), or Portfolio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Optimisation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 (Yellow)</a:t>
            </a:r>
            <a:endParaRPr lang="en-US" sz="1800" b="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600BE995-110D-B88A-3EBE-FE1E026C6B22}"/>
              </a:ext>
            </a:extLst>
          </p:cNvPr>
          <p:cNvSpPr/>
          <p:nvPr/>
        </p:nvSpPr>
        <p:spPr>
          <a:xfrm>
            <a:off x="16380238" y="5514181"/>
            <a:ext cx="3597965" cy="430887"/>
          </a:xfrm>
          <a:prstGeom prst="wedgeRectCallout">
            <a:avLst>
              <a:gd name="adj1" fmla="val -54454"/>
              <a:gd name="adj2" fmla="val 30147"/>
            </a:avLst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233363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 Medium"/>
              </a:rPr>
              <a:t>Portfolio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 Medium"/>
              </a:rPr>
              <a:t>Optimisation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 Medium"/>
              </a:rPr>
              <a:t> please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Rectangular Callout 38">
            <a:extLst>
              <a:ext uri="{FF2B5EF4-FFF2-40B4-BE49-F238E27FC236}">
                <a16:creationId xmlns:a16="http://schemas.microsoft.com/office/drawing/2014/main" id="{B52E2329-C5EA-0F59-7D30-7EECD213C080}"/>
              </a:ext>
            </a:extLst>
          </p:cNvPr>
          <p:cNvSpPr/>
          <p:nvPr/>
        </p:nvSpPr>
        <p:spPr>
          <a:xfrm>
            <a:off x="16817007" y="6213393"/>
            <a:ext cx="4068957" cy="1261884"/>
          </a:xfrm>
          <a:prstGeom prst="wedgeRectCallout">
            <a:avLst>
              <a:gd name="adj1" fmla="val 52716"/>
              <a:gd name="adj2" fmla="val 34663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Please enter a desired index ticker: SPY (S&amp;P 500), DJI (DOW Jones), AXJO (S&amp;P?ASX200), RUT (Russel 2000) or QQQ (NSADAQ 100)</a:t>
            </a:r>
            <a:endParaRPr lang="en-US" sz="1800" b="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</p:txBody>
      </p: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639773B9-A959-776F-B0B5-3CB4D3483E3B}"/>
              </a:ext>
            </a:extLst>
          </p:cNvPr>
          <p:cNvSpPr/>
          <p:nvPr/>
        </p:nvSpPr>
        <p:spPr>
          <a:xfrm>
            <a:off x="16380238" y="7762611"/>
            <a:ext cx="3597965" cy="430887"/>
          </a:xfrm>
          <a:prstGeom prst="wedgeRectCallout">
            <a:avLst>
              <a:gd name="adj1" fmla="val -54454"/>
              <a:gd name="adj2" fmla="val 30147"/>
            </a:avLst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233363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 Medium"/>
              </a:rPr>
              <a:t>AXJO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Rectangular Callout 40">
            <a:extLst>
              <a:ext uri="{FF2B5EF4-FFF2-40B4-BE49-F238E27FC236}">
                <a16:creationId xmlns:a16="http://schemas.microsoft.com/office/drawing/2014/main" id="{E0908F8A-7557-BF62-55FA-BFACC77E4A1C}"/>
              </a:ext>
            </a:extLst>
          </p:cNvPr>
          <p:cNvSpPr/>
          <p:nvPr/>
        </p:nvSpPr>
        <p:spPr>
          <a:xfrm>
            <a:off x="16817007" y="8541115"/>
            <a:ext cx="4068957" cy="1538883"/>
          </a:xfrm>
          <a:prstGeom prst="wedgeRectCallout">
            <a:avLst>
              <a:gd name="adj1" fmla="val 52716"/>
              <a:gd name="adj2" fmla="val 34663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Thanks Alex. One of our consultants will be in contact to discuss how we apply machine learning, neural networks and apply ensemble  to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maximise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 prediction accuracy.</a:t>
            </a:r>
            <a:endParaRPr lang="en-US" sz="1800" b="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524708F0-42F1-BD94-D120-D9EC86206F17}"/>
              </a:ext>
            </a:extLst>
          </p:cNvPr>
          <p:cNvSpPr/>
          <p:nvPr/>
        </p:nvSpPr>
        <p:spPr>
          <a:xfrm>
            <a:off x="16817007" y="10478664"/>
            <a:ext cx="4068957" cy="707886"/>
          </a:xfrm>
          <a:prstGeom prst="wedgeRectCallout">
            <a:avLst>
              <a:gd name="adj1" fmla="val 52716"/>
              <a:gd name="adj2" fmla="val 34663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Please stand by and we will be back to you shortly…</a:t>
            </a:r>
            <a:endParaRPr lang="en-US" sz="1800" b="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305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 panose="02000403000000020004" pitchFamily="2" charset="0"/>
              <a:ea typeface="Helvetica Neue Light" panose="02000403000000020004" pitchFamily="2" charset="0"/>
              <a:sym typeface="Helvetica Neue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4ED2390-1B53-D99E-9420-D025F2241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117" y="11765228"/>
            <a:ext cx="1770904" cy="277185"/>
          </a:xfrm>
          <a:prstGeom prst="rect">
            <a:avLst/>
          </a:prstGeom>
        </p:spPr>
      </p:pic>
      <p:sp>
        <p:nvSpPr>
          <p:cNvPr id="49" name="Using ensemble we were able to consistently produce a higher outcome than any single machine learning option.…">
            <a:extLst>
              <a:ext uri="{FF2B5EF4-FFF2-40B4-BE49-F238E27FC236}">
                <a16:creationId xmlns:a16="http://schemas.microsoft.com/office/drawing/2014/main" id="{4D68DC98-4700-9B22-0537-C52D6F3950F2}"/>
              </a:ext>
            </a:extLst>
          </p:cNvPr>
          <p:cNvSpPr txBox="1">
            <a:spLocks/>
          </p:cNvSpPr>
          <p:nvPr/>
        </p:nvSpPr>
        <p:spPr>
          <a:xfrm>
            <a:off x="1689100" y="3329854"/>
            <a:ext cx="6123057" cy="9296400"/>
          </a:xfrm>
          <a:prstGeom prst="rect">
            <a:avLst/>
          </a:prstGeom>
        </p:spPr>
        <p:txBody>
          <a:bodyPr anchor="t"/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AU" sz="4000" dirty="0">
                <a:solidFill>
                  <a:schemeClr val="tx2"/>
                </a:solidFill>
              </a:rPr>
              <a:t>We wanted to ‘humanise’ the front end of the process by creating a bot using AWS and LEX that could harvest initial details and begin the client investment journey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CD473E-C095-6147-05EA-2C81BCB21D11}"/>
              </a:ext>
            </a:extLst>
          </p:cNvPr>
          <p:cNvSpPr/>
          <p:nvPr/>
        </p:nvSpPr>
        <p:spPr>
          <a:xfrm>
            <a:off x="3394129" y="2428875"/>
            <a:ext cx="17218617" cy="109315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glow rad="172566">
              <a:schemeClr val="bg1">
                <a:lumMod val="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09E9D89-23E1-5AB7-3371-F7F7E1B0F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03" y="3171788"/>
            <a:ext cx="15199794" cy="9615884"/>
          </a:xfrm>
          <a:prstGeom prst="rect">
            <a:avLst/>
          </a:prstGeom>
        </p:spPr>
      </p:pic>
      <p:sp>
        <p:nvSpPr>
          <p:cNvPr id="4" name="Success and Failure">
            <a:extLst>
              <a:ext uri="{FF2B5EF4-FFF2-40B4-BE49-F238E27FC236}">
                <a16:creationId xmlns:a16="http://schemas.microsoft.com/office/drawing/2014/main" id="{0AB700FF-C690-0D86-50B1-D3975F6E320D}"/>
              </a:ext>
            </a:extLst>
          </p:cNvPr>
          <p:cNvSpPr txBox="1">
            <a:spLocks/>
          </p:cNvSpPr>
          <p:nvPr/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4997064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ccess and Failure">
            <a:extLst>
              <a:ext uri="{FF2B5EF4-FFF2-40B4-BE49-F238E27FC236}">
                <a16:creationId xmlns:a16="http://schemas.microsoft.com/office/drawing/2014/main" id="{C347EA2A-2213-7198-331B-7890A6FDE2E8}"/>
              </a:ext>
            </a:extLst>
          </p:cNvPr>
          <p:cNvSpPr txBox="1">
            <a:spLocks/>
          </p:cNvSpPr>
          <p:nvPr/>
        </p:nvSpPr>
        <p:spPr>
          <a:xfrm>
            <a:off x="1668670" y="997087"/>
            <a:ext cx="21005800" cy="2286000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ensemble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verfication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2E77BEC-ED45-A0A4-9B28-40E4517D6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26" y="4540250"/>
            <a:ext cx="19738688" cy="7028897"/>
          </a:xfrm>
          <a:prstGeom prst="rect">
            <a:avLst/>
          </a:prstGeom>
          <a:effectLst>
            <a:glow rad="209922">
              <a:schemeClr val="bg1">
                <a:lumMod val="75000"/>
                <a:alpha val="40000"/>
              </a:schemeClr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024715-6976-24F0-E657-F133035F3A68}"/>
              </a:ext>
            </a:extLst>
          </p:cNvPr>
          <p:cNvSpPr/>
          <p:nvPr/>
        </p:nvSpPr>
        <p:spPr>
          <a:xfrm>
            <a:off x="4360941" y="4540250"/>
            <a:ext cx="2152501" cy="7028896"/>
          </a:xfrm>
          <a:prstGeom prst="rect">
            <a:avLst/>
          </a:prstGeom>
          <a:solidFill>
            <a:srgbClr val="FFFF00">
              <a:alpha val="25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D2F0D1-3148-0C7F-73F5-5AF9CE613153}"/>
              </a:ext>
            </a:extLst>
          </p:cNvPr>
          <p:cNvSpPr/>
          <p:nvPr/>
        </p:nvSpPr>
        <p:spPr>
          <a:xfrm>
            <a:off x="801414" y="1301858"/>
            <a:ext cx="22781172" cy="120585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glow rad="229641">
              <a:schemeClr val="bg1">
                <a:lumMod val="85000"/>
                <a:alpha val="40000"/>
              </a:schemeClr>
            </a:glow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06644420-35C6-DEF7-9335-5A3E945A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1" y="2238515"/>
            <a:ext cx="22247149" cy="10198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F4AD9-9411-4A09-B066-4EC7D5C620B1}"/>
              </a:ext>
            </a:extLst>
          </p:cNvPr>
          <p:cNvSpPr/>
          <p:nvPr/>
        </p:nvSpPr>
        <p:spPr>
          <a:xfrm>
            <a:off x="1247531" y="1681566"/>
            <a:ext cx="21713126" cy="1035286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glow rad="229641">
              <a:schemeClr val="bg1">
                <a:lumMod val="85000"/>
                <a:alpha val="40000"/>
              </a:schemeClr>
            </a:glow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F8B5DC2-DF22-B4C4-6117-DE9F7F14D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02" y="3110801"/>
            <a:ext cx="21194255" cy="8419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F4AD9-9411-4A09-B066-4EC7D5C620B1}"/>
              </a:ext>
            </a:extLst>
          </p:cNvPr>
          <p:cNvSpPr/>
          <p:nvPr/>
        </p:nvSpPr>
        <p:spPr>
          <a:xfrm>
            <a:off x="1247531" y="1681566"/>
            <a:ext cx="21713126" cy="1035286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glow rad="229641">
              <a:schemeClr val="bg1">
                <a:lumMod val="85000"/>
                <a:alpha val="40000"/>
              </a:schemeClr>
            </a:glow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E08E7F2-9FBC-0E21-9A99-9DBFEE33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02" y="2632452"/>
            <a:ext cx="20429441" cy="89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769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Next Ste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294" name="Questions that surfac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tx2"/>
                </a:solidFill>
              </a:rPr>
              <a:t>Going forward:</a:t>
            </a:r>
          </a:p>
          <a:p>
            <a:pPr lvl="1">
              <a:spcBef>
                <a:spcPts val="1000"/>
              </a:spcBef>
            </a:pPr>
            <a:r>
              <a:rPr lang="en-AU" dirty="0">
                <a:solidFill>
                  <a:schemeClr val="tx2"/>
                </a:solidFill>
              </a:rPr>
              <a:t>implement a ‘paid for’ API to ‘fully access’ stock data </a:t>
            </a:r>
          </a:p>
          <a:p>
            <a:pPr lvl="1">
              <a:spcBef>
                <a:spcPts val="1000"/>
              </a:spcBef>
            </a:pPr>
            <a:r>
              <a:rPr lang="en-AU" dirty="0">
                <a:solidFill>
                  <a:schemeClr val="tx2"/>
                </a:solidFill>
              </a:rPr>
              <a:t>use lambda to power the notebook and fully activate lex </a:t>
            </a:r>
          </a:p>
          <a:p>
            <a:pPr lvl="1">
              <a:spcBef>
                <a:spcPts val="1000"/>
              </a:spcBef>
            </a:pPr>
            <a:r>
              <a:rPr lang="en-AU" dirty="0">
                <a:solidFill>
                  <a:schemeClr val="tx2"/>
                </a:solidFill>
              </a:rPr>
              <a:t>factor brokerage commissions and trading fees into prediction outcomes</a:t>
            </a:r>
          </a:p>
          <a:p>
            <a:pPr lvl="1">
              <a:spcBef>
                <a:spcPts val="1000"/>
              </a:spcBef>
            </a:pPr>
            <a:r>
              <a:rPr lang="en-AU" dirty="0">
                <a:solidFill>
                  <a:schemeClr val="tx2"/>
                </a:solidFill>
              </a:rPr>
              <a:t>fully optimise the neural network to find global minima</a:t>
            </a:r>
          </a:p>
          <a:p>
            <a:pPr lvl="1">
              <a:spcBef>
                <a:spcPts val="1000"/>
              </a:spcBef>
            </a:pPr>
            <a:r>
              <a:rPr lang="en-AU" dirty="0">
                <a:solidFill>
                  <a:schemeClr val="tx2"/>
                </a:solidFill>
              </a:rPr>
              <a:t>add risk/return analysis with Sharpe and </a:t>
            </a:r>
            <a:r>
              <a:rPr lang="en-AU" dirty="0" err="1">
                <a:solidFill>
                  <a:schemeClr val="tx2"/>
                </a:solidFill>
              </a:rPr>
              <a:t>Sortino</a:t>
            </a:r>
            <a:r>
              <a:rPr lang="en-AU" dirty="0">
                <a:solidFill>
                  <a:schemeClr val="tx2"/>
                </a:solidFill>
              </a:rPr>
              <a:t> ratios</a:t>
            </a:r>
          </a:p>
          <a:p>
            <a:pPr lvl="1">
              <a:spcBef>
                <a:spcPts val="1000"/>
              </a:spcBef>
            </a:pP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Li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297" name="Deployed application…"/>
          <p:cNvSpPr txBox="1">
            <a:spLocks noGrp="1"/>
          </p:cNvSpPr>
          <p:nvPr>
            <p:ph type="body" idx="1"/>
          </p:nvPr>
        </p:nvSpPr>
        <p:spPr>
          <a:xfrm>
            <a:off x="1689100" y="3710762"/>
            <a:ext cx="21005800" cy="64492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tx2"/>
                </a:solidFill>
              </a:rPr>
              <a:t>Project files can be accessed at:</a:t>
            </a:r>
          </a:p>
          <a:p>
            <a:r>
              <a:rPr lang="en-AU" dirty="0">
                <a:solidFill>
                  <a:schemeClr val="tx2"/>
                </a:solidFill>
              </a:rPr>
              <a:t>GitHub: </a:t>
            </a:r>
            <a:r>
              <a:rPr lang="en-AU" sz="4000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en-AU" sz="4000" dirty="0" err="1">
                <a:solidFill>
                  <a:schemeClr val="tx2"/>
                </a:solidFill>
                <a:hlinkClick r:id="rId2"/>
              </a:rPr>
              <a:t>github.com</a:t>
            </a:r>
            <a:r>
              <a:rPr lang="en-AU" sz="4000" dirty="0">
                <a:solidFill>
                  <a:schemeClr val="tx2"/>
                </a:solidFill>
                <a:hlinkClick r:id="rId2"/>
              </a:rPr>
              <a:t>/</a:t>
            </a:r>
            <a:r>
              <a:rPr lang="en-AU" sz="4000" dirty="0" err="1">
                <a:solidFill>
                  <a:schemeClr val="tx2"/>
                </a:solidFill>
                <a:hlinkClick r:id="rId2"/>
              </a:rPr>
              <a:t>henrydate</a:t>
            </a:r>
            <a:r>
              <a:rPr lang="en-AU" sz="4000" dirty="0">
                <a:solidFill>
                  <a:schemeClr val="tx2"/>
                </a:solidFill>
                <a:hlinkClick r:id="rId2"/>
              </a:rPr>
              <a:t>/</a:t>
            </a:r>
            <a:r>
              <a:rPr lang="en-AU" sz="4000" dirty="0" err="1">
                <a:solidFill>
                  <a:schemeClr val="tx2"/>
                </a:solidFill>
                <a:hlinkClick r:id="rId2"/>
              </a:rPr>
              <a:t>Optimising_TA</a:t>
            </a:r>
            <a:endParaRPr lang="en-AU" sz="4000" dirty="0">
              <a:solidFill>
                <a:schemeClr val="tx2"/>
              </a:solidFill>
            </a:endParaRPr>
          </a:p>
          <a:p>
            <a:r>
              <a:rPr lang="en-AU" dirty="0">
                <a:solidFill>
                  <a:schemeClr val="tx2"/>
                </a:solidFill>
              </a:rPr>
              <a:t>Notebook: </a:t>
            </a:r>
            <a:r>
              <a:rPr lang="en-AU" sz="4000" dirty="0">
                <a:solidFill>
                  <a:schemeClr val="tx2"/>
                </a:solidFill>
                <a:hlinkClick r:id="rId3"/>
              </a:rPr>
              <a:t>https://github.com/henrydate/Optimising_TA/blob/main/Version_5_1.ipynb</a:t>
            </a:r>
            <a:endParaRPr sz="4000" dirty="0">
              <a:solidFill>
                <a:schemeClr val="tx2"/>
              </a:solidFill>
            </a:endParaRPr>
          </a:p>
          <a:p>
            <a:r>
              <a:rPr lang="en-AU" dirty="0">
                <a:solidFill>
                  <a:schemeClr val="tx2"/>
                </a:solidFill>
              </a:rPr>
              <a:t>ReadMe: </a:t>
            </a:r>
            <a:r>
              <a:rPr lang="en-AU" sz="4000" dirty="0">
                <a:solidFill>
                  <a:schemeClr val="tx2"/>
                </a:solidFill>
                <a:hlinkClick r:id="rId4"/>
              </a:rPr>
              <a:t>https://github.com/henrydate/Optimising_TA/blob/main/README.md</a:t>
            </a:r>
            <a:endParaRPr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xecutive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project overview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0" name="Our aim was to build a predictive algorithm to outcompete the profitability and risk of the S&amp;P 500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000"/>
            </a:pPr>
            <a:r>
              <a:rPr dirty="0">
                <a:solidFill>
                  <a:schemeClr val="tx2"/>
                </a:solidFill>
              </a:rPr>
              <a:t>Our aim was to build a predictive algorithm to outcompete the profitability and risk of the S&amp;P 500.</a:t>
            </a:r>
            <a:endParaRPr sz="2000" dirty="0">
              <a:solidFill>
                <a:schemeClr val="tx2"/>
              </a:solidFill>
            </a:endParaRPr>
          </a:p>
          <a:p>
            <a:pPr marL="0" indent="0">
              <a:spcBef>
                <a:spcPts val="2000"/>
              </a:spcBef>
              <a:buSzTx/>
              <a:buNone/>
              <a:defRPr sz="4000"/>
            </a:pPr>
            <a:r>
              <a:rPr dirty="0">
                <a:solidFill>
                  <a:schemeClr val="tx2"/>
                </a:solidFill>
              </a:rPr>
              <a:t>In doing so wanted to overcome the limitations that a single machine learning model exhibits when trained on a single data set</a:t>
            </a:r>
            <a:r>
              <a:rPr lang="en-AU" dirty="0">
                <a:solidFill>
                  <a:schemeClr val="tx2"/>
                </a:solidFill>
              </a:rPr>
              <a:t>,</a:t>
            </a:r>
            <a:r>
              <a:rPr dirty="0">
                <a:solidFill>
                  <a:schemeClr val="tx2"/>
                </a:solidFill>
              </a:rPr>
              <a:t> and is then applied to new data sets.</a:t>
            </a:r>
          </a:p>
          <a:p>
            <a:pPr marL="0" indent="0">
              <a:spcBef>
                <a:spcPts val="2000"/>
              </a:spcBef>
              <a:buSzTx/>
              <a:buNone/>
              <a:defRPr sz="4000"/>
            </a:pPr>
            <a:r>
              <a:rPr dirty="0">
                <a:solidFill>
                  <a:schemeClr val="tx2"/>
                </a:solidFill>
              </a:rPr>
              <a:t>By using an </a:t>
            </a:r>
            <a:r>
              <a:rPr b="1" i="1" dirty="0">
                <a:solidFill>
                  <a:schemeClr val="tx2"/>
                </a:solidFill>
              </a:rPr>
              <a:t>ensemble machine learning algorithm</a:t>
            </a:r>
            <a:r>
              <a:rPr dirty="0">
                <a:solidFill>
                  <a:schemeClr val="tx2"/>
                </a:solidFill>
              </a:rPr>
              <a:t> we </a:t>
            </a:r>
            <a:r>
              <a:rPr lang="en-AU" dirty="0">
                <a:solidFill>
                  <a:schemeClr val="tx2"/>
                </a:solidFill>
              </a:rPr>
              <a:t>could</a:t>
            </a:r>
            <a:r>
              <a:rPr dirty="0">
                <a:solidFill>
                  <a:schemeClr val="tx2"/>
                </a:solidFill>
              </a:rPr>
              <a:t> combine several different machine learning models to produce a superior predictive outcome to that of a</a:t>
            </a:r>
            <a:r>
              <a:rPr lang="en-AU" dirty="0" err="1">
                <a:solidFill>
                  <a:schemeClr val="tx2"/>
                </a:solidFill>
              </a:rPr>
              <a:t>ny</a:t>
            </a:r>
            <a:r>
              <a:rPr dirty="0">
                <a:solidFill>
                  <a:schemeClr val="tx2"/>
                </a:solidFill>
              </a:rPr>
              <a:t> single model.</a:t>
            </a:r>
          </a:p>
          <a:p>
            <a:pPr marL="0" indent="0">
              <a:spcBef>
                <a:spcPts val="2000"/>
              </a:spcBef>
              <a:buSzTx/>
              <a:buNone/>
              <a:defRPr sz="4000"/>
            </a:pPr>
            <a:r>
              <a:rPr lang="en-AU" dirty="0">
                <a:solidFill>
                  <a:schemeClr val="tx2"/>
                </a:solidFill>
              </a:rPr>
              <a:t>For the model to be </a:t>
            </a:r>
            <a:r>
              <a:rPr lang="en-AU" dirty="0" err="1">
                <a:solidFill>
                  <a:schemeClr val="tx2"/>
                </a:solidFill>
              </a:rPr>
              <a:t>accuracte</a:t>
            </a:r>
            <a:r>
              <a:rPr lang="en-AU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we needed to determine the best feature and prediction sets that would </a:t>
            </a:r>
            <a:r>
              <a:rPr dirty="0" err="1">
                <a:solidFill>
                  <a:schemeClr val="tx2"/>
                </a:solidFill>
              </a:rPr>
              <a:t>maximise</a:t>
            </a:r>
            <a:r>
              <a:rPr dirty="0">
                <a:solidFill>
                  <a:schemeClr val="tx2"/>
                </a:solidFill>
              </a:rPr>
              <a:t> the performance indicators</a:t>
            </a:r>
            <a:r>
              <a:rPr lang="en-AU" dirty="0">
                <a:solidFill>
                  <a:schemeClr val="tx2"/>
                </a:solidFill>
              </a:rPr>
              <a:t>,</a:t>
            </a:r>
            <a:r>
              <a:rPr dirty="0">
                <a:solidFill>
                  <a:schemeClr val="tx2"/>
                </a:solidFill>
              </a:rPr>
              <a:t> and </a:t>
            </a:r>
            <a:r>
              <a:rPr lang="en-AU" dirty="0">
                <a:solidFill>
                  <a:schemeClr val="tx2"/>
                </a:solidFill>
              </a:rPr>
              <a:t>be able to </a:t>
            </a:r>
            <a:r>
              <a:rPr dirty="0">
                <a:solidFill>
                  <a:schemeClr val="tx2"/>
                </a:solidFill>
              </a:rPr>
              <a:t>ensure consistent results when applied </a:t>
            </a:r>
            <a:r>
              <a:rPr lang="en-AU" dirty="0">
                <a:solidFill>
                  <a:schemeClr val="tx2"/>
                </a:solidFill>
              </a:rPr>
              <a:t>to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new</a:t>
            </a:r>
            <a:r>
              <a:rPr dirty="0">
                <a:solidFill>
                  <a:schemeClr val="tx2"/>
                </a:solidFill>
              </a:rPr>
              <a:t> datasets.</a:t>
            </a:r>
          </a:p>
          <a:p>
            <a:pPr marL="0" indent="0">
              <a:spcBef>
                <a:spcPts val="2000"/>
              </a:spcBef>
              <a:buSzTx/>
              <a:buNone/>
              <a:defRPr sz="4000"/>
            </a:pPr>
            <a:r>
              <a:rPr dirty="0">
                <a:solidFill>
                  <a:schemeClr val="tx2"/>
                </a:solidFill>
              </a:rPr>
              <a:t>Finally, we wanted to see how AWS and LEX could </a:t>
            </a:r>
            <a:r>
              <a:rPr lang="en-AU" dirty="0">
                <a:solidFill>
                  <a:schemeClr val="tx2"/>
                </a:solidFill>
              </a:rPr>
              <a:t>provide a client </a:t>
            </a:r>
            <a:r>
              <a:rPr dirty="0">
                <a:solidFill>
                  <a:schemeClr val="tx2"/>
                </a:solidFill>
              </a:rPr>
              <a:t>interface </a:t>
            </a:r>
            <a:r>
              <a:rPr lang="en-AU" dirty="0">
                <a:solidFill>
                  <a:schemeClr val="tx2"/>
                </a:solidFill>
              </a:rPr>
              <a:t>for</a:t>
            </a:r>
            <a:r>
              <a:rPr dirty="0">
                <a:solidFill>
                  <a:schemeClr val="tx2"/>
                </a:solidFill>
              </a:rPr>
              <a:t> the model so that future development </a:t>
            </a:r>
            <a:r>
              <a:rPr lang="en-AU" dirty="0">
                <a:solidFill>
                  <a:schemeClr val="tx2"/>
                </a:solidFill>
              </a:rPr>
              <a:t>of the project </a:t>
            </a:r>
            <a:r>
              <a:rPr dirty="0">
                <a:solidFill>
                  <a:schemeClr val="tx2"/>
                </a:solidFill>
              </a:rPr>
              <a:t>would employ a bot to gather customer data, allow </a:t>
            </a:r>
            <a:r>
              <a:rPr lang="en-AU" dirty="0">
                <a:solidFill>
                  <a:schemeClr val="tx2"/>
                </a:solidFill>
              </a:rPr>
              <a:t>selection</a:t>
            </a:r>
            <a:r>
              <a:rPr dirty="0">
                <a:solidFill>
                  <a:schemeClr val="tx2"/>
                </a:solidFill>
              </a:rPr>
              <a:t> of an index and report </a:t>
            </a:r>
            <a:r>
              <a:rPr lang="en-AU" dirty="0">
                <a:solidFill>
                  <a:schemeClr val="tx2"/>
                </a:solidFill>
              </a:rPr>
              <a:t>back on the </a:t>
            </a:r>
            <a:r>
              <a:rPr dirty="0">
                <a:solidFill>
                  <a:schemeClr val="tx2"/>
                </a:solidFill>
              </a:rPr>
              <a:t>the result.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he P2-G2 Team Roles"/>
          <p:cNvSpPr txBox="1">
            <a:spLocks noGrp="1"/>
          </p:cNvSpPr>
          <p:nvPr>
            <p:ph type="title"/>
          </p:nvPr>
        </p:nvSpPr>
        <p:spPr>
          <a:xfrm>
            <a:off x="1689100" y="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</a:lstStyle>
          <a:p>
            <a:r>
              <a:rPr dirty="0">
                <a:solidFill>
                  <a:schemeClr val="tx2"/>
                </a:solidFill>
              </a:rPr>
              <a:t> P2-G2 </a:t>
            </a:r>
            <a:r>
              <a:rPr lang="en-AU" dirty="0">
                <a:solidFill>
                  <a:schemeClr val="tx2"/>
                </a:solidFill>
              </a:rPr>
              <a:t>t</a:t>
            </a:r>
            <a:r>
              <a:rPr dirty="0" err="1">
                <a:solidFill>
                  <a:schemeClr val="tx2"/>
                </a:solidFill>
              </a:rPr>
              <a:t>eam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r</a:t>
            </a:r>
            <a:r>
              <a:rPr dirty="0" err="1">
                <a:solidFill>
                  <a:schemeClr val="tx2"/>
                </a:solidFill>
              </a:rPr>
              <a:t>oles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133" name="Screen Shot 2022-12-04 at 00.34.04.png" descr="Screen Shot 2022-12-04 at 00.34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1860550"/>
            <a:ext cx="13204967" cy="1116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Oval"/>
          <p:cNvSpPr/>
          <p:nvPr/>
        </p:nvSpPr>
        <p:spPr>
          <a:xfrm>
            <a:off x="5715000" y="11467306"/>
            <a:ext cx="1353344" cy="134064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AKHIL KAVURI…"/>
          <p:cNvSpPr txBox="1"/>
          <p:nvPr/>
        </p:nvSpPr>
        <p:spPr>
          <a:xfrm>
            <a:off x="11209188" y="12624360"/>
            <a:ext cx="283571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chemeClr val="tx2"/>
                </a:solidFill>
              </a:rPr>
              <a:t>AKHIL KAVURI</a:t>
            </a:r>
          </a:p>
          <a:p>
            <a:r>
              <a:rPr dirty="0">
                <a:solidFill>
                  <a:schemeClr val="tx2"/>
                </a:solidFill>
              </a:rPr>
              <a:t>LEAD DEV</a:t>
            </a:r>
          </a:p>
        </p:txBody>
      </p:sp>
      <p:sp>
        <p:nvSpPr>
          <p:cNvPr id="136" name="DONG LING…"/>
          <p:cNvSpPr txBox="1"/>
          <p:nvPr/>
        </p:nvSpPr>
        <p:spPr>
          <a:xfrm>
            <a:off x="14103103" y="11822876"/>
            <a:ext cx="2280286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>
                <a:solidFill>
                  <a:schemeClr val="tx2"/>
                </a:solidFill>
              </a:rPr>
              <a:t>DONG LING</a:t>
            </a:r>
          </a:p>
          <a:p>
            <a:pPr marL="228600" indent="-228600">
              <a:buSzPct val="100000"/>
              <a:buChar char="•"/>
            </a:pPr>
            <a:r>
              <a:rPr>
                <a:solidFill>
                  <a:schemeClr val="tx2"/>
                </a:solidFill>
              </a:rPr>
              <a:t>AWS/LEX</a:t>
            </a:r>
          </a:p>
          <a:p>
            <a:pPr marL="228600" indent="-228600">
              <a:buSzPct val="100000"/>
              <a:buChar char="•"/>
            </a:pPr>
            <a:r>
              <a:rPr>
                <a:solidFill>
                  <a:schemeClr val="tx2"/>
                </a:solidFill>
              </a:rPr>
              <a:t>Coding</a:t>
            </a:r>
          </a:p>
        </p:txBody>
      </p:sp>
      <p:sp>
        <p:nvSpPr>
          <p:cNvPr id="137" name="HENRY DATE…"/>
          <p:cNvSpPr txBox="1"/>
          <p:nvPr/>
        </p:nvSpPr>
        <p:spPr>
          <a:xfrm>
            <a:off x="8381412" y="11993502"/>
            <a:ext cx="259846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>
                <a:solidFill>
                  <a:schemeClr val="tx2"/>
                </a:solidFill>
              </a:rPr>
              <a:t>HENRY DATE</a:t>
            </a:r>
          </a:p>
          <a:p>
            <a:pPr marL="228600" indent="-228600">
              <a:buSzPct val="100000"/>
              <a:buChar char="•"/>
            </a:pPr>
            <a:r>
              <a:rPr>
                <a:solidFill>
                  <a:schemeClr val="tx2"/>
                </a:solidFill>
              </a:rPr>
              <a:t>GitMaster</a:t>
            </a:r>
          </a:p>
          <a:p>
            <a:pPr marL="228600" indent="-228600">
              <a:buSzPct val="100000"/>
              <a:buChar char="•"/>
            </a:pPr>
            <a:r>
              <a:rPr>
                <a:solidFill>
                  <a:schemeClr val="tx2"/>
                </a:solidFill>
              </a:rPr>
              <a:t>DEV</a:t>
            </a:r>
          </a:p>
        </p:txBody>
      </p:sp>
      <p:sp>
        <p:nvSpPr>
          <p:cNvPr id="138" name="DANNY MILSOM…"/>
          <p:cNvSpPr txBox="1"/>
          <p:nvPr/>
        </p:nvSpPr>
        <p:spPr>
          <a:xfrm>
            <a:off x="5181925" y="11387504"/>
            <a:ext cx="3155443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chemeClr val="tx2"/>
                </a:solidFill>
              </a:rPr>
              <a:t>DANNY MILSOM</a:t>
            </a:r>
          </a:p>
          <a:p>
            <a:pPr marL="228600" indent="-228600">
              <a:buSzPct val="100000"/>
              <a:buChar char="•"/>
            </a:pPr>
            <a:r>
              <a:rPr dirty="0">
                <a:solidFill>
                  <a:schemeClr val="tx2"/>
                </a:solidFill>
              </a:rPr>
              <a:t>ReadMe</a:t>
            </a:r>
          </a:p>
          <a:p>
            <a:pPr marL="228600" indent="-228600">
              <a:buSzPct val="100000"/>
              <a:buChar char="•"/>
            </a:pPr>
            <a:r>
              <a:rPr dirty="0">
                <a:solidFill>
                  <a:schemeClr val="tx2"/>
                </a:solidFill>
              </a:rPr>
              <a:t>Coding </a:t>
            </a:r>
          </a:p>
        </p:txBody>
      </p:sp>
      <p:sp>
        <p:nvSpPr>
          <p:cNvPr id="139" name="BRENDAN VAN MAANEN…"/>
          <p:cNvSpPr txBox="1"/>
          <p:nvPr/>
        </p:nvSpPr>
        <p:spPr>
          <a:xfrm>
            <a:off x="16357544" y="11307702"/>
            <a:ext cx="4720844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>
                <a:solidFill>
                  <a:schemeClr val="tx2"/>
                </a:solidFill>
              </a:rPr>
              <a:t>BRENDAN VAN MAANEN</a:t>
            </a:r>
          </a:p>
          <a:p>
            <a:pPr marL="228600" indent="-228600">
              <a:buSzPct val="100000"/>
              <a:buChar char="•"/>
            </a:pPr>
            <a:r>
              <a:rPr>
                <a:solidFill>
                  <a:schemeClr val="tx2"/>
                </a:solidFill>
              </a:rPr>
              <a:t>Project Mgr</a:t>
            </a:r>
          </a:p>
          <a:p>
            <a:pPr marL="228600" indent="-228600">
              <a:buSzPct val="100000"/>
              <a:buChar char="•"/>
            </a:pPr>
            <a:r>
              <a:rPr>
                <a:solidFill>
                  <a:schemeClr val="tx2"/>
                </a:solidFill>
              </a:rPr>
              <a:t>QA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hat we set out 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w</a:t>
            </a:r>
            <a:r>
              <a:rPr dirty="0">
                <a:solidFill>
                  <a:schemeClr val="tx2"/>
                </a:solidFill>
              </a:rPr>
              <a:t>hat we set out to do</a:t>
            </a:r>
          </a:p>
        </p:txBody>
      </p:sp>
      <p:sp>
        <p:nvSpPr>
          <p:cNvPr id="142" name="Build an ensemble model that combines a variety of different machine learning alogrithms that would improve the  prediction process by overcoming the limitations of a single model by reducing the occurrence of high variance, low accuracy, noise and bia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>
                <a:solidFill>
                  <a:schemeClr val="tx2"/>
                </a:solidFill>
              </a:rPr>
              <a:t>Build an ensemble model </a:t>
            </a:r>
            <a:r>
              <a:rPr lang="en-AU" dirty="0">
                <a:solidFill>
                  <a:schemeClr val="tx2"/>
                </a:solidFill>
              </a:rPr>
              <a:t>and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stacking method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of </a:t>
            </a:r>
            <a:r>
              <a:rPr dirty="0">
                <a:solidFill>
                  <a:schemeClr val="tx2"/>
                </a:solidFill>
              </a:rPr>
              <a:t>a </a:t>
            </a:r>
            <a:r>
              <a:rPr lang="en-AU" dirty="0">
                <a:solidFill>
                  <a:schemeClr val="tx2"/>
                </a:solidFill>
              </a:rPr>
              <a:t>set of </a:t>
            </a:r>
            <a:r>
              <a:rPr dirty="0">
                <a:solidFill>
                  <a:schemeClr val="tx2"/>
                </a:solidFill>
              </a:rPr>
              <a:t>machine learning </a:t>
            </a:r>
            <a:r>
              <a:rPr dirty="0" err="1">
                <a:solidFill>
                  <a:schemeClr val="tx2"/>
                </a:solidFill>
              </a:rPr>
              <a:t>alogrithms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to</a:t>
            </a:r>
            <a:r>
              <a:rPr dirty="0">
                <a:solidFill>
                  <a:schemeClr val="tx2"/>
                </a:solidFill>
              </a:rPr>
              <a:t> improve the  prediction process </a:t>
            </a:r>
            <a:r>
              <a:rPr lang="en-AU" dirty="0">
                <a:solidFill>
                  <a:schemeClr val="tx2"/>
                </a:solidFill>
              </a:rPr>
              <a:t>-</a:t>
            </a:r>
            <a:r>
              <a:rPr dirty="0">
                <a:solidFill>
                  <a:schemeClr val="tx2"/>
                </a:solidFill>
              </a:rPr>
              <a:t> overcoming the limitations of a single model by reducing the occurrence of high variance, low accuracy, noise and bias.</a:t>
            </a:r>
          </a:p>
          <a:p>
            <a:pPr marL="1535000" indent="-900000">
              <a:spcBef>
                <a:spcPts val="3100"/>
              </a:spcBef>
              <a:buSzPct val="100000"/>
            </a:pPr>
            <a:r>
              <a:rPr dirty="0">
                <a:solidFill>
                  <a:schemeClr val="tx2"/>
                </a:solidFill>
              </a:rPr>
              <a:t>We needed to understand how technical indicators would effect predictions</a:t>
            </a:r>
          </a:p>
          <a:p>
            <a:pPr marL="1535000" indent="-900000">
              <a:spcBef>
                <a:spcPts val="3100"/>
              </a:spcBef>
              <a:buSzPct val="100000"/>
            </a:pPr>
            <a:r>
              <a:rPr dirty="0">
                <a:solidFill>
                  <a:schemeClr val="tx2"/>
                </a:solidFill>
              </a:rPr>
              <a:t>Test models to </a:t>
            </a:r>
            <a:r>
              <a:rPr dirty="0" err="1">
                <a:solidFill>
                  <a:schemeClr val="tx2"/>
                </a:solidFill>
              </a:rPr>
              <a:t>maximise</a:t>
            </a:r>
            <a:r>
              <a:rPr dirty="0">
                <a:solidFill>
                  <a:schemeClr val="tx2"/>
                </a:solidFill>
              </a:rPr>
              <a:t> indicator performance</a:t>
            </a:r>
          </a:p>
          <a:p>
            <a:pPr marL="1535000" indent="-900000">
              <a:spcBef>
                <a:spcPts val="3100"/>
              </a:spcBef>
              <a:buSzPct val="100000"/>
            </a:pPr>
            <a:r>
              <a:rPr dirty="0">
                <a:solidFill>
                  <a:schemeClr val="tx2"/>
                </a:solidFill>
              </a:rPr>
              <a:t>Identify feature and prediction sets that would deliver consistent reliable results </a:t>
            </a:r>
            <a:endParaRPr lang="en-AU" dirty="0">
              <a:solidFill>
                <a:schemeClr val="tx2"/>
              </a:solidFill>
            </a:endParaRPr>
          </a:p>
          <a:p>
            <a:pPr marL="1535000" indent="-900000">
              <a:spcBef>
                <a:spcPts val="3100"/>
              </a:spcBef>
              <a:buSzPct val="100000"/>
            </a:pPr>
            <a:r>
              <a:rPr lang="en-AU" dirty="0" err="1">
                <a:solidFill>
                  <a:schemeClr val="tx2"/>
                </a:solidFill>
              </a:rPr>
              <a:t>Optimisie</a:t>
            </a:r>
            <a:r>
              <a:rPr lang="en-AU" dirty="0">
                <a:solidFill>
                  <a:schemeClr val="tx2"/>
                </a:solidFill>
              </a:rPr>
              <a:t> hyperparameters to maximise neural network accuracy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ata Techniqu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d</a:t>
            </a:r>
            <a:r>
              <a:rPr dirty="0" err="1">
                <a:solidFill>
                  <a:schemeClr val="tx2"/>
                </a:solidFill>
              </a:rPr>
              <a:t>ata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t</a:t>
            </a:r>
            <a:r>
              <a:rPr dirty="0" err="1">
                <a:solidFill>
                  <a:schemeClr val="tx2"/>
                </a:solidFill>
              </a:rPr>
              <a:t>echniques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5" name="Data sets included: Yahoo Finance, Pandas, Numpy, Pathlib, HvPlot, SkLearn, SVC Classifier, Ensemble…"/>
          <p:cNvSpPr txBox="1">
            <a:spLocks noGrp="1"/>
          </p:cNvSpPr>
          <p:nvPr>
            <p:ph type="body" idx="1"/>
          </p:nvPr>
        </p:nvSpPr>
        <p:spPr>
          <a:xfrm>
            <a:off x="2196271" y="4402716"/>
            <a:ext cx="19991457" cy="7885193"/>
          </a:xfrm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chemeClr val="tx2"/>
                </a:solidFill>
              </a:rPr>
              <a:t>Data sets included: Yahoo Finance, Pandas, </a:t>
            </a:r>
            <a:r>
              <a:rPr dirty="0" err="1">
                <a:solidFill>
                  <a:schemeClr val="tx2"/>
                </a:solidFill>
              </a:rPr>
              <a:t>Numpy</a:t>
            </a:r>
            <a:r>
              <a:rPr dirty="0">
                <a:solidFill>
                  <a:schemeClr val="tx2"/>
                </a:solidFill>
              </a:rPr>
              <a:t>, </a:t>
            </a:r>
            <a:r>
              <a:rPr dirty="0" err="1">
                <a:solidFill>
                  <a:schemeClr val="tx2"/>
                </a:solidFill>
              </a:rPr>
              <a:t>Pathlib</a:t>
            </a:r>
            <a:r>
              <a:rPr dirty="0">
                <a:solidFill>
                  <a:schemeClr val="tx2"/>
                </a:solidFill>
              </a:rPr>
              <a:t>, </a:t>
            </a:r>
            <a:r>
              <a:rPr dirty="0" err="1">
                <a:solidFill>
                  <a:schemeClr val="tx2"/>
                </a:solidFill>
              </a:rPr>
              <a:t>HvPlot</a:t>
            </a:r>
            <a:r>
              <a:rPr dirty="0">
                <a:solidFill>
                  <a:schemeClr val="tx2"/>
                </a:solidFill>
              </a:rPr>
              <a:t>, </a:t>
            </a:r>
            <a:r>
              <a:rPr dirty="0" err="1">
                <a:solidFill>
                  <a:schemeClr val="tx2"/>
                </a:solidFill>
              </a:rPr>
              <a:t>SkLearn</a:t>
            </a:r>
            <a:r>
              <a:rPr dirty="0">
                <a:solidFill>
                  <a:schemeClr val="tx2"/>
                </a:solidFill>
              </a:rPr>
              <a:t>, Ensemble</a:t>
            </a:r>
          </a:p>
          <a:p>
            <a:r>
              <a:rPr dirty="0">
                <a:solidFill>
                  <a:schemeClr val="tx2"/>
                </a:solidFill>
              </a:rPr>
              <a:t>Stock index data was sourced from Yahoo Finance from 01-01-1980 to current</a:t>
            </a:r>
          </a:p>
          <a:p>
            <a:r>
              <a:rPr dirty="0">
                <a:solidFill>
                  <a:schemeClr val="tx2"/>
                </a:solidFill>
              </a:rPr>
              <a:t>Stock Indexes tested include S&amp;P500, DOW Jones, S&amp;P/ASX, RUSSEL 2000, N</a:t>
            </a:r>
            <a:r>
              <a:rPr lang="en-AU" dirty="0">
                <a:solidFill>
                  <a:schemeClr val="tx2"/>
                </a:solidFill>
              </a:rPr>
              <a:t>A</a:t>
            </a:r>
            <a:r>
              <a:rPr dirty="0">
                <a:solidFill>
                  <a:schemeClr val="tx2"/>
                </a:solidFill>
              </a:rPr>
              <a:t>SDAQ 100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31923-CF8C-34EC-B432-5D2FD1E6893C}"/>
              </a:ext>
            </a:extLst>
          </p:cNvPr>
          <p:cNvSpPr/>
          <p:nvPr/>
        </p:nvSpPr>
        <p:spPr>
          <a:xfrm>
            <a:off x="709017" y="4870174"/>
            <a:ext cx="22787087" cy="848801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7" name="To project required a significant number of imports and installations"/>
          <p:cNvSpPr txBox="1"/>
          <p:nvPr/>
        </p:nvSpPr>
        <p:spPr>
          <a:xfrm>
            <a:off x="709017" y="2991404"/>
            <a:ext cx="21340366" cy="2443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5900"/>
              </a:spcBef>
              <a:defRPr sz="4800" b="0"/>
            </a:lvl1pPr>
          </a:lstStyle>
          <a:p>
            <a:r>
              <a:rPr dirty="0">
                <a:solidFill>
                  <a:schemeClr val="tx2"/>
                </a:solidFill>
              </a:rPr>
              <a:t>T</a:t>
            </a:r>
            <a:r>
              <a:rPr lang="en-AU" dirty="0">
                <a:solidFill>
                  <a:schemeClr val="tx2"/>
                </a:solidFill>
              </a:rPr>
              <a:t>he</a:t>
            </a:r>
            <a:r>
              <a:rPr dirty="0">
                <a:solidFill>
                  <a:schemeClr val="tx2"/>
                </a:solidFill>
              </a:rPr>
              <a:t> project </a:t>
            </a:r>
            <a:r>
              <a:rPr lang="en-AU" dirty="0">
                <a:solidFill>
                  <a:schemeClr val="tx2"/>
                </a:solidFill>
              </a:rPr>
              <a:t>demanded</a:t>
            </a:r>
            <a:r>
              <a:rPr dirty="0">
                <a:solidFill>
                  <a:schemeClr val="tx2"/>
                </a:solidFill>
              </a:rPr>
              <a:t> a significant number of imports and </a:t>
            </a:r>
            <a:r>
              <a:rPr lang="en-AU" dirty="0">
                <a:solidFill>
                  <a:schemeClr val="tx2"/>
                </a:solidFill>
              </a:rPr>
              <a:t>libraries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50" name="Imports + Libra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i</a:t>
            </a:r>
            <a:r>
              <a:rPr dirty="0" err="1">
                <a:solidFill>
                  <a:schemeClr val="tx2"/>
                </a:solidFill>
              </a:rPr>
              <a:t>mports</a:t>
            </a:r>
            <a:r>
              <a:rPr dirty="0">
                <a:solidFill>
                  <a:schemeClr val="tx2"/>
                </a:solidFill>
              </a:rPr>
              <a:t> + </a:t>
            </a:r>
            <a:r>
              <a:rPr lang="en-AU" dirty="0">
                <a:solidFill>
                  <a:schemeClr val="tx2"/>
                </a:solidFill>
              </a:rPr>
              <a:t>l</a:t>
            </a:r>
            <a:r>
              <a:rPr dirty="0" err="1">
                <a:solidFill>
                  <a:schemeClr val="tx2"/>
                </a:solidFill>
              </a:rPr>
              <a:t>ibraries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BF85BC-82F5-481B-A705-FA6AE00BE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b="52538"/>
          <a:stretch/>
        </p:blipFill>
        <p:spPr>
          <a:xfrm>
            <a:off x="1226341" y="5327372"/>
            <a:ext cx="11309672" cy="780283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4ED697-DCE3-F451-C39C-F0FFCE72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47226"/>
          <a:stretch/>
        </p:blipFill>
        <p:spPr>
          <a:xfrm>
            <a:off x="12536013" y="5327372"/>
            <a:ext cx="10158887" cy="78028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emonstrate notebook"/>
          <p:cNvSpPr txBox="1">
            <a:spLocks noGrp="1"/>
          </p:cNvSpPr>
          <p:nvPr>
            <p:ph type="title"/>
          </p:nvPr>
        </p:nvSpPr>
        <p:spPr>
          <a:xfrm>
            <a:off x="2010475" y="845303"/>
            <a:ext cx="20828000" cy="2083876"/>
          </a:xfrm>
          <a:prstGeom prst="rect">
            <a:avLst/>
          </a:prstGeo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ensemble – what is it?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5BDC2848-3FDF-0BBA-C75F-62833363AE64}"/>
              </a:ext>
            </a:extLst>
          </p:cNvPr>
          <p:cNvGrpSpPr/>
          <p:nvPr/>
        </p:nvGrpSpPr>
        <p:grpSpPr>
          <a:xfrm>
            <a:off x="1395754" y="3772027"/>
            <a:ext cx="7053087" cy="6131768"/>
            <a:chOff x="219172" y="3796833"/>
            <a:chExt cx="7053087" cy="613176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2B6C78-10DF-F641-C241-9E85DDCAB41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4005936" y="7334570"/>
              <a:ext cx="880076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1F3498-1DA1-DC60-7454-DAE1052A59CD}"/>
                </a:ext>
              </a:extLst>
            </p:cNvPr>
            <p:cNvGrpSpPr/>
            <p:nvPr/>
          </p:nvGrpSpPr>
          <p:grpSpPr>
            <a:xfrm>
              <a:off x="1484108" y="4744418"/>
              <a:ext cx="2500859" cy="5184183"/>
              <a:chOff x="2010475" y="3944318"/>
              <a:chExt cx="2500859" cy="5184183"/>
            </a:xfrm>
          </p:grpSpPr>
          <p:pic>
            <p:nvPicPr>
              <p:cNvPr id="7" name="Picture 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98B8D3AB-1A50-A08F-7C6F-DC84E3BB18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5" t="12230" r="70361" b="5133"/>
              <a:stretch/>
            </p:blipFill>
            <p:spPr>
              <a:xfrm>
                <a:off x="2010475" y="5672379"/>
                <a:ext cx="2500859" cy="1728061"/>
              </a:xfrm>
              <a:prstGeom prst="rect">
                <a:avLst/>
              </a:prstGeom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99B8450A-25D2-22A8-429A-235E1BCAC1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5" t="12230" r="70361" b="5133"/>
              <a:stretch/>
            </p:blipFill>
            <p:spPr>
              <a:xfrm>
                <a:off x="2010475" y="7400440"/>
                <a:ext cx="2500859" cy="1728061"/>
              </a:xfrm>
              <a:prstGeom prst="rect">
                <a:avLst/>
              </a:prstGeom>
            </p:spPr>
          </p:pic>
          <p:pic>
            <p:nvPicPr>
              <p:cNvPr id="10" name="Picture 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A636046-280B-B866-89C5-CF828B6867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5" t="12230" r="70361" b="5133"/>
              <a:stretch/>
            </p:blipFill>
            <p:spPr>
              <a:xfrm>
                <a:off x="2010475" y="3944318"/>
                <a:ext cx="2500859" cy="1728061"/>
              </a:xfrm>
              <a:prstGeom prst="rect">
                <a:avLst/>
              </a:prstGeom>
            </p:spPr>
          </p:pic>
        </p:grpSp>
        <p:sp>
          <p:nvSpPr>
            <p:cNvPr id="18" name="Coins">
              <a:extLst>
                <a:ext uri="{FF2B5EF4-FFF2-40B4-BE49-F238E27FC236}">
                  <a16:creationId xmlns:a16="http://schemas.microsoft.com/office/drawing/2014/main" id="{1BD176C2-113A-9421-3432-28B5AA7DA073}"/>
                </a:ext>
              </a:extLst>
            </p:cNvPr>
            <p:cNvSpPr/>
            <p:nvPr/>
          </p:nvSpPr>
          <p:spPr>
            <a:xfrm>
              <a:off x="219172" y="6986180"/>
              <a:ext cx="611502" cy="70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B1111D-C070-0914-FB8A-31F2F3188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6012" y="6648772"/>
              <a:ext cx="1231900" cy="1371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225D68-F14F-F664-A97B-5AEEE8C5CF09}"/>
                </a:ext>
              </a:extLst>
            </p:cNvPr>
            <p:cNvSpPr txBox="1"/>
            <p:nvPr/>
          </p:nvSpPr>
          <p:spPr>
            <a:xfrm>
              <a:off x="1937844" y="3796833"/>
              <a:ext cx="159338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bagging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9056A54-52E3-980F-C213-74EBE9A29C42}"/>
                </a:ext>
              </a:extLst>
            </p:cNvPr>
            <p:cNvCxnSpPr>
              <a:cxnSpLocks/>
              <a:stCxn id="18" idx="0"/>
              <a:endCxn id="10" idx="1"/>
            </p:cNvCxnSpPr>
            <p:nvPr/>
          </p:nvCxnSpPr>
          <p:spPr>
            <a:xfrm flipV="1">
              <a:off x="524923" y="5608449"/>
              <a:ext cx="959185" cy="1731611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DABDFCAC-1F17-ED38-105E-9E913CE346E2}"/>
                </a:ext>
              </a:extLst>
            </p:cNvPr>
            <p:cNvCxnSpPr>
              <a:cxnSpLocks/>
              <a:stCxn id="18" idx="0"/>
              <a:endCxn id="9" idx="1"/>
            </p:cNvCxnSpPr>
            <p:nvPr/>
          </p:nvCxnSpPr>
          <p:spPr>
            <a:xfrm>
              <a:off x="524923" y="7340060"/>
              <a:ext cx="959185" cy="172451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4F331E-CFB1-EC3C-3D7A-54F76DF713ED}"/>
                </a:ext>
              </a:extLst>
            </p:cNvPr>
            <p:cNvCxnSpPr>
              <a:cxnSpLocks/>
              <a:stCxn id="18" idx="0"/>
              <a:endCxn id="7" idx="1"/>
            </p:cNvCxnSpPr>
            <p:nvPr/>
          </p:nvCxnSpPr>
          <p:spPr>
            <a:xfrm flipV="1">
              <a:off x="524923" y="7336510"/>
              <a:ext cx="959185" cy="35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A06ED0C4-45C9-CAB3-C159-A87A80AE6EDE}"/>
                </a:ext>
              </a:extLst>
            </p:cNvPr>
            <p:cNvCxnSpPr>
              <a:cxnSpLocks/>
              <a:stCxn id="20" idx="1"/>
              <a:endCxn id="10" idx="3"/>
            </p:cNvCxnSpPr>
            <p:nvPr/>
          </p:nvCxnSpPr>
          <p:spPr>
            <a:xfrm rot="10800000">
              <a:off x="3984968" y="5608450"/>
              <a:ext cx="901045" cy="1726123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65A2E8A-DAC2-3AD3-C93A-5CCA6DEA1EB2}"/>
                </a:ext>
              </a:extLst>
            </p:cNvPr>
            <p:cNvCxnSpPr>
              <a:cxnSpLocks/>
              <a:stCxn id="20" idx="1"/>
              <a:endCxn id="9" idx="3"/>
            </p:cNvCxnSpPr>
            <p:nvPr/>
          </p:nvCxnSpPr>
          <p:spPr>
            <a:xfrm rot="10800000" flipV="1">
              <a:off x="3984968" y="7334571"/>
              <a:ext cx="901045" cy="17299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10167B-8FCD-9C8E-3A85-C0F9DB26E62C}"/>
                </a:ext>
              </a:extLst>
            </p:cNvPr>
            <p:cNvSpPr txBox="1"/>
            <p:nvPr/>
          </p:nvSpPr>
          <p:spPr>
            <a:xfrm>
              <a:off x="5935355" y="7052441"/>
              <a:ext cx="1336904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kumimoji="0" lang="en-US" sz="3000" b="1" i="1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- Pred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51481244-4FC5-E65D-1194-E931D7E009D1}"/>
              </a:ext>
            </a:extLst>
          </p:cNvPr>
          <p:cNvGrpSpPr/>
          <p:nvPr/>
        </p:nvGrpSpPr>
        <p:grpSpPr>
          <a:xfrm>
            <a:off x="8003121" y="3796833"/>
            <a:ext cx="8110484" cy="6158684"/>
            <a:chOff x="7509486" y="3790640"/>
            <a:chExt cx="8110484" cy="61586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62005F-542E-84CB-3C07-BD2F3D007F26}"/>
                </a:ext>
              </a:extLst>
            </p:cNvPr>
            <p:cNvGrpSpPr/>
            <p:nvPr/>
          </p:nvGrpSpPr>
          <p:grpSpPr>
            <a:xfrm>
              <a:off x="8942641" y="4703735"/>
              <a:ext cx="3759455" cy="5245589"/>
              <a:chOff x="6230437" y="4622368"/>
              <a:chExt cx="3759455" cy="5245589"/>
            </a:xfrm>
          </p:grpSpPr>
          <p:pic>
            <p:nvPicPr>
              <p:cNvPr id="6" name="Picture 5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8551BEAE-FB29-B11F-FAB7-C5E48BCEFA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26" t="12571" r="38253" b="3764"/>
              <a:stretch/>
            </p:blipFill>
            <p:spPr>
              <a:xfrm>
                <a:off x="6230437" y="4622368"/>
                <a:ext cx="2517192" cy="1890793"/>
              </a:xfrm>
              <a:prstGeom prst="rect">
                <a:avLst/>
              </a:prstGeom>
            </p:spPr>
          </p:pic>
          <p:pic>
            <p:nvPicPr>
              <p:cNvPr id="14" name="Picture 1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EBE9A354-3678-1484-F369-3552274086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539" t="15481" r="4907" b="3422"/>
              <a:stretch/>
            </p:blipFill>
            <p:spPr>
              <a:xfrm>
                <a:off x="6928757" y="6498249"/>
                <a:ext cx="2436051" cy="1688141"/>
              </a:xfrm>
              <a:prstGeom prst="rect">
                <a:avLst/>
              </a:prstGeom>
            </p:spPr>
          </p:pic>
          <p:pic>
            <p:nvPicPr>
              <p:cNvPr id="15" name="Picture 1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834A5C9-7F1B-7DC5-4375-3980F9AB33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5" t="12230" r="70361" b="5133"/>
              <a:stretch/>
            </p:blipFill>
            <p:spPr>
              <a:xfrm>
                <a:off x="7489033" y="8139896"/>
                <a:ext cx="2500859" cy="1728061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ADB2C38-81BF-DE35-3E0A-1C199661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51710" y="6594528"/>
              <a:ext cx="1231900" cy="1371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130A49-2E85-B057-CBB5-8F4185CC9C4F}"/>
                </a:ext>
              </a:extLst>
            </p:cNvPr>
            <p:cNvSpPr txBox="1"/>
            <p:nvPr/>
          </p:nvSpPr>
          <p:spPr>
            <a:xfrm>
              <a:off x="9344434" y="3790640"/>
              <a:ext cx="1713611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boosting</a:t>
              </a:r>
            </a:p>
          </p:txBody>
        </p:sp>
        <p:sp>
          <p:nvSpPr>
            <p:cNvPr id="50" name="Coins">
              <a:extLst>
                <a:ext uri="{FF2B5EF4-FFF2-40B4-BE49-F238E27FC236}">
                  <a16:creationId xmlns:a16="http://schemas.microsoft.com/office/drawing/2014/main" id="{D1F5A980-8CF0-C62D-9D4B-CEFB18E13A02}"/>
                </a:ext>
              </a:extLst>
            </p:cNvPr>
            <p:cNvSpPr/>
            <p:nvPr/>
          </p:nvSpPr>
          <p:spPr>
            <a:xfrm>
              <a:off x="7509486" y="5295252"/>
              <a:ext cx="611502" cy="70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36C16267-B579-48EB-32E3-8828FFDB1D5A}"/>
                </a:ext>
              </a:extLst>
            </p:cNvPr>
            <p:cNvCxnSpPr>
              <a:cxnSpLocks/>
              <a:stCxn id="50" idx="0"/>
              <a:endCxn id="15" idx="1"/>
            </p:cNvCxnSpPr>
            <p:nvPr/>
          </p:nvCxnSpPr>
          <p:spPr>
            <a:xfrm>
              <a:off x="7815237" y="5649132"/>
              <a:ext cx="2386000" cy="3436162"/>
            </a:xfrm>
            <a:prstGeom prst="bentConnector3">
              <a:avLst>
                <a:gd name="adj1" fmla="val 37225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818C98D0-B3CD-E86E-036E-7121CEC229FF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1459833" y="5649132"/>
              <a:ext cx="1791877" cy="1631196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D7D21F-2B42-73A4-70B3-747B44A3DF4F}"/>
                </a:ext>
              </a:extLst>
            </p:cNvPr>
            <p:cNvCxnSpPr>
              <a:stCxn id="50" idx="0"/>
              <a:endCxn id="6" idx="1"/>
            </p:cNvCxnSpPr>
            <p:nvPr/>
          </p:nvCxnSpPr>
          <p:spPr>
            <a:xfrm>
              <a:off x="7815237" y="5649132"/>
              <a:ext cx="112740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199DAB3-00B8-E743-41D8-887A0DD94A2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8681366" y="7423687"/>
              <a:ext cx="95959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686D119-C633-961E-4794-4B6B0D0ABECE}"/>
                </a:ext>
              </a:extLst>
            </p:cNvPr>
            <p:cNvCxnSpPr>
              <a:cxnSpLocks/>
            </p:cNvCxnSpPr>
            <p:nvPr/>
          </p:nvCxnSpPr>
          <p:spPr>
            <a:xfrm>
              <a:off x="9344434" y="6437598"/>
              <a:ext cx="0" cy="9860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0A259A70-ECE8-F954-B209-960C53479DDD}"/>
                </a:ext>
              </a:extLst>
            </p:cNvPr>
            <p:cNvCxnSpPr>
              <a:cxnSpLocks/>
            </p:cNvCxnSpPr>
            <p:nvPr/>
          </p:nvCxnSpPr>
          <p:spPr>
            <a:xfrm>
              <a:off x="9977281" y="8133921"/>
              <a:ext cx="0" cy="951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29" name="Elbow Connector 1028">
              <a:extLst>
                <a:ext uri="{FF2B5EF4-FFF2-40B4-BE49-F238E27FC236}">
                  <a16:creationId xmlns:a16="http://schemas.microsoft.com/office/drawing/2014/main" id="{52ECF0B1-E6AC-E64B-B16C-EE2C51364126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2077012" y="7280328"/>
              <a:ext cx="1174698" cy="14335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34" name="Elbow Connector 1033">
              <a:extLst>
                <a:ext uri="{FF2B5EF4-FFF2-40B4-BE49-F238E27FC236}">
                  <a16:creationId xmlns:a16="http://schemas.microsoft.com/office/drawing/2014/main" id="{935C2E11-D4B3-D732-27C6-E7DC21F1B1A1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12702096" y="7280328"/>
              <a:ext cx="549614" cy="1804966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842A9603-F6C1-ED72-EBC3-BF11A9C69316}"/>
                </a:ext>
              </a:extLst>
            </p:cNvPr>
            <p:cNvSpPr txBox="1"/>
            <p:nvPr/>
          </p:nvSpPr>
          <p:spPr>
            <a:xfrm>
              <a:off x="14283066" y="6951705"/>
              <a:ext cx="1336904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kumimoji="0" lang="en-US" sz="3000" b="1" i="1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- Pred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FFBD50CC-E81B-A433-E048-63190947566D}"/>
              </a:ext>
            </a:extLst>
          </p:cNvPr>
          <p:cNvGrpSpPr/>
          <p:nvPr/>
        </p:nvGrpSpPr>
        <p:grpSpPr>
          <a:xfrm>
            <a:off x="16539026" y="3823749"/>
            <a:ext cx="6981563" cy="6131768"/>
            <a:chOff x="16229217" y="3796833"/>
            <a:chExt cx="6981563" cy="61317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5F90B66-6EDC-C45A-E77F-A4E15623124A}"/>
                </a:ext>
              </a:extLst>
            </p:cNvPr>
            <p:cNvGrpSpPr/>
            <p:nvPr/>
          </p:nvGrpSpPr>
          <p:grpSpPr>
            <a:xfrm>
              <a:off x="17603128" y="4663051"/>
              <a:ext cx="2517192" cy="5265550"/>
              <a:chOff x="15179178" y="4622368"/>
              <a:chExt cx="2517192" cy="5265550"/>
            </a:xfrm>
          </p:grpSpPr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36E26CD3-DE4B-3FAB-0368-08264D01D3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539" t="15481" r="4907" b="3422"/>
              <a:stretch/>
            </p:blipFill>
            <p:spPr>
              <a:xfrm>
                <a:off x="15243986" y="4622368"/>
                <a:ext cx="2436051" cy="1688141"/>
              </a:xfrm>
              <a:prstGeom prst="rect">
                <a:avLst/>
              </a:prstGeom>
            </p:spPr>
          </p:pic>
          <p:pic>
            <p:nvPicPr>
              <p:cNvPr id="12" name="Picture 1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29F727FB-D582-5C6D-55FA-E2CDDBC0FD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5" t="12230" r="70361" b="5133"/>
              <a:stretch/>
            </p:blipFill>
            <p:spPr>
              <a:xfrm>
                <a:off x="15179178" y="6310509"/>
                <a:ext cx="2500859" cy="1728061"/>
              </a:xfrm>
              <a:prstGeom prst="rect">
                <a:avLst/>
              </a:prstGeom>
            </p:spPr>
          </p:pic>
          <p:pic>
            <p:nvPicPr>
              <p:cNvPr id="13" name="Picture 1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CE67B57-1AB5-C4C1-6FAF-87FE9F3929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26" t="12571" r="38253" b="3764"/>
              <a:stretch/>
            </p:blipFill>
            <p:spPr>
              <a:xfrm>
                <a:off x="15179178" y="7997125"/>
                <a:ext cx="2517192" cy="1890793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5B6D3C3-A9F6-D102-88D1-7A7EAE51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15686" y="6594528"/>
              <a:ext cx="1231900" cy="1371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4E8372-181A-B59A-B738-2932E3226AC7}"/>
                </a:ext>
              </a:extLst>
            </p:cNvPr>
            <p:cNvSpPr txBox="1"/>
            <p:nvPr/>
          </p:nvSpPr>
          <p:spPr>
            <a:xfrm>
              <a:off x="18018393" y="3796833"/>
              <a:ext cx="1670330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stacking</a:t>
              </a:r>
            </a:p>
          </p:txBody>
        </p:sp>
        <p:sp>
          <p:nvSpPr>
            <p:cNvPr id="1039" name="Coins">
              <a:extLst>
                <a:ext uri="{FF2B5EF4-FFF2-40B4-BE49-F238E27FC236}">
                  <a16:creationId xmlns:a16="http://schemas.microsoft.com/office/drawing/2014/main" id="{09F11F96-FC27-017D-918C-F19588A4D848}"/>
                </a:ext>
              </a:extLst>
            </p:cNvPr>
            <p:cNvSpPr/>
            <p:nvPr/>
          </p:nvSpPr>
          <p:spPr>
            <a:xfrm>
              <a:off x="16229217" y="6861342"/>
              <a:ext cx="611502" cy="70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cxnSp>
          <p:nvCxnSpPr>
            <p:cNvPr id="1042" name="Elbow Connector 1041">
              <a:extLst>
                <a:ext uri="{FF2B5EF4-FFF2-40B4-BE49-F238E27FC236}">
                  <a16:creationId xmlns:a16="http://schemas.microsoft.com/office/drawing/2014/main" id="{E03FECBF-ECBE-172E-1709-5C642E7E9F16}"/>
                </a:ext>
              </a:extLst>
            </p:cNvPr>
            <p:cNvCxnSpPr>
              <a:stCxn id="1039" idx="0"/>
              <a:endCxn id="8" idx="1"/>
            </p:cNvCxnSpPr>
            <p:nvPr/>
          </p:nvCxnSpPr>
          <p:spPr>
            <a:xfrm flipV="1">
              <a:off x="16534968" y="5507122"/>
              <a:ext cx="1132968" cy="17081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3" name="Elbow Connector 1042">
              <a:extLst>
                <a:ext uri="{FF2B5EF4-FFF2-40B4-BE49-F238E27FC236}">
                  <a16:creationId xmlns:a16="http://schemas.microsoft.com/office/drawing/2014/main" id="{EF73806A-B40C-047C-BFA9-048C14ACA97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rot="16200000" flipH="1">
              <a:off x="16468299" y="7848375"/>
              <a:ext cx="1767983" cy="501676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C5E203D7-7F80-1E34-4F94-F9B7AB076ED1}"/>
                </a:ext>
              </a:extLst>
            </p:cNvPr>
            <p:cNvCxnSpPr>
              <a:cxnSpLocks/>
            </p:cNvCxnSpPr>
            <p:nvPr/>
          </p:nvCxnSpPr>
          <p:spPr>
            <a:xfrm>
              <a:off x="17101379" y="7212311"/>
              <a:ext cx="665489" cy="19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8" name="Elbow Connector 1047">
              <a:extLst>
                <a:ext uri="{FF2B5EF4-FFF2-40B4-BE49-F238E27FC236}">
                  <a16:creationId xmlns:a16="http://schemas.microsoft.com/office/drawing/2014/main" id="{E64F7DBF-F1D1-F967-F8A0-0AF42F933DBD}"/>
                </a:ext>
              </a:extLst>
            </p:cNvPr>
            <p:cNvCxnSpPr>
              <a:cxnSpLocks/>
              <a:stCxn id="21" idx="1"/>
              <a:endCxn id="13" idx="3"/>
            </p:cNvCxnSpPr>
            <p:nvPr/>
          </p:nvCxnSpPr>
          <p:spPr>
            <a:xfrm rot="10800000" flipV="1">
              <a:off x="20120320" y="7280327"/>
              <a:ext cx="695366" cy="170287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1" name="Elbow Connector 1050">
              <a:extLst>
                <a:ext uri="{FF2B5EF4-FFF2-40B4-BE49-F238E27FC236}">
                  <a16:creationId xmlns:a16="http://schemas.microsoft.com/office/drawing/2014/main" id="{CC3A4ADC-E962-E50B-5C15-481F8FB6B371}"/>
                </a:ext>
              </a:extLst>
            </p:cNvPr>
            <p:cNvCxnSpPr>
              <a:cxnSpLocks/>
              <a:stCxn id="8" idx="3"/>
              <a:endCxn id="21" idx="1"/>
            </p:cNvCxnSpPr>
            <p:nvPr/>
          </p:nvCxnSpPr>
          <p:spPr>
            <a:xfrm>
              <a:off x="20103987" y="5507122"/>
              <a:ext cx="711699" cy="1773206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9B353420-5A4A-CD1F-072D-5224425E48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20320" y="7280326"/>
              <a:ext cx="665489" cy="19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0A21DD4D-EE94-F432-4587-189F96282A9F}"/>
                </a:ext>
              </a:extLst>
            </p:cNvPr>
            <p:cNvSpPr txBox="1"/>
            <p:nvPr/>
          </p:nvSpPr>
          <p:spPr>
            <a:xfrm>
              <a:off x="21873876" y="6998197"/>
              <a:ext cx="1336904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1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- Pred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0A7CB5-85FE-2781-84AC-9DA611E91C58}"/>
              </a:ext>
            </a:extLst>
          </p:cNvPr>
          <p:cNvSpPr txBox="1"/>
          <p:nvPr/>
        </p:nvSpPr>
        <p:spPr>
          <a:xfrm>
            <a:off x="5971037" y="6190352"/>
            <a:ext cx="13096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Ensemble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56604-58F9-241A-C826-5DA5BCE2F6E3}"/>
              </a:ext>
            </a:extLst>
          </p:cNvPr>
          <p:cNvSpPr txBox="1"/>
          <p:nvPr/>
        </p:nvSpPr>
        <p:spPr>
          <a:xfrm>
            <a:off x="13610390" y="6238606"/>
            <a:ext cx="13096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Ensemble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5ACA7-93B0-C7B8-6AD6-28DB4D141C61}"/>
              </a:ext>
            </a:extLst>
          </p:cNvPr>
          <p:cNvSpPr txBox="1"/>
          <p:nvPr/>
        </p:nvSpPr>
        <p:spPr>
          <a:xfrm>
            <a:off x="20999764" y="6263155"/>
            <a:ext cx="13096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Ensemble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6B040-3F50-8DCE-0B9C-77EA694995D3}"/>
              </a:ext>
            </a:extLst>
          </p:cNvPr>
          <p:cNvSpPr txBox="1"/>
          <p:nvPr/>
        </p:nvSpPr>
        <p:spPr>
          <a:xfrm>
            <a:off x="9413420" y="7179001"/>
            <a:ext cx="591509" cy="41036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ws1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525D8-AE50-97F1-0295-0F493FE48DC9}"/>
              </a:ext>
            </a:extLst>
          </p:cNvPr>
          <p:cNvSpPr txBox="1"/>
          <p:nvPr/>
        </p:nvSpPr>
        <p:spPr>
          <a:xfrm>
            <a:off x="9972996" y="8834579"/>
            <a:ext cx="591509" cy="41036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ws2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A5D459-73FA-4BC8-754D-B8DB0CB8E9F3}"/>
              </a:ext>
            </a:extLst>
          </p:cNvPr>
          <p:cNvSpPr txBox="1"/>
          <p:nvPr/>
        </p:nvSpPr>
        <p:spPr>
          <a:xfrm>
            <a:off x="3868226" y="11493208"/>
            <a:ext cx="16894647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ensemble methods use multiple learning algorithms to obtain better predictive performance than could be obtained from any of the constituent learning algorithms alone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84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c</a:t>
            </a:r>
            <a:r>
              <a:rPr dirty="0" err="1">
                <a:solidFill>
                  <a:schemeClr val="tx2"/>
                </a:solidFill>
              </a:rPr>
              <a:t>hallenges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53" name="AWS/LEX: to integrate the Notebook with LEX required greater ability with LAMBDA then the group’s experi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615950" indent="-615950" defTabSz="800735">
              <a:spcBef>
                <a:spcPts val="5700"/>
              </a:spcBef>
              <a:defRPr sz="4656"/>
            </a:pPr>
            <a:r>
              <a:rPr dirty="0">
                <a:solidFill>
                  <a:schemeClr val="tx2"/>
                </a:solidFill>
              </a:rPr>
              <a:t>AWS/LEX: to </a:t>
            </a:r>
            <a:r>
              <a:rPr lang="en-AU" dirty="0">
                <a:solidFill>
                  <a:schemeClr val="tx2"/>
                </a:solidFill>
              </a:rPr>
              <a:t>fully automate </a:t>
            </a:r>
            <a:r>
              <a:rPr dirty="0">
                <a:solidFill>
                  <a:schemeClr val="tx2"/>
                </a:solidFill>
              </a:rPr>
              <a:t>LEX required </a:t>
            </a:r>
            <a:r>
              <a:rPr lang="en-AU" dirty="0">
                <a:solidFill>
                  <a:schemeClr val="tx2"/>
                </a:solidFill>
              </a:rPr>
              <a:t>we run the notebook through the </a:t>
            </a:r>
            <a:r>
              <a:rPr dirty="0">
                <a:solidFill>
                  <a:schemeClr val="tx2"/>
                </a:solidFill>
              </a:rPr>
              <a:t>LAMBDA </a:t>
            </a:r>
            <a:r>
              <a:rPr lang="en-AU" dirty="0">
                <a:solidFill>
                  <a:schemeClr val="tx2"/>
                </a:solidFill>
              </a:rPr>
              <a:t>function</a:t>
            </a:r>
            <a:endParaRPr dirty="0">
              <a:solidFill>
                <a:schemeClr val="tx2"/>
              </a:solidFill>
            </a:endParaRPr>
          </a:p>
          <a:p>
            <a:pPr marL="615950" indent="-615950" defTabSz="800735">
              <a:spcBef>
                <a:spcPts val="5700"/>
              </a:spcBef>
              <a:defRPr sz="4656"/>
            </a:pPr>
            <a:r>
              <a:rPr lang="en-AU" dirty="0">
                <a:solidFill>
                  <a:schemeClr val="tx2"/>
                </a:solidFill>
              </a:rPr>
              <a:t>E</a:t>
            </a:r>
            <a:r>
              <a:rPr dirty="0" err="1">
                <a:solidFill>
                  <a:schemeClr val="tx2"/>
                </a:solidFill>
              </a:rPr>
              <a:t>nsemble</a:t>
            </a:r>
            <a:r>
              <a:rPr dirty="0">
                <a:solidFill>
                  <a:schemeClr val="tx2"/>
                </a:solidFill>
              </a:rPr>
              <a:t> was a </a:t>
            </a:r>
            <a:r>
              <a:rPr lang="en-AU" dirty="0">
                <a:solidFill>
                  <a:schemeClr val="tx2"/>
                </a:solidFill>
              </a:rPr>
              <a:t>complex</a:t>
            </a:r>
            <a:r>
              <a:rPr dirty="0">
                <a:solidFill>
                  <a:schemeClr val="tx2"/>
                </a:solidFill>
              </a:rPr>
              <a:t> machine learning </a:t>
            </a:r>
            <a:r>
              <a:rPr lang="en-AU" dirty="0">
                <a:solidFill>
                  <a:schemeClr val="tx2"/>
                </a:solidFill>
              </a:rPr>
              <a:t>model </a:t>
            </a:r>
            <a:r>
              <a:rPr dirty="0">
                <a:solidFill>
                  <a:schemeClr val="tx2"/>
                </a:solidFill>
              </a:rPr>
              <a:t>and </a:t>
            </a:r>
            <a:r>
              <a:rPr lang="en-AU" dirty="0">
                <a:solidFill>
                  <a:schemeClr val="tx2"/>
                </a:solidFill>
              </a:rPr>
              <a:t>challenging </a:t>
            </a:r>
            <a:r>
              <a:rPr dirty="0">
                <a:solidFill>
                  <a:schemeClr val="tx2"/>
                </a:solidFill>
              </a:rPr>
              <a:t>coding </a:t>
            </a:r>
            <a:r>
              <a:rPr lang="en-AU" dirty="0">
                <a:solidFill>
                  <a:schemeClr val="tx2"/>
                </a:solidFill>
              </a:rPr>
              <a:t>project</a:t>
            </a:r>
            <a:r>
              <a:rPr dirty="0">
                <a:solidFill>
                  <a:schemeClr val="tx2"/>
                </a:solidFill>
              </a:rPr>
              <a:t>,</a:t>
            </a:r>
            <a:r>
              <a:rPr lang="en-AU" dirty="0">
                <a:solidFill>
                  <a:schemeClr val="tx2"/>
                </a:solidFill>
              </a:rPr>
              <a:t> but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it</a:t>
            </a:r>
            <a:r>
              <a:rPr dirty="0">
                <a:solidFill>
                  <a:schemeClr val="tx2"/>
                </a:solidFill>
              </a:rPr>
              <a:t> promised to address </a:t>
            </a:r>
            <a:r>
              <a:rPr lang="en-AU" dirty="0">
                <a:solidFill>
                  <a:schemeClr val="tx2"/>
                </a:solidFill>
              </a:rPr>
              <a:t>the </a:t>
            </a:r>
            <a:r>
              <a:rPr dirty="0">
                <a:solidFill>
                  <a:schemeClr val="tx2"/>
                </a:solidFill>
              </a:rPr>
              <a:t>limitations </a:t>
            </a:r>
            <a:r>
              <a:rPr lang="en-AU" dirty="0">
                <a:solidFill>
                  <a:schemeClr val="tx2"/>
                </a:solidFill>
              </a:rPr>
              <a:t>of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single algorithm </a:t>
            </a:r>
            <a:r>
              <a:rPr dirty="0">
                <a:solidFill>
                  <a:schemeClr val="tx2"/>
                </a:solidFill>
              </a:rPr>
              <a:t>machine learning </a:t>
            </a:r>
            <a:r>
              <a:rPr lang="en-AU" dirty="0">
                <a:solidFill>
                  <a:schemeClr val="tx2"/>
                </a:solidFill>
              </a:rPr>
              <a:t>models </a:t>
            </a:r>
            <a:r>
              <a:rPr dirty="0">
                <a:solidFill>
                  <a:schemeClr val="tx2"/>
                </a:solidFill>
              </a:rPr>
              <a:t>experienced in some of the earlier machine learning exercises done in class</a:t>
            </a:r>
          </a:p>
          <a:p>
            <a:pPr marL="615950" indent="-615950" defTabSz="800735">
              <a:spcBef>
                <a:spcPts val="5700"/>
              </a:spcBef>
              <a:defRPr sz="4656"/>
            </a:pPr>
            <a:r>
              <a:rPr dirty="0">
                <a:solidFill>
                  <a:schemeClr val="tx2"/>
                </a:solidFill>
              </a:rPr>
              <a:t>For </a:t>
            </a:r>
            <a:r>
              <a:rPr lang="en-AU" dirty="0">
                <a:solidFill>
                  <a:schemeClr val="tx2"/>
                </a:solidFill>
              </a:rPr>
              <a:t>our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project</a:t>
            </a:r>
            <a:r>
              <a:rPr dirty="0">
                <a:solidFill>
                  <a:schemeClr val="tx2"/>
                </a:solidFill>
              </a:rPr>
              <a:t> to be effective we needed to </a:t>
            </a:r>
            <a:r>
              <a:rPr lang="en-AU" dirty="0">
                <a:solidFill>
                  <a:schemeClr val="tx2"/>
                </a:solidFill>
              </a:rPr>
              <a:t>work out how to find</a:t>
            </a:r>
            <a:r>
              <a:rPr dirty="0">
                <a:solidFill>
                  <a:schemeClr val="tx2"/>
                </a:solidFill>
              </a:rPr>
              <a:t> the best features and variables </a:t>
            </a:r>
            <a:r>
              <a:rPr lang="en-AU" dirty="0">
                <a:solidFill>
                  <a:schemeClr val="tx2"/>
                </a:solidFill>
              </a:rPr>
              <a:t>sets </a:t>
            </a:r>
            <a:r>
              <a:rPr dirty="0">
                <a:solidFill>
                  <a:schemeClr val="tx2"/>
                </a:solidFill>
              </a:rPr>
              <a:t>that would deliver consistent and accurate prediction outcomes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uccess and Fail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winners and losers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56" name="Using ensemble we were able to consistently produce a higher outcome than any single machine learning op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chemeClr val="tx2"/>
                </a:solidFill>
              </a:rPr>
              <a:t>Using ensemble we were able to consistently </a:t>
            </a:r>
            <a:r>
              <a:rPr lang="en-AU" dirty="0">
                <a:solidFill>
                  <a:schemeClr val="tx2"/>
                </a:solidFill>
              </a:rPr>
              <a:t>predict</a:t>
            </a:r>
            <a:r>
              <a:rPr dirty="0">
                <a:solidFill>
                  <a:schemeClr val="tx2"/>
                </a:solidFill>
              </a:rPr>
              <a:t> a higher outcome than </a:t>
            </a:r>
            <a:r>
              <a:rPr b="1" i="1" dirty="0">
                <a:solidFill>
                  <a:schemeClr val="tx2"/>
                </a:solidFill>
              </a:rPr>
              <a:t>any single machine learning </a:t>
            </a:r>
            <a:r>
              <a:rPr lang="en-AU" b="1" i="1" dirty="0" err="1">
                <a:solidFill>
                  <a:schemeClr val="tx2"/>
                </a:solidFill>
              </a:rPr>
              <a:t>alogorithm</a:t>
            </a:r>
            <a:endParaRPr dirty="0">
              <a:solidFill>
                <a:schemeClr val="tx2"/>
              </a:solidFill>
            </a:endParaRPr>
          </a:p>
          <a:p>
            <a:r>
              <a:rPr dirty="0">
                <a:solidFill>
                  <a:schemeClr val="tx2"/>
                </a:solidFill>
              </a:rPr>
              <a:t>The model reliably back tested </a:t>
            </a:r>
            <a:r>
              <a:rPr lang="en-AU" dirty="0">
                <a:solidFill>
                  <a:schemeClr val="tx2"/>
                </a:solidFill>
              </a:rPr>
              <a:t>on</a:t>
            </a:r>
            <a:r>
              <a:rPr dirty="0">
                <a:solidFill>
                  <a:schemeClr val="tx2"/>
                </a:solidFill>
              </a:rPr>
              <a:t> datasets and successfully demonstrated higher </a:t>
            </a:r>
            <a:r>
              <a:rPr lang="en-AU" dirty="0">
                <a:solidFill>
                  <a:schemeClr val="tx2"/>
                </a:solidFill>
              </a:rPr>
              <a:t>than market </a:t>
            </a:r>
            <a:r>
              <a:rPr dirty="0">
                <a:solidFill>
                  <a:schemeClr val="tx2"/>
                </a:solidFill>
              </a:rPr>
              <a:t>results across all the major stock indices </a:t>
            </a:r>
            <a:r>
              <a:rPr lang="en-AU" dirty="0">
                <a:solidFill>
                  <a:schemeClr val="tx2"/>
                </a:solidFill>
              </a:rPr>
              <a:t>we </a:t>
            </a:r>
            <a:r>
              <a:rPr dirty="0">
                <a:solidFill>
                  <a:schemeClr val="tx2"/>
                </a:solidFill>
              </a:rPr>
              <a:t>tested</a:t>
            </a:r>
          </a:p>
          <a:p>
            <a:r>
              <a:rPr lang="en-AU" dirty="0">
                <a:solidFill>
                  <a:schemeClr val="tx2"/>
                </a:solidFill>
              </a:rPr>
              <a:t>We were unable to execute LEX using a Lambda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function to run </a:t>
            </a:r>
            <a:r>
              <a:rPr dirty="0">
                <a:solidFill>
                  <a:schemeClr val="tx2"/>
                </a:solidFill>
              </a:rPr>
              <a:t>the notebook </a:t>
            </a:r>
            <a:r>
              <a:rPr lang="en-AU" dirty="0">
                <a:solidFill>
                  <a:schemeClr val="tx2"/>
                </a:solidFill>
              </a:rPr>
              <a:t>and</a:t>
            </a:r>
            <a:r>
              <a:rPr dirty="0">
                <a:solidFill>
                  <a:schemeClr val="tx2"/>
                </a:solidFill>
              </a:rPr>
              <a:t> automate </a:t>
            </a:r>
            <a:r>
              <a:rPr lang="en-AU" dirty="0">
                <a:solidFill>
                  <a:schemeClr val="tx2"/>
                </a:solidFill>
              </a:rPr>
              <a:t>the prediction </a:t>
            </a:r>
            <a:r>
              <a:rPr dirty="0">
                <a:solidFill>
                  <a:schemeClr val="tx2"/>
                </a:solidFill>
              </a:rPr>
              <a:t>results to the bot</a:t>
            </a:r>
            <a:r>
              <a:rPr lang="en-AU" dirty="0">
                <a:solidFill>
                  <a:schemeClr val="tx2"/>
                </a:solidFill>
              </a:rPr>
              <a:t> for the user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935</Words>
  <Application>Microsoft Macintosh PowerPoint</Application>
  <PresentationFormat>Custom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White</vt:lpstr>
      <vt:lpstr>Optimising Stock Market Trading Indicators</vt:lpstr>
      <vt:lpstr>project overview</vt:lpstr>
      <vt:lpstr> P2-G2 team roles</vt:lpstr>
      <vt:lpstr>what we set out to do</vt:lpstr>
      <vt:lpstr>data techniques</vt:lpstr>
      <vt:lpstr>imports + libraries</vt:lpstr>
      <vt:lpstr>ensemble – what is it?</vt:lpstr>
      <vt:lpstr>challenges</vt:lpstr>
      <vt:lpstr>winners and losers</vt:lpstr>
      <vt:lpstr>adding a ‘human touch’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Stock Market Trading Indicators</dc:title>
  <cp:lastModifiedBy>Brendan van Maanen</cp:lastModifiedBy>
  <cp:revision>7</cp:revision>
  <cp:lastPrinted>2022-12-05T06:27:15Z</cp:lastPrinted>
  <dcterms:modified xsi:type="dcterms:W3CDTF">2022-12-05T10:19:42Z</dcterms:modified>
</cp:coreProperties>
</file>