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
  </p:notesMasterIdLst>
  <p:sldIdLst>
    <p:sldId id="256" r:id="rId7"/>
    <p:sldId id="257" r:id="rId8"/>
    <p:sldId id="25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83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3" Type="http://schemas.openxmlformats.org/officeDocument/2006/relationships/presProps" Target="presProps.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tableStyles" Target="tableStyles.xml"/>
<Relationship Id="rId5" Type="http://schemas.openxmlformats.org/officeDocument/2006/relationships/theme" Target="theme/theme1.xml"/>
<Relationship Id="rId4" Type="http://schemas.openxmlformats.org/officeDocument/2006/relationships/viewProps" Target="viewProps.xml"/>
<Relationship Id="rId7" Type="http://schemas.openxmlformats.org/officeDocument/2006/relationships/slide" Target="slides/slide1.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4DC54-A164-4242-A5AE-574162B563A1}" type="datetimeFigureOut">
              <a:rPr lang="en-US" smtClean="0"/>
              <a:t>9/23/2017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B4CD7-E14B-4D4F-AED5-DC32B22C7FD3}" type="slidenum">
              <a:rPr lang="en-US" smtClean="0"/>
              <a:t>‹#›</a:t>
            </a:fld>
            <a:endParaRPr lang="en-US"/>
          </a:p>
        </p:txBody>
      </p:sp>
    </p:spTree>
    <p:extLst>
      <p:ext uri="{BB962C8B-B14F-4D97-AF65-F5344CB8AC3E}">
        <p14:creationId xmlns:p14="http://schemas.microsoft.com/office/powerpoint/2010/main" val="346805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EA90B3-B6F0-4482-B453-03FAC75A86FD}"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66522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47CB79-EB3A-4894-A9F5-4925F8DA134F}"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2928931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2053F9-B6C4-4064-88C8-7A62AD8AB72E}"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68995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E4AC80-47F9-44C8-BBF9-E8B42FE88819}"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40734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05EF67-A129-48AB-B602-5442E86EBBE8}" type="datetime1">
              <a:rPr lang="en-US" smtClean="0"/>
              <a:t>9/23/2017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217314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4AD0DB-6B2D-470C-B580-50F23CD7DB2B}" type="datetime1">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49292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9FF155-ADEE-4564-AB23-828C3E96A8C7}" type="datetime1">
              <a:rPr lang="en-US" smtClean="0"/>
              <a:t>9/23/2017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736001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64555D-5829-41B5-A4A6-E52DD6B7602A}" type="datetime1">
              <a:rPr lang="en-US" smtClean="0"/>
              <a:t>9/23/2017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190910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37629A-38BF-4C22-A84A-5F1BF949F3DA}" type="datetime1">
              <a:rPr lang="en-US" smtClean="0"/>
              <a:t>9/23/2017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948559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120607-0F22-484B-8BA6-8CA8E99FF2D8}" type="datetime1">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3653920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07D171-8C0D-45B6-A74B-F6FB009E77AB}" type="datetime1">
              <a:rPr lang="en-US" smtClean="0"/>
              <a:t>9/23/2017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76909-80D4-4FDA-B224-500F75CA6A5D}" type="slidenum">
              <a:rPr lang="en-US" smtClean="0"/>
              <a:t>‹#›</a:t>
            </a:fld>
            <a:endParaRPr lang="en-US"/>
          </a:p>
        </p:txBody>
      </p:sp>
    </p:spTree>
    <p:extLst>
      <p:ext uri="{BB962C8B-B14F-4D97-AF65-F5344CB8AC3E}">
        <p14:creationId xmlns:p14="http://schemas.microsoft.com/office/powerpoint/2010/main" val="417037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3DE9048E-B424-4182-885C-08F32BE574F0}" type="datetime1">
              <a:rPr lang="en-US" smtClean="0"/>
              <a:pPr/>
              <a:t>9/23/2017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D0376909-80D4-4FDA-B224-500F75CA6A5D}" type="slidenum">
              <a:rPr lang="en-US" smtClean="0"/>
              <a:pPr/>
              <a:t>‹#›</a:t>
            </a:fld>
            <a:endParaRPr lang="en-US"/>
          </a:p>
        </p:txBody>
      </p:sp>
    </p:spTree>
    <p:extLst>
      <p:ext uri="{BB962C8B-B14F-4D97-AF65-F5344CB8AC3E}">
        <p14:creationId xmlns:p14="http://schemas.microsoft.com/office/powerpoint/2010/main" val="20939440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3d70e76faeec81c0e25ccf7e75bcef5bab1daa8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lstStyle/>
          <a:p>
            <a:r>
              <a:rPr/>
              <a:t>If housing inventory is so tight, why are so many homes vacant?</a:t>
            </a:r>
          </a:p>
        </p:txBody>
      </p:sp>
      <p:sp>
        <p:nvSpPr>
          <p:cNvPr id="3" name="Subtitle 2"/>
          <p:cNvSpPr>
            <a:spLocks noGrp="1"/>
          </p:cNvSpPr>
          <p:nvPr>
            <p:ph type="subTitle" idx="1"/>
          </p:nvPr>
        </p:nvSpPr>
        <p:spPr>
          <a:xfrm>
            <a:off x="1143000" y="3602038"/>
            <a:ext cx="6858000" cy="1655762"/>
          </a:xfrm>
        </p:spPr>
        <p:txBody>
          <a:bodyPr/>
          <a:lstStyle/>
          <a:p>
            <a:r>
              <a:rPr/>
              <a:t>A PowerPoint Summary of http://lenkiefer.com/2017/09/17/housing-vacancy-trends/</a:t>
            </a:r>
          </a:p>
        </p:txBody>
      </p:sp>
      <p:sp>
        <p:nvSpPr>
          <p:cNvPr id="4" name="Footer Placeholder 4"/>
          <p:cNvSpPr>
            <a:spLocks noGrp="1"/>
          </p:cNvSpPr>
          <p:nvPr>
            <p:ph type="ftr" sz="quarter" idx="11"/>
          </p:nvPr>
        </p:nvSpPr>
        <p:spPr>
          <a:xfrm>
            <a:off x="3028950" y="6356351"/>
            <a:ext cx="3086100" cy="365125"/>
          </a:xfrm>
        </p:spPr>
        <p:txBody>
          <a:bodyPr/>
          <a:lstStyle/>
          <a:p>
            <a:r>
              <a:rPr/>
              <a:t>@lenkiefer R to PowerPoint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r>
              <a:rPr/>
              <a:t>Summary</a:t>
            </a:r>
          </a:p>
        </p:txBody>
      </p:sp>
      <p:sp>
        <p:nvSpPr>
          <p:cNvPr id="3" name="Content Placeholder 2"/>
          <p:cNvSpPr>
            <a:spLocks noGrp="1"/>
          </p:cNvSpPr>
          <p:nvPr>
            <p:ph idx="1"/>
          </p:nvPr>
        </p:nvSpPr>
        <p:spPr>
          <a:xfrm>
            <a:off x="628650" y="1825625"/>
            <a:ext cx="7886700" cy="4351338"/>
          </a:xfrm>
        </p:spPr>
        <p:txBody>
          <a:bodyPr/>
          <a:lstStyle/>
          <a:p>
            <a:r>
              <a:rPr/>
              <a:t>Earlier this year we talked about how limited housing supply was helping to drive accelerating house prices across the country. In such an environment you would expect to see housing vacancies decline. Indeed, if you look at the rate of rental or homeowner vacancies you see a substantial reduction. But if we look a little closer at the housing inventory data something curious emerges.</a:t>
            </a:r>
          </a:p>
        </p:txBody>
      </p:sp>
      <p:sp>
        <p:nvSpPr>
          <p:cNvPr id="4" name="Footer Placeholder 4"/>
          <p:cNvSpPr>
            <a:spLocks noGrp="1"/>
          </p:cNvSpPr>
          <p:nvPr>
            <p:ph type="ftr" sz="quarter" idx="11"/>
          </p:nvPr>
        </p:nvSpPr>
        <p:spPr>
          <a:xfrm>
            <a:off x="3028950" y="6356351"/>
            <a:ext cx="3086100" cy="365125"/>
          </a:xfrm>
        </p:spPr>
        <p:txBody>
          <a:bodyPr/>
          <a:lstStyle/>
          <a:p>
            <a:r>
              <a:rPr/>
              <a:t>@lenkiefer R to PowerPoint</a:t>
            </a:r>
          </a:p>
        </p:txBody>
      </p:sp>
      <p:sp>
        <p:nvSpPr>
          <p:cNvPr id="5" name="Date Placeholder 3"/>
          <p:cNvSpPr>
            <a:spLocks noGrp="1"/>
          </p:cNvSpPr>
          <p:nvPr>
            <p:ph type="dt" sz="half" idx="10"/>
          </p:nvPr>
        </p:nvSpPr>
        <p:spPr>
          <a:xfrm>
            <a:off x="628650" y="6356351"/>
            <a:ext cx="2057400" cy="365125"/>
          </a:xfrm>
        </p:spPr>
        <p:txBody>
          <a:bodyPr/>
          <a:lstStyle/>
          <a:p>
            <a:r>
              <a:rPr/>
              <a:t>April 02, 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3887391" y="987426"/>
            <a:ext cx="4629150" cy="4873625"/>
          </a:xfrm>
        </p:spPr>
        <p:txBody>
          <a:bodyPr/>
          <a:lstStyle/>
          <a:p>
            <a:r>
              <a:rPr/>
              <a:t>During the Great Recession homeowner vacancy rates spiked, and gradually came back down. Rental vacancy rates did not spike nearly as much, but also came down in recent years as housing markets have gotten pretty tight.</a:t>
            </a:r>
          </a:p>
        </p:txBody>
      </p:sp>
      <p:pic>
        <p:nvPicPr>
          <p:cNvPr id="3" name="Content Placeholder 2" descr=""/>
          <p:cNvPicPr>
            <a:picLocks noGrp="1"/>
          </p:cNvPicPr>
          <p:nvPr>
            <p:ph idx="1"/>
          </p:nvPr>
        </p:nvPicPr>
        <p:blipFill>
          <a:blip cstate="print" r:embed="rId2"/>
          <a:stretch>
            <a:fillRect/>
          </a:stretch>
        </p:blipFill>
        <p:spPr>
          <a:xfrm>
            <a:off x="3887391" y="987426"/>
            <a:ext cx="4629150" cy="4873625"/>
          </a:xfrm>
          <a:prstGeom prst="rect">
            <a:avLst/>
          </a:prstGeom>
        </p:spPr>
      </p:pic>
      <p:sp>
        <p:nvSpPr>
          <p:cNvPr id="4" name="Title 1"/>
          <p:cNvSpPr>
            <a:spLocks noGrp="1"/>
          </p:cNvSpPr>
          <p:nvPr>
            <p:ph type="title"/>
          </p:nvPr>
        </p:nvSpPr>
        <p:spPr>
          <a:xfrm>
            <a:off x="629841" y="457200"/>
            <a:ext cx="2949178" cy="1600200"/>
          </a:xfrm>
        </p:spPr>
        <p:txBody>
          <a:bodyPr/>
          <a:lstStyle/>
          <a:p>
            <a:r>
              <a:rPr/>
              <a:t>Homeowner and rental vacancy rates have declined</a:t>
            </a:r>
          </a:p>
        </p:txBody>
      </p:sp>
      <p:sp>
        <p:nvSpPr>
          <p:cNvPr id="5" name="Footer Placeholder 5"/>
          <p:cNvSpPr>
            <a:spLocks noGrp="1"/>
          </p:cNvSpPr>
          <p:nvPr>
            <p:ph type="ftr" sz="quarter" idx="11"/>
          </p:nvPr>
        </p:nvSpPr>
        <p:spPr>
          <a:xfrm>
            <a:off x="3028950" y="6356351"/>
            <a:ext cx="3086100" cy="365125"/>
          </a:xfrm>
        </p:spPr>
        <p:txBody>
          <a:bodyPr/>
          <a:lstStyle/>
          <a:p>
            <a:r>
              <a:rPr/>
              <a:t>@lenkiefer R to PowerPoint</a:t>
            </a:r>
          </a:p>
        </p:txBody>
      </p:sp>
      <p:sp>
        <p:nvSpPr>
          <p:cNvPr id="6" name="Date Placeholder 4"/>
          <p:cNvSpPr>
            <a:spLocks noGrp="1"/>
          </p:cNvSpPr>
          <p:nvPr>
            <p:ph type="dt" sz="half" idx="10"/>
          </p:nvPr>
        </p:nvSpPr>
        <p:spPr>
          <a:xfrm>
            <a:off x="628650" y="6356351"/>
            <a:ext cx="2057400" cy="365125"/>
          </a:xfrm>
        </p:spPr>
        <p:txBody>
          <a:bodyPr/>
          <a:lstStyle/>
          <a:p>
            <a:r>
              <a:rPr/>
              <a:t>April 02, 2025</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Leonard</dc:creator>
  <cp:lastModifiedBy/>
  <cp:revision>5</cp:revision>
  <dcterms:created xsi:type="dcterms:W3CDTF">2017-09-23T18:29:06Z</dcterms:created>
  <dcterms:modified xsi:type="dcterms:W3CDTF">2025-04-02T09:52:28Z</dcterms:modified>
</cp:coreProperties>
</file>