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68" y="1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1/21/2025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21/01/2025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3a42299698015505516ef38bccdf3fcdb9954732.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6c9e99e51a791236acd9682134455150fb3a558b.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a:t>Hi???u qu??? ch???n do�n v� di???u tr??? b??? test th???n kinh nh???n th???c</a:t>
            </a:r>
          </a:p>
        </p:txBody>
      </p:sp>
      <p:sp>
        <p:nvSpPr>
          <p:cNvPr id="3" name="Subtitle 2"/>
          <p:cNvSpPr>
            <a:spLocks noGrp="1"/>
          </p:cNvSpPr>
          <p:nvPr>
            <p:ph type="subTitle" idx="1"/>
          </p:nvPr>
        </p:nvSpPr>
        <p:spPr>
          <a:xfrm>
            <a:off x="1828800" y="3886200"/>
            <a:ext cx="8534400" cy="1752600"/>
          </a:xfrm>
        </p:spPr>
        <p:txBody>
          <a:bodyPr/>
          <a:lstStyle/>
          <a:p>
            <a:r>
              <a:rPr/>
              <a:t>BS.CK2. D??? Thanh Li�m - Don v??? tr� nh??? v� sa s�t tr� tu??? BV 30-4</a:t>
            </a:r>
          </a:p>
        </p:txBody>
      </p:sp>
      <p:sp>
        <p:nvSpPr>
          <p:cNvPr id="4" name="Footer Placeholder 4"/>
          <p:cNvSpPr>
            <a:spLocks noGrp="1"/>
          </p:cNvSpPr>
          <p:nvPr>
            <p:ph type="ftr" sz="quarter" idx="11"/>
          </p:nvPr>
        </p:nvSpPr>
        <p:spPr>
          <a:xfrm>
            <a:off x="4165600" y="6356351"/>
            <a:ext cx="3860800" cy="365125"/>
          </a:xfrm>
        </p:spPr>
        <p:txBody>
          <a:bodyPr/>
          <a:lstStyle/>
          <a:p>
            <a:r>
              <a:rPr/>
              <a:t>DV ch??? tr�: Khoa T�m th???n kinh</a:t>
            </a:r>
          </a:p>
        </p:txBody>
      </p:sp>
      <p:sp>
        <p:nvSpPr>
          <p:cNvPr id="5" name="Date Placeholder 3"/>
          <p:cNvSpPr>
            <a:spLocks noGrp="1"/>
          </p:cNvSpPr>
          <p:nvPr>
            <p:ph type="dt" sz="half" idx="10"/>
          </p:nvPr>
        </p:nvSpPr>
        <p:spPr>
          <a:xfrm>
            <a:off x="609600" y="6356351"/>
            <a:ext cx="2844800" cy="365125"/>
          </a:xfrm>
        </p:spPr>
        <p:txBody>
          <a:bodyPr/>
          <a:lstStyle/>
          <a:p>
            <a:r>
              <a:rPr/>
              <a:t>13/04/2025</a:t>
            </a:r>
          </a:p>
        </p:txBody>
      </p:sp>
      <p:sp>
        <p:nvSpPr>
          <p:cNvPr id="6" name="Slide Number Placeholder 5"/>
          <p:cNvSpPr>
            <a:spLocks noGrp="1"/>
          </p:cNvSpPr>
          <p:nvPr>
            <p:ph type="sldNum" sz="quarter" idx="12"/>
          </p:nvPr>
        </p:nvSpPr>
        <p:spPr>
          <a:xfrm>
            <a:off x="8737600" y="6356351"/>
            <a:ext cx="2844800" cy="365125"/>
          </a:xfrm>
        </p:spPr>
        <p:txBody>
          <a:bodyPr/>
          <a:lstStyle/>
          <a:p>
            <a:r>
              <a:rPr/>
              <a:t>D??? t�i c???p co 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D???c di???m gi???i t�nh (B???n v� bi???u d???)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tblGrid>
              <a:tr h="414562">
                <a:tc>
                  <a:txBody>
                    <a:bodyPr/>
                    <a:lstStyle/>
                    <a:p>
                      <a:pPr algn="l" marL="63500" marR="63500">
                        <a:lnSpc>
                          <a:spcPct val="100000"/>
                        </a:lnSpc>
                        <a:spcBef>
                          <a:spcPts val="500"/>
                        </a:spcBef>
                        <a:spcAft>
                          <a:spcPts val="500"/>
                        </a:spcAft>
                        <a:buNone/>
                      </a:pPr>
                      <a:r>
                        <a:rPr cap="none" sz="1600" i="0" b="1" u="none">
                          <a:solidFill>
                            <a:srgbClr val="000000">
                              <a:alpha val="100000"/>
                            </a:srgbClr>
                          </a:solidFill>
                          <a:latin typeface="Arial"/>
                          <a:cs typeface="Arial"/>
                          <a:ea typeface="Arial"/>
                          <a:sym typeface="Arial"/>
                        </a:rPr>
                        <a:t>Gi???i t�nh</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r" marL="63500" marR="63500">
                        <a:lnSpc>
                          <a:spcPct val="100000"/>
                        </a:lnSpc>
                        <a:spcBef>
                          <a:spcPts val="500"/>
                        </a:spcBef>
                        <a:spcAft>
                          <a:spcPts val="500"/>
                        </a:spcAft>
                        <a:buNone/>
                      </a:pPr>
                      <a:r>
                        <a:rPr cap="none" sz="1600" i="0" b="1" u="none">
                          <a:solidFill>
                            <a:srgbClr val="000000">
                              <a:alpha val="100000"/>
                            </a:srgbClr>
                          </a:solidFill>
                          <a:latin typeface="Arial"/>
                          <a:cs typeface="Arial"/>
                          <a:ea typeface="Arial"/>
                          <a:sym typeface="Arial"/>
                        </a:rPr>
                        <a:t>n</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r" marL="63500" marR="63500">
                        <a:lnSpc>
                          <a:spcPct val="100000"/>
                        </a:lnSpc>
                        <a:spcBef>
                          <a:spcPts val="500"/>
                        </a:spcBef>
                        <a:spcAft>
                          <a:spcPts val="500"/>
                        </a:spcAft>
                        <a:buNone/>
                      </a:pPr>
                      <a:r>
                        <a:rPr cap="none" sz="1600" i="0" b="1" u="none">
                          <a:solidFill>
                            <a:srgbClr val="000000">
                              <a:alpha val="100000"/>
                            </a:srgbClr>
                          </a:solidFill>
                          <a:latin typeface="Arial"/>
                          <a:cs typeface="Arial"/>
                          <a:ea typeface="Arial"/>
                          <a:sym typeface="Arial"/>
                        </a:rPr>
                        <a: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51472">
                <a:tc>
                  <a:txBody>
                    <a:bodyPr/>
                    <a:lstStyle/>
                    <a:p>
                      <a:pPr algn="l"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Nam gi???i</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171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37.5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51472">
                <a:tc>
                  <a:txBody>
                    <a:bodyPr/>
                    <a:lstStyle/>
                    <a:p>
                      <a:pPr algn="l"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N??? gi???i</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285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600" i="0" b="0" u="none">
                          <a:solidFill>
                            <a:srgbClr val="000000">
                              <a:alpha val="100000"/>
                            </a:srgbClr>
                          </a:solidFill>
                          <a:latin typeface="Arial"/>
                          <a:cs typeface="Arial"/>
                          <a:ea typeface="Arial"/>
                          <a:sym typeface="Arial"/>
                        </a:rPr>
                        <a:t>62.5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Th�m b???ng n???a</a:t>
            </a:r>
          </a:p>
        </p:txBody>
      </p:sp>
      <p:graphicFrame>
        <p:nvGraphicFramePr>
          <p:cNvPr id="3" name="Content Placeholder 2"/>
          <p:cNvGraphicFramePr>
            <a:graphicFrameLocks noGrp="true"/>
          </p:cNvGraphicFramePr>
          <p:nvPr/>
        </p:nvGraphicFramePr>
        <p:xfrm rot="0">
          <a:off x="609600" y="1600201"/>
          <a:ext cx="10972800" cy="4525963"/>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mpg</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cyl</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hp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drat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wt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qsec</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vs</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am</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gear</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carb</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2.620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2.875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22.8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3.85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2.320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18.61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258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3.215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19.44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3.440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3.460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20.22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N???i dung tr�nh b�y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D???t v???n d???</a:t>
            </a:r>
          </a:p>
          <a:p>
            <a:pPr/>
            <a:r>
              <a:rPr cap="none" i="0" b="0" u="none">
                <a:solidFill>
                  <a:srgbClr val="000000">
                    <a:alpha val="100000"/>
                  </a:srgbClr>
                </a:solidFill>
                <a:latin typeface="Arial"/>
                <a:cs typeface="Arial"/>
                <a:ea typeface="Arial"/>
                <a:sym typeface="Arial"/>
              </a:rPr>
              <a:t>D???i tu???ng v� phuong ph�p nghi�n c???u</a:t>
            </a:r>
          </a:p>
          <a:p>
            <a:pPr/>
            <a:r>
              <a:rPr cap="none" i="0" b="0" u="none">
                <a:solidFill>
                  <a:srgbClr val="000000">
                    <a:alpha val="100000"/>
                  </a:srgbClr>
                </a:solidFill>
                <a:latin typeface="Arial"/>
                <a:cs typeface="Arial"/>
                <a:ea typeface="Arial"/>
                <a:sym typeface="Arial"/>
              </a:rPr>
              <a:t>K???t qu??? - B�n lu???n</a:t>
            </a:r>
          </a:p>
          <a:p>
            <a:pPr/>
            <a:r>
              <a:rPr cap="none" i="0" b="0" u="none">
                <a:solidFill>
                  <a:srgbClr val="000000">
                    <a:alpha val="100000"/>
                  </a:srgbClr>
                </a:solidFill>
                <a:latin typeface="Arial"/>
                <a:cs typeface="Arial"/>
                <a:ea typeface="Arial"/>
                <a:sym typeface="Arial"/>
              </a:rPr>
              <a:t>K???t lu???n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C�u h???i NC, m???c ti�u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C�u h???i nghi�n c???u</a:t>
            </a:r>
          </a:p>
          <a:p>
            <a:pPr lvl="1"/>
            <a:r>
              <a:rPr cap="none" i="0" b="0" u="none">
                <a:solidFill>
                  <a:srgbClr val="000000">
                    <a:alpha val="100000"/>
                  </a:srgbClr>
                </a:solidFill>
                <a:latin typeface="Arial"/>
                <a:cs typeface="Arial"/>
                <a:ea typeface="Arial"/>
                <a:sym typeface="Arial"/>
              </a:rPr>
              <a:t>Gi� tr� ch???n do�n v� di???u tr??? b??? test l� g�?</a:t>
            </a:r>
          </a:p>
          <a:p>
            <a:pPr/>
            <a:r>
              <a:rPr cap="none" i="0" b="0" u="none">
                <a:solidFill>
                  <a:srgbClr val="000000">
                    <a:alpha val="100000"/>
                  </a:srgbClr>
                </a:solidFill>
                <a:latin typeface="Arial"/>
                <a:cs typeface="Arial"/>
                <a:ea typeface="Arial"/>
                <a:sym typeface="Arial"/>
              </a:rPr>
              <a:t>M???c ti�u</a:t>
            </a:r>
          </a:p>
          <a:p>
            <a:pPr lvl="1"/>
            <a:r>
              <a:rPr cap="none" i="0" b="0" u="none">
                <a:solidFill>
                  <a:srgbClr val="000000">
                    <a:alpha val="100000"/>
                  </a:srgbClr>
                </a:solidFill>
                <a:latin typeface="Arial"/>
                <a:cs typeface="Arial"/>
                <a:ea typeface="Arial"/>
                <a:sym typeface="Arial"/>
              </a:rPr>
              <a:t>Nghi�n c???u m???i tuong quan c???a thang di???m MMSE v???i c�c test th???n kinh nh???n th???c kh�c trong b??? Test th???n kinh nh???n th???c t???i B???nh vi???n 30-4.</a:t>
            </a:r>
          </a:p>
          <a:p>
            <a:pPr lvl="1"/>
            <a:r>
              <a:rPr cap="none" i="0" b="0" u="none">
                <a:solidFill>
                  <a:srgbClr val="000000">
                    <a:alpha val="100000"/>
                  </a:srgbClr>
                </a:solidFill>
                <a:latin typeface="Arial"/>
                <a:cs typeface="Arial"/>
                <a:ea typeface="Arial"/>
                <a:sym typeface="Arial"/>
              </a:rPr>
              <a:t>D�nh gi� hi???u qu??? ???ng d???ng c???a b??? Test th???n kinh nh???n th???c trong ch???n do�n v� di???u tr??? Sa s�t tr� tu??? t???i B???nh vi???n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D???t v???n d???</a:t>
            </a:r>
          </a:p>
        </p:txBody>
      </p:sp>
      <p:sp>
        <p:nvSpPr>
          <p:cNvPr id="3" name="Content Placeholder 2"/>
          <p:cNvSpPr>
            <a:spLocks noGrp="1"/>
          </p:cNvSpPr>
          <p:nvPr>
            <p:ph idx="1"/>
          </p:nvPr>
        </p:nvSpPr>
        <p:spPr>
          <a:xfrm>
            <a:off x="609600" y="1600201"/>
            <a:ext cx="10972800" cy="4525963"/>
          </a:xfrm>
        </p:spPr>
        <p:txBody>
          <a:bodyPr/>
          <a:lstStyle/>
          <a:p>
            <a:r>
              <a:rPr/>
              <a:t>SSTT l� m???t b???nh l� c???a n�o b???, g�y ra suy gi???m ch???c nang nh???n th???c, h�nh vi v� ho???t d???ng s???ng c???a b???nh nh�n.</a:t>
            </a:r>
          </a:p>
          <a:p>
            <a:r>
              <a:rPr/>
              <a:t>T??? nam 2019 d???n nay, Don v??? Tr� nh??? v� Sa s�t tr� tu??? B???nh vi???n 30-4 d� s??? d???ng b??? tr???c nghi???m  d�nh gi� ch???c nang th???n kinh nh???n th???c Vi???t Nam (VnCA)</a:t>
            </a:r>
          </a:p>
          <a:p>
            <a:r>
              <a:rPr/>
              <a:t>Ph�t hi???n, d�nh gi� d�ng m???c nh???ng thay d???i s???m nh???t v??? h�nh vi v� nh???n th???c c???a b???nh nh�n gi�p c�c nh� l�m s�ng ch???n do�n s???m, t???i uu h�a chi???n lu???c di???u tr???, g�p ph???n gi???m thi???u g�nh n???ng b???nh t???t do SSTT g�y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D???i tu???ng v� phuong ph�p nghi�n c�u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Thi???t k??? ngi�n c???u</a:t>
            </a:r>
          </a:p>
          <a:p>
            <a:pPr lvl="1"/>
            <a:r>
              <a:rPr cap="none" i="0" b="0" u="none">
                <a:solidFill>
                  <a:srgbClr val="000000">
                    <a:alpha val="100000"/>
                  </a:srgbClr>
                </a:solidFill>
                <a:latin typeface="Arial"/>
                <a:cs typeface="Arial"/>
                <a:ea typeface="Arial"/>
                <a:sym typeface="Arial"/>
              </a:rPr>
              <a:t>M� t??? c???t ngang</a:t>
            </a:r>
          </a:p>
          <a:p>
            <a:pPr/>
            <a:r>
              <a:rPr cap="none" i="0" b="0" u="none">
                <a:solidFill>
                  <a:srgbClr val="000000">
                    <a:alpha val="100000"/>
                  </a:srgbClr>
                </a:solidFill>
                <a:latin typeface="Arial"/>
                <a:cs typeface="Arial"/>
                <a:ea typeface="Arial"/>
                <a:sym typeface="Arial"/>
              </a:rPr>
              <a:t>Ti�u chu???n ch???n</a:t>
            </a:r>
          </a:p>
          <a:p>
            <a:pPr lvl="1"/>
            <a:r>
              <a:rPr cap="none" i="0" b="0" u="none">
                <a:solidFill>
                  <a:srgbClr val="000000">
                    <a:alpha val="100000"/>
                  </a:srgbClr>
                </a:solidFill>
                <a:latin typeface="Arial"/>
                <a:cs typeface="Arial"/>
                <a:ea typeface="Arial"/>
                <a:sym typeface="Arial"/>
              </a:rPr>
              <a:t>B???nh nh�n d???n kh�m t???i Don v??? tr� nh??? v� SSTT </a:t>
            </a:r>
          </a:p>
          <a:p>
            <a:pPr lvl="1"/>
            <a:r>
              <a:rPr cap="none" i="0" b="0" u="none">
                <a:solidFill>
                  <a:srgbClr val="000000">
                    <a:alpha val="100000"/>
                  </a:srgbClr>
                </a:solidFill>
                <a:latin typeface="Arial"/>
                <a:cs typeface="Arial"/>
                <a:ea typeface="Arial"/>
                <a:sym typeface="Arial"/>
              </a:rPr>
              <a:t>T??? 40 tu???i tr??? l�n</a:t>
            </a:r>
          </a:p>
          <a:p>
            <a:pPr lvl="1"/>
            <a:r>
              <a:rPr cap="none" i="0" b="0" u="none">
                <a:solidFill>
                  <a:srgbClr val="000000">
                    <a:alpha val="100000"/>
                  </a:srgbClr>
                </a:solidFill>
                <a:latin typeface="Arial"/>
                <a:cs typeface="Arial"/>
                <a:ea typeface="Arial"/>
                <a:sym typeface="Arial"/>
              </a:rPr>
              <a:t>C� than phi???n v??? tr� nh??? ho???c nh???n th???c</a:t>
            </a:r>
          </a:p>
          <a:p>
            <a:pPr/>
            <a:r>
              <a:rPr cap="none" i="0" b="0" u="none">
                <a:solidFill>
                  <a:srgbClr val="000000">
                    <a:alpha val="100000"/>
                  </a:srgbClr>
                </a:solidFill>
                <a:latin typeface="Arial"/>
                <a:cs typeface="Arial"/>
                <a:ea typeface="Arial"/>
                <a:sym typeface="Arial"/>
              </a:rPr>
              <a:t>Ti�u chu???n lo???i tr???</a:t>
            </a:r>
          </a:p>
          <a:p>
            <a:pPr lvl="1"/>
            <a:r>
              <a:rPr cap="none" i="0" b="0" u="none">
                <a:solidFill>
                  <a:srgbClr val="000000">
                    <a:alpha val="100000"/>
                  </a:srgbClr>
                </a:solidFill>
                <a:latin typeface="Arial"/>
                <a:cs typeface="Arial"/>
                <a:ea typeface="Arial"/>
                <a:sym typeface="Arial"/>
              </a:rPr>
              <a:t>Kh�ng h???p t�c</a:t>
            </a:r>
          </a:p>
          <a:p>
            <a:pPr lvl="1"/>
            <a:r>
              <a:rPr cap="none" i="0" b="0" u="none">
                <a:solidFill>
                  <a:srgbClr val="000000">
                    <a:alpha val="100000"/>
                  </a:srgbClr>
                </a:solidFill>
                <a:latin typeface="Arial"/>
                <a:cs typeface="Arial"/>
                <a:ea typeface="Arial"/>
                <a:sym typeface="Arial"/>
              </a:rPr>
              <a:t>B???nh nh�n dang b??? m� s???ng, l� l???n c???p</a:t>
            </a:r>
          </a:p>
          <a:p>
            <a:pPr lvl="1"/>
            <a:r>
              <a:rPr cap="none" i="0" b="0" u="none">
                <a:solidFill>
                  <a:srgbClr val="000000">
                    <a:alpha val="100000"/>
                  </a:srgbClr>
                </a:solidFill>
                <a:latin typeface="Arial"/>
                <a:cs typeface="Arial"/>
                <a:ea typeface="Arial"/>
                <a:sym typeface="Arial"/>
              </a:rPr>
              <a:t>Suy gi???m nh???n th???c kh�ng do nguy�n nh�n t�m th???n kinh kh�c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Ti???n d??? l???y m???u</a:t>
            </a:r>
          </a:p>
        </p:txBody>
      </p:sp>
      <p:graphicFrame>
        <p:nvGraphicFramePr>
          <p:cNvPr id="3" name=""/>
          <p:cNvGraphicFramePr>
            <a:graphicFrameLocks noGrp="1"/>
          </p:cNvGraphicFramePr>
          <p:nvPr>
            <p:ph/>
          </p:nvPr>
        </p:nvGraphicFramePr>
        <p:xfrm rot="-0">
          <a:off x="1371600" y="1371600"/>
          <a:ext cx="9144000" cy="3657600"/>
        </p:xfrm>
        <a:solidFill>
          <a:srgbClr val="333333">
            <a:alpha val="100000"/>
          </a:srgbClr>
        </a:solidFill>
        <a:graphic>
          <a:graphicData uri="http://schemas.openxmlformats.org/drawingml/2006/table">
            <a:tbl>
              <a:tblPr firstRow="1" lastRow="0" firstColumn="0" lastColumn="0" bandRow="1" bandCol="0">
                <a:tableStyleId>{5C22544A-7EE6-4342-B048-85BDC9FD1C3A}</a:tableStyleId>
              </a:tblPr>
              <a:tblGrid>
                <a:gridCol w="2286000"/>
                <a:gridCol w="2286000"/>
                <a:gridCol w="2286000"/>
                <a:gridCol w="2286000"/>
              </a:tblGrid>
              <a:tr h="522514">
                <a:tc>
                  <a:txBody>
                    <a:bodyPr/>
                    <a:lstStyle/>
                    <a:p>
                      <a:pPr algn="r"/>
                      <a:r>
                        <a:t>year</a:t>
                      </a:r>
                    </a:p>
                  </a:txBody>
                </a:tc>
                <a:tc>
                  <a:txBody>
                    <a:bodyPr/>
                    <a:lstStyle/>
                    <a:p>
                      <a:pPr algn="r"/>
                      <a:r>
                        <a:t>n</a:t>
                      </a:r>
                    </a:p>
                  </a:txBody>
                </a:tc>
                <a:tc>
                  <a:txBody>
                    <a:bodyPr/>
                    <a:lstStyle/>
                    <a:p>
                      <a:pPr algn="r"/>
                      <a:r>
                        <a:t>percentage</a:t>
                      </a:r>
                    </a:p>
                  </a:txBody>
                </a:tc>
                <a:tc>
                  <a:txBody>
                    <a:bodyPr/>
                    <a:lstStyle/>
                    <a:p>
                      <a:pPr algn="r"/>
                      <a:r>
                        <a:t>1</a:t>
                      </a:r>
                    </a:p>
                  </a:txBody>
                </a:tc>
              </a:tr>
              <a:tr h="522514">
                <a:tc>
                  <a:txBody>
                    <a:bodyPr/>
                    <a:lstStyle/>
                    <a:p>
                      <a:pPr algn="r"/>
                      <a:r>
                        <a:t>2018</a:t>
                      </a:r>
                    </a:p>
                  </a:txBody>
                </a:tc>
                <a:tc>
                  <a:txBody>
                    <a:bodyPr/>
                    <a:lstStyle/>
                    <a:p>
                      <a:pPr algn="r"/>
                      <a:r>
                        <a:t> 4</a:t>
                      </a:r>
                    </a:p>
                  </a:txBody>
                </a:tc>
                <a:tc>
                  <a:txBody>
                    <a:bodyPr/>
                    <a:lstStyle/>
                    <a:p>
                      <a:pPr algn="r"/>
                      <a:r>
                        <a:t>1</a:t>
                      </a:r>
                    </a:p>
                  </a:txBody>
                </a:tc>
                <a:tc>
                  <a:txBody>
                    <a:bodyPr/>
                    <a:lstStyle/>
                    <a:p>
                      <a:pPr algn="r"/>
                      <a:r>
                        <a:t>1</a:t>
                      </a:r>
                    </a:p>
                  </a:txBody>
                </a:tc>
              </a:tr>
              <a:tr h="522514">
                <a:tc>
                  <a:txBody>
                    <a:bodyPr/>
                    <a:lstStyle/>
                    <a:p>
                      <a:pPr algn="r"/>
                      <a:r>
                        <a:t>2019</a:t>
                      </a:r>
                    </a:p>
                  </a:txBody>
                </a:tc>
                <a:tc>
                  <a:txBody>
                    <a:bodyPr/>
                    <a:lstStyle/>
                    <a:p>
                      <a:pPr algn="r"/>
                      <a:r>
                        <a:t>176</a:t>
                      </a:r>
                    </a:p>
                  </a:txBody>
                </a:tc>
                <a:tc>
                  <a:txBody>
                    <a:bodyPr/>
                    <a:lstStyle/>
                    <a:p>
                      <a:pPr algn="r"/>
                      <a:r>
                        <a:t>39</a:t>
                      </a:r>
                    </a:p>
                  </a:txBody>
                </a:tc>
                <a:tc>
                  <a:txBody>
                    <a:bodyPr/>
                    <a:lstStyle/>
                    <a:p>
                      <a:pPr algn="r"/>
                      <a:r>
                        <a:t>1</a:t>
                      </a:r>
                    </a:p>
                  </a:txBody>
                </a:tc>
              </a:tr>
              <a:tr h="522514">
                <a:tc>
                  <a:txBody>
                    <a:bodyPr/>
                    <a:lstStyle/>
                    <a:p>
                      <a:pPr algn="r"/>
                      <a:r>
                        <a:t>2020</a:t>
                      </a:r>
                    </a:p>
                  </a:txBody>
                </a:tc>
                <a:tc>
                  <a:txBody>
                    <a:bodyPr/>
                    <a:lstStyle/>
                    <a:p>
                      <a:pPr algn="r"/>
                      <a:r>
                        <a:t>91</a:t>
                      </a:r>
                    </a:p>
                  </a:txBody>
                </a:tc>
                <a:tc>
                  <a:txBody>
                    <a:bodyPr/>
                    <a:lstStyle/>
                    <a:p>
                      <a:pPr algn="r"/>
                      <a:r>
                        <a:t>20</a:t>
                      </a:r>
                    </a:p>
                  </a:txBody>
                </a:tc>
                <a:tc>
                  <a:txBody>
                    <a:bodyPr/>
                    <a:lstStyle/>
                    <a:p>
                      <a:pPr algn="r"/>
                      <a:r>
                        <a:t>1</a:t>
                      </a:r>
                    </a:p>
                  </a:txBody>
                </a:tc>
              </a:tr>
              <a:tr h="522514">
                <a:tc>
                  <a:txBody>
                    <a:bodyPr/>
                    <a:lstStyle/>
                    <a:p>
                      <a:pPr algn="r"/>
                      <a:r>
                        <a:t>2021</a:t>
                      </a:r>
                    </a:p>
                  </a:txBody>
                </a:tc>
                <a:tc>
                  <a:txBody>
                    <a:bodyPr/>
                    <a:lstStyle/>
                    <a:p>
                      <a:pPr algn="r"/>
                      <a:r>
                        <a:t>46</a:t>
                      </a:r>
                    </a:p>
                  </a:txBody>
                </a:tc>
                <a:tc>
                  <a:txBody>
                    <a:bodyPr/>
                    <a:lstStyle/>
                    <a:p>
                      <a:pPr algn="r"/>
                      <a:r>
                        <a:t>10</a:t>
                      </a:r>
                    </a:p>
                  </a:txBody>
                </a:tc>
                <a:tc>
                  <a:txBody>
                    <a:bodyPr/>
                    <a:lstStyle/>
                    <a:p>
                      <a:pPr algn="r"/>
                      <a:r>
                        <a:t>1</a:t>
                      </a:r>
                    </a:p>
                  </a:txBody>
                </a:tc>
              </a:tr>
              <a:tr h="522514">
                <a:tc>
                  <a:txBody>
                    <a:bodyPr/>
                    <a:lstStyle/>
                    <a:p>
                      <a:pPr algn="r"/>
                      <a:r>
                        <a:t>2022</a:t>
                      </a:r>
                    </a:p>
                  </a:txBody>
                </a:tc>
                <a:tc>
                  <a:txBody>
                    <a:bodyPr/>
                    <a:lstStyle/>
                    <a:p>
                      <a:pPr algn="r"/>
                      <a:r>
                        <a:t>63</a:t>
                      </a:r>
                    </a:p>
                  </a:txBody>
                </a:tc>
                <a:tc>
                  <a:txBody>
                    <a:bodyPr/>
                    <a:lstStyle/>
                    <a:p>
                      <a:pPr algn="r"/>
                      <a:r>
                        <a:t>14</a:t>
                      </a:r>
                    </a:p>
                  </a:txBody>
                </a:tc>
                <a:tc>
                  <a:txBody>
                    <a:bodyPr/>
                    <a:lstStyle/>
                    <a:p>
                      <a:pPr algn="r"/>
                      <a:r>
                        <a:t>1</a:t>
                      </a:r>
                    </a:p>
                  </a:txBody>
                </a:tc>
              </a:tr>
              <a:tr h="522514">
                <a:tc>
                  <a:txBody>
                    <a:bodyPr/>
                    <a:lstStyle/>
                    <a:p>
                      <a:pPr algn="r"/>
                      <a:r>
                        <a:t>2023</a:t>
                      </a:r>
                    </a:p>
                  </a:txBody>
                </a:tc>
                <a:tc>
                  <a:txBody>
                    <a:bodyPr/>
                    <a:lstStyle/>
                    <a:p>
                      <a:pPr algn="r"/>
                      <a:r>
                        <a:t>29</a:t>
                      </a:r>
                    </a:p>
                  </a:txBody>
                </a:tc>
                <a:tc>
                  <a:txBody>
                    <a:bodyPr/>
                    <a:lstStyle/>
                    <a:p>
                      <a:pPr algn="r"/>
                      <a:r>
                        <a:t>6</a:t>
                      </a:r>
                    </a:p>
                  </a:txBody>
                </a:tc>
                <a:tc>
                  <a:txBody>
                    <a:bodyPr/>
                    <a:lstStyle/>
                    <a:p>
                      <a:pPr algn="r"/>
                      <a:r>
                        <a:t>1</a:t>
                      </a:r>
                    </a:p>
                  </a:txBody>
                </a:tc>
              </a:tr>
              <a:tr h="522514">
                <a:tc>
                  <a:txBody>
                    <a:bodyPr/>
                    <a:lstStyle/>
                    <a:p>
                      <a:pPr algn="r"/>
                      <a:r>
                        <a:t>2024</a:t>
                      </a:r>
                    </a:p>
                  </a:txBody>
                </a:tc>
                <a:tc>
                  <a:txBody>
                    <a:bodyPr/>
                    <a:lstStyle/>
                    <a:p>
                      <a:pPr algn="r"/>
                      <a:r>
                        <a:t>47</a:t>
                      </a:r>
                    </a:p>
                  </a:txBody>
                </a:tc>
                <a:tc>
                  <a:txBody>
                    <a:bodyPr/>
                    <a:lstStyle/>
                    <a:p>
                      <a:pPr algn="r"/>
                      <a:r>
                        <a:t>10</a:t>
                      </a:r>
                    </a:p>
                  </a:txBody>
                </a:tc>
                <a:tc>
                  <a:txBody>
                    <a:bodyPr/>
                    <a:lstStyle/>
                    <a:p>
                      <a:pPr algn="r"/>
                      <a:r>
                        <a:t>1</a:t>
                      </a:r>
                    </a:p>
                  </a:txBody>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Current study</a:t>
            </a:r>
          </a:p>
        </p:txBody>
      </p:sp>
      <p:sp>
        <p:nvSpPr>
          <p:cNvPr id="3" name="Content Placeholder 2"/>
          <p:cNvSpPr>
            <a:spLocks noGrp="1"/>
          </p:cNvSpPr>
          <p:nvPr>
            <p:ph idx="1"/>
          </p:nvPr>
        </p:nvSpPr>
        <p:spPr>
          <a:xfrm>
            <a:off x="609600" y="1600201"/>
            <a:ext cx="10972800" cy="4525963"/>
          </a:xfrm>
        </p:spPr>
        <p:txBody>
          <a:bodyPr/>
          <a:lstStyle/>
          <a:p>
            <a:r>
              <a:rPr/>
              <a:t>The present study found that there are factors relating to the caregiver and to the person with dementia that affect how resilient a dementia caregiver may be.</a:t>
            </a:r>
          </a:p>
          <a:p>
            <a:r>
              <a:rPr/>
              <a:t>It is apparent that caregiver resilience is not solely due to the personal assets and resources of the caregiver but may also be affected by the level of dependence of the person with dementia.</a:t>
            </a:r>
          </a:p>
          <a:p>
            <a:r>
              <a:rPr/>
              <a:t>Findings suggest that caregivers with high levels of neuroticism and low subjective caregiver competence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cho ggplot v� body</a:t>
            </a:r>
          </a:p>
        </p:txBody>
      </p:sp>
      <p:pic>
        <p:nvPicPr>
          <p:cNvPr id="3" name="Content Placeholder 2" descr=""/>
          <p:cNvPicPr>
            <a:picLocks noGrp="1"/>
          </p:cNvPicPr>
          <p:nvPr>
            <p:ph idx="1"/>
          </p:nvPr>
        </p:nvPicPr>
        <p:blipFill>
          <a:blip cstate="print" r:embed="rId2"/>
          <a:stretch>
            <a:fillRect/>
          </a:stretch>
        </p:blipFill>
        <p:spPr>
          <a:xfrm>
            <a:off x="609600" y="1600201"/>
            <a:ext cx="10972800" cy="45259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D???c di???m gi???i t�nh -gi???a </a:t>
            </a:r>
          </a:p>
        </p:txBody>
      </p:sp>
      <p:graphicFrame>
        <p:nvGraphicFramePr>
          <p:cNvPr id="3" name=""/>
          <p:cNvGraphicFramePr>
            <a:graphicFrameLocks noGrp="true"/>
          </p:cNvGraphicFramePr>
          <p:nvPr/>
        </p:nvGraphicFramePr>
        <p:xfrm rot="0">
          <a:off x="3396000" y="2736798"/>
          <a:ext cx="3657600" cy="2743200"/>
        </p:xfrm>
        <a:graphic>
          <a:graphicData uri="http://schemas.openxmlformats.org/drawingml/2006/table">
            <a:tbl>
              <a:tblPr/>
              <a:tblGrid>
                <a:gridCol w="1800000"/>
                <a:gridCol w="1800000"/>
                <a:gridCol w="1800000"/>
              </a:tblGrid>
              <a:tr h="433786">
                <a:tc>
                  <a:txBody>
                    <a:bodyPr/>
                    <a:lstStyle/>
                    <a:p>
                      <a:pPr algn="l" marL="63500" marR="63500">
                        <a:lnSpc>
                          <a:spcPct val="100000"/>
                        </a:lnSpc>
                        <a:spcBef>
                          <a:spcPts val="500"/>
                        </a:spcBef>
                        <a:spcAft>
                          <a:spcPts val="500"/>
                        </a:spcAft>
                        <a:buNone/>
                      </a:pPr>
                      <a:r>
                        <a:rPr cap="none" sz="1800" i="0" b="1" u="none">
                          <a:solidFill>
                            <a:srgbClr val="000000">
                              <a:alpha val="100000"/>
                            </a:srgbClr>
                          </a:solidFill>
                          <a:latin typeface="Arial"/>
                          <a:cs typeface="Arial"/>
                          <a:ea typeface="Arial"/>
                          <a:sym typeface="Arial"/>
                        </a:rPr>
                        <a:t>Gi???i t�nh</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r" marL="63500" marR="63500">
                        <a:lnSpc>
                          <a:spcPct val="100000"/>
                        </a:lnSpc>
                        <a:spcBef>
                          <a:spcPts val="500"/>
                        </a:spcBef>
                        <a:spcAft>
                          <a:spcPts val="500"/>
                        </a:spcAft>
                        <a:buNone/>
                      </a:pPr>
                      <a:r>
                        <a:rPr cap="none" sz="1800" i="0" b="1" u="none">
                          <a:solidFill>
                            <a:srgbClr val="000000">
                              <a:alpha val="100000"/>
                            </a:srgbClr>
                          </a:solidFill>
                          <a:latin typeface="Arial"/>
                          <a:cs typeface="Arial"/>
                          <a:ea typeface="Arial"/>
                          <a:sym typeface="Arial"/>
                        </a:rPr>
                        <a:t>n</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r" marL="63500" marR="63500">
                        <a:lnSpc>
                          <a:spcPct val="100000"/>
                        </a:lnSpc>
                        <a:spcBef>
                          <a:spcPts val="500"/>
                        </a:spcBef>
                        <a:spcAft>
                          <a:spcPts val="500"/>
                        </a:spcAft>
                        <a:buNone/>
                      </a:pPr>
                      <a:r>
                        <a:rPr cap="none" sz="1800" i="0" b="1" u="none">
                          <a:solidFill>
                            <a:srgbClr val="000000">
                              <a:alpha val="100000"/>
                            </a:srgbClr>
                          </a:solidFill>
                          <a:latin typeface="Arial"/>
                          <a:cs typeface="Arial"/>
                          <a:ea typeface="Arial"/>
                          <a:sym typeface="Arial"/>
                        </a:rPr>
                        <a: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75309">
                <a:tc>
                  <a:txBody>
                    <a:bodyPr/>
                    <a:lstStyle/>
                    <a:p>
                      <a:pPr algn="l" marL="63500" marR="63500">
                        <a:lnSpc>
                          <a:spcPct val="100000"/>
                        </a:lnSpc>
                        <a:spcBef>
                          <a:spcPts val="500"/>
                        </a:spcBef>
                        <a:spcAft>
                          <a:spcPts val="500"/>
                        </a:spcAft>
                        <a:buNone/>
                      </a:pPr>
                      <a:r>
                        <a:rPr cap="none" sz="1800" i="0" b="0" u="none">
                          <a:solidFill>
                            <a:srgbClr val="000000">
                              <a:alpha val="100000"/>
                            </a:srgbClr>
                          </a:solidFill>
                          <a:latin typeface="Arial"/>
                          <a:cs typeface="Arial"/>
                          <a:ea typeface="Arial"/>
                          <a:sym typeface="Arial"/>
                        </a:rPr>
                        <a:t>Nam gi???i</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800" i="0" b="0" u="none">
                          <a:solidFill>
                            <a:srgbClr val="000000">
                              <a:alpha val="100000"/>
                            </a:srgbClr>
                          </a:solidFill>
                          <a:latin typeface="Arial"/>
                          <a:cs typeface="Arial"/>
                          <a:ea typeface="Arial"/>
                          <a:sym typeface="Arial"/>
                        </a:rPr>
                        <a:t>171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800" i="0" b="0" u="none">
                          <a:solidFill>
                            <a:srgbClr val="000000">
                              <a:alpha val="100000"/>
                            </a:srgbClr>
                          </a:solidFill>
                          <a:latin typeface="Arial"/>
                          <a:cs typeface="Arial"/>
                          <a:ea typeface="Arial"/>
                          <a:sym typeface="Arial"/>
                        </a:rPr>
                        <a:t>37.5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75309">
                <a:tc>
                  <a:txBody>
                    <a:bodyPr/>
                    <a:lstStyle/>
                    <a:p>
                      <a:pPr algn="l" marL="63500" marR="63500">
                        <a:lnSpc>
                          <a:spcPct val="100000"/>
                        </a:lnSpc>
                        <a:spcBef>
                          <a:spcPts val="500"/>
                        </a:spcBef>
                        <a:spcAft>
                          <a:spcPts val="500"/>
                        </a:spcAft>
                        <a:buNone/>
                      </a:pPr>
                      <a:r>
                        <a:rPr cap="none" sz="1800" i="0" b="0" u="none">
                          <a:solidFill>
                            <a:srgbClr val="000000">
                              <a:alpha val="100000"/>
                            </a:srgbClr>
                          </a:solidFill>
                          <a:latin typeface="Arial"/>
                          <a:cs typeface="Arial"/>
                          <a:ea typeface="Arial"/>
                          <a:sym typeface="Arial"/>
                        </a:rPr>
                        <a:t>N??? gi???i</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800" i="0" b="0" u="none">
                          <a:solidFill>
                            <a:srgbClr val="000000">
                              <a:alpha val="100000"/>
                            </a:srgbClr>
                          </a:solidFill>
                          <a:latin typeface="Arial"/>
                          <a:cs typeface="Arial"/>
                          <a:ea typeface="Arial"/>
                          <a:sym typeface="Arial"/>
                        </a:rPr>
                        <a:t>285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800" i="0" b="0" u="none">
                          <a:solidFill>
                            <a:srgbClr val="000000">
                              <a:alpha val="100000"/>
                            </a:srgbClr>
                          </a:solidFill>
                          <a:latin typeface="Arial"/>
                          <a:cs typeface="Arial"/>
                          <a:ea typeface="Arial"/>
                          <a:sym typeface="Arial"/>
                        </a:rPr>
                        <a:t>62.5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
  <cp:revision>14</cp:revision>
  <dcterms:created xsi:type="dcterms:W3CDTF">2017-02-13T16:18:36Z</dcterms:created>
  <dcterms:modified xsi:type="dcterms:W3CDTF">2025-04-13T07:42:47Z</dcterms:modified>
  <cp:category/>
</cp:coreProperties>
</file>