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42" y="13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4/10/2025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4509120"/>
            <a:ext cx="8534400" cy="11296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10/04/2025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10/04/2025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10/04/2025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10/04/2025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10/04/2025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10/04/2025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10/04/2025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10/04/2025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baseline="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6d7a6062c5997616d0b8271012962298a8b13e0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e5f24f354b54c240872ac079a680ebcc0134bb4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a:t>Đánh giá hiệu quả điều trị mất ngủ bằng phương pháp sử dụng châm cứu kết hợp với bài thuốc “Dưỡng tâm thang” trên bệnh nhân mất ngủ thể tâm âm hư tại Bệnh viện 30-4 </a:t>
            </a:r>
          </a:p>
        </p:txBody>
      </p:sp>
      <p:sp>
        <p:nvSpPr>
          <p:cNvPr id="3" name="Subtitle 2"/>
          <p:cNvSpPr>
            <a:spLocks noGrp="1"/>
          </p:cNvSpPr>
          <p:nvPr>
            <p:ph type="subTitle" idx="1"/>
          </p:nvPr>
        </p:nvSpPr>
        <p:spPr>
          <a:xfrm>
            <a:off x="1828800" y="4509120"/>
            <a:ext cx="8534400" cy="1129680"/>
          </a:xfrm>
        </p:spPr>
        <p:txBody>
          <a:bodyPr/>
          <a:lstStyle/>
          <a:p>
            <a:r>
              <a:rPr/>
              <a:t> YHCT team BV 30-4</a:t>
            </a:r>
          </a:p>
        </p:txBody>
      </p:sp>
      <p:sp>
        <p:nvSpPr>
          <p:cNvPr id="4" name="Footer Placeholder 4"/>
          <p:cNvSpPr>
            <a:spLocks noGrp="1"/>
          </p:cNvSpPr>
          <p:nvPr>
            <p:ph type="ftr" sz="quarter" idx="11"/>
          </p:nvPr>
        </p:nvSpPr>
        <p:spPr>
          <a:xfrm>
            <a:off x="4165600" y="6356351"/>
            <a:ext cx="3860800" cy="365125"/>
          </a:xfrm>
        </p:spPr>
        <p:txBody>
          <a:bodyPr/>
          <a:lstStyle/>
          <a:p>
            <a:r>
              <a:rPr/>
              <a:t>ĐV chủ trì: Khoa YHCT</a:t>
            </a:r>
          </a:p>
        </p:txBody>
      </p:sp>
      <p:sp>
        <p:nvSpPr>
          <p:cNvPr id="5" name="Date Placeholder 3"/>
          <p:cNvSpPr>
            <a:spLocks noGrp="1"/>
          </p:cNvSpPr>
          <p:nvPr>
            <p:ph type="dt" sz="half" idx="10"/>
          </p:nvPr>
        </p:nvSpPr>
        <p:spPr>
          <a:xfrm>
            <a:off x="609600" y="6356351"/>
            <a:ext cx="2844800" cy="365125"/>
          </a:xfrm>
        </p:spPr>
        <p:txBody>
          <a:bodyPr/>
          <a:lstStyle/>
          <a:p>
            <a:r>
              <a:rPr/>
              <a:t>10/04/2025</a:t>
            </a:r>
          </a:p>
        </p:txBody>
      </p:sp>
      <p:sp>
        <p:nvSpPr>
          <p:cNvPr id="6" name="Slide Number Placeholder 5"/>
          <p:cNvSpPr>
            <a:spLocks noGrp="1"/>
          </p:cNvSpPr>
          <p:nvPr>
            <p:ph type="sldNum" sz="quarter" idx="12"/>
          </p:nvPr>
        </p:nvSpPr>
        <p:spPr>
          <a:xfrm>
            <a:off x="8737600" y="6356351"/>
            <a:ext cx="2844800" cy="365125"/>
          </a:xfrm>
        </p:spPr>
        <p:txBody>
          <a:bodyPr/>
          <a:lstStyle/>
          <a:p>
            <a:r>
              <a:rPr/>
              <a:t>Đề tài cấp cơ sở</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
               Câu hỏi nghiên cứu</a:t>
            </a:r>
          </a:p>
          <a:p>
            <a:pPr lvl="1"/>
            <a:r>
              <a:rPr cap="none" i="0" b="0" u="none">
                <a:solidFill>
                  <a:srgbClr val="000000">
                    <a:alpha val="100000"/>
                  </a:srgbClr>
                </a:solidFill>
                <a:latin typeface="Arial"/>
                <a:cs typeface="Arial"/>
                <a:ea typeface="Arial"/>
                <a:sym typeface="Arial"/>
              </a:rPr>
              <a:t>Ở bệnh nhân mất ngủ, điều trị bằng phương pháp sử dụng bài thuốc sắc Dưỡng tâm thang phối hợp châm cứu kết có tốt hơn phương pháp châm cứu hay không?</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Đánh giá hiệu quả điều trị mất ngủ bằng phương pháp sử dụng châm cứu kết hợp với bài thuốc Dưỡng tâm thang trên bệnh nhân mất ngủ thể tâm âm hư tại Bệnh viện 30-4</a:t>
            </a:r>
          </a:p>
          <a:p>
            <a:pPr lvl="1"/>
            <a:r>
              <a:rPr cap="none" i="0" b="0" u="none">
                <a:solidFill>
                  <a:srgbClr val="000000">
                    <a:alpha val="100000"/>
                  </a:srgbClr>
                </a:solidFill>
                <a:latin typeface="Arial"/>
                <a:cs typeface="Arial"/>
                <a:ea typeface="Arial"/>
                <a:sym typeface="Arial"/>
              </a:rPr>
              <a:t>So sánh hiệu quả điều trị mất ngủ thể tâm âm hư bằng phương pháp sử dụng châm cứu kết hợp với bài thuốc Dưỡng tâm thang trên bệnh nhân mất ngủ thể tâm âm hư với phương pháp chỉ sử dụng châm cứu</a:t>
            </a:r>
          </a:p>
          <a:p>
            <a:pPr lvl="1"/>
            <a:r>
              <a:rPr cap="none" i="0" b="0" u="none">
                <a:solidFill>
                  <a:srgbClr val="000000">
                    <a:alpha val="100000"/>
                  </a:srgbClr>
                </a:solidFill>
                <a:latin typeface="Arial"/>
                <a:cs typeface="Arial"/>
                <a:ea typeface="Arial"/>
                <a:sym typeface="Arial"/>
              </a:rPr>
              <a:t>Khảo sát tác dụng của không mong muốn phương pháp điều trị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Mất ngủ kéo dài sẽ gây căng thẳng, lo âu, làm tăng nặng nhiều bệnh mạn tính và ảnh hưởng trầm trọng tới năng suất lao động và gia tăng chi phí xã hội, chăm sóc y tế.</a:t>
            </a:r>
          </a:p>
          <a:p>
            <a:r>
              <a:rPr/>
              <a:t>Y học hiện điều trị chủ yếu tập trung vào thuốc giảm lo âu, an thần, khi sử dụng lâu dài những thuốc đó dần dẫn đến tình trạng lệ thuộc vào thuốc, mệt mỏi, suy giảm trí nhớ, ảnh hưởng đến chất lượng cuộc sống.
</a:t>
            </a:r>
          </a:p>
          <a:p>
            <a:r>
              <a:rPr/>
              <a:t>Bài thuốc “Dưỡng tâm thang là bài cổ phương có nguồn gốc từ sách “Cổ kim y thống” của Từ Xuân Phủ có tác dụng dưỡng huyết tư âm, dưỡng tâm an thần. Là một trong những phương pháp đã được chứng minh hiệu quả điều trị mất ngủ.
</a:t>
            </a:r>
          </a:p>
          <a:p>
            <a:r>
              <a:rPr/>
              <a:t>Phương pháp châm cứu sử dụng các huyệt thường sử dụng là Nội quan, Thần môn, Tam âm giao, An miên, Dũng tuyền mà một số huyệt đặc biệt đã được chứng minh hiệu quả trên lâm sàng và nhiều nghiên cứu trong và ngoài nước.</a:t>
            </a:r>
          </a:p>
          <a:p>
            <a:r>
              <a:rPr/>
              <a:t>Chúng tôi thực hiện nghiên cứu Đánh giá hiệu quả điều trị mất ngủ bằng phương pháp sử dụng châm cứu kết hợp với bài thuốc Dưỡng tâm thang trên bệnh nhân mất ngủ thể Tâm âm hư tại Bệnh viện 30-4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Nghiên cứu can thiệp lâm sàng,so sánh hiệu quả 2 nhóm.</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thoả mãn theo tiêu chuẩn chẩn đoán mất ngủ không thực tổn của ICD-10 </a:t>
            </a:r>
          </a:p>
          <a:p>
            <a:pPr lvl="1"/>
            <a:r>
              <a:rPr cap="none" i="0" b="0" u="none">
                <a:solidFill>
                  <a:srgbClr val="000000">
                    <a:alpha val="100000"/>
                  </a:srgbClr>
                </a:solidFill>
                <a:latin typeface="Arial"/>
                <a:cs typeface="Arial"/>
                <a:ea typeface="Arial"/>
                <a:sym typeface="Arial"/>
              </a:rPr>
              <a:t>Đánh giá chất lượng giấc ngủ theo thang điểm Pittsburgh (PSQI) tổng điểm &gt;5 điểm</a:t>
            </a:r>
          </a:p>
          <a:p>
            <a:pPr lvl="1"/>
            <a:r>
              <a:rPr cap="none" i="0" b="0" u="none">
                <a:solidFill>
                  <a:srgbClr val="000000">
                    <a:alpha val="100000"/>
                  </a:srgbClr>
                </a:solidFill>
                <a:latin typeface="Arial"/>
                <a:cs typeface="Arial"/>
                <a:ea typeface="Arial"/>
                <a:sym typeface="Arial"/>
              </a:rPr>
              <a:t>Bệnh nhân đồng ý và tự nguyện tham gia nghiên cứu sử dụng phác đồ nghiên cứu
</a:t>
            </a:r>
          </a:p>
          <a:p>
            <a:pPr lvl="1"/>
            <a:r>
              <a:rPr cap="none" i="0" b="0" u="none">
                <a:solidFill>
                  <a:srgbClr val="000000">
                    <a:alpha val="100000"/>
                  </a:srgbClr>
                </a:solidFill>
                <a:latin typeface="Arial"/>
                <a:cs typeface="Arial"/>
                <a:ea typeface="Arial"/>
                <a:sym typeface="Arial"/>
              </a:rPr>
              <a:t>Bệnh nhân thất miên thể tâm âm hư với triệu chứng và quy nạp theo tứ chẩn
</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BN có kèm theo rối loạn trầm cảm nặng hoặc bệnh lý cấp tính</a:t>
            </a:r>
          </a:p>
          <a:p>
            <a:pPr lvl="1"/>
            <a:r>
              <a:rPr cap="none" i="0" b="0" u="none">
                <a:solidFill>
                  <a:srgbClr val="000000">
                    <a:alpha val="100000"/>
                  </a:srgbClr>
                </a:solidFill>
                <a:latin typeface="Arial"/>
                <a:cs typeface="Arial"/>
                <a:ea typeface="Arial"/>
                <a:sym typeface="Arial"/>
              </a:rPr>
              <a:t>BN không hợp tác điều trị</a:t>
            </a:r>
          </a:p>
          <a:p>
            <a:pPr lvl="1"/>
            <a:r>
              <a:rPr cap="none" i="0" b="0" u="none">
                <a:solidFill>
                  <a:srgbClr val="000000">
                    <a:alpha val="100000"/>
                  </a:srgbClr>
                </a:solidFill>
                <a:latin typeface="Arial"/>
                <a:cs typeface="Arial"/>
                <a:ea typeface="Arial"/>
                <a:sym typeface="Arial"/>
              </a:rPr>
              <a:t>BN không tái khám, không được đánh giá kết quả sau điều trị.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Current study</a:t>
            </a:r>
          </a:p>
        </p:txBody>
      </p:sp>
      <p:sp>
        <p:nvSpPr>
          <p:cNvPr id="3" name="Content Placeholder 2"/>
          <p:cNvSpPr>
            <a:spLocks noGrp="1"/>
          </p:cNvSpPr>
          <p:nvPr>
            <p:ph idx="1"/>
          </p:nvPr>
        </p:nvSpPr>
        <p:spPr>
          <a:xfrm>
            <a:off x="609600" y="1600201"/>
            <a:ext cx="10972800" cy="4525963"/>
          </a:xfrm>
        </p:spPr>
        <p:txBody>
          <a:bodyPr/>
          <a:lstStyle/>
          <a:p>
            <a:r>
              <a:rPr/>
              <a:t>Thời gian đi vào giấc ngủ</a:t>
            </a:r>
          </a:p>
          <a:p>
            <a:r>
              <a:rPr/>
              <a:t>Thời lượng giấc ngủ</a:t>
            </a:r>
          </a:p>
          <a:p>
            <a:r>
              <a:rPr/>
              <a:t>Hiệu quả giấc ngủ (hiệu suất)</a:t>
            </a:r>
          </a:p>
          <a:p>
            <a:r>
              <a:rPr/>
              <a:t>Rối loạn trong giấc ngủ</a:t>
            </a:r>
          </a:p>
          <a:p>
            <a:r>
              <a:rPr/>
              <a:t>Chất lượng giấc ngủ theo đánh giá chủ quan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cho ggplot vô body</a:t>
            </a:r>
          </a:p>
        </p:txBody>
      </p:sp>
      <p:pic>
        <p:nvPicPr>
          <p:cNvPr id="3" name="Content Placeholder 2" descr=""/>
          <p:cNvPicPr>
            <a:picLocks noGrp="1"/>
          </p:cNvPicPr>
          <p:nvPr>
            <p:ph idx="1"/>
          </p:nvPr>
        </p:nvPicPr>
        <p:blipFill>
          <a:blip cstate="print" r:embed="rId2"/>
          <a:stretch>
            <a:fillRect/>
          </a:stretch>
        </p:blipFill>
        <p:spPr>
          <a:xfrm>
            <a:off x="609600" y="1600201"/>
            <a:ext cx="10972800"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(Bản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tblGrid>
              <a:tr h="414562">
                <a:tc>
                  <a:txBody>
                    <a:bodyPr/>
                    <a:lstStyle/>
                    <a:p>
                      <a:pPr algn="l" marL="63500" marR="63500">
                        <a:lnSpc>
                          <a:spcPct val="100000"/>
                        </a:lnSpc>
                        <a:spcBef>
                          <a:spcPts val="500"/>
                        </a:spcBef>
                        <a:spcAft>
                          <a:spcPts val="500"/>
                        </a:spcAft>
                        <a:buNone/>
                      </a:pPr>
                      <a:r>
                        <a:rPr cap="none" sz="1600" i="0" b="1" u="none">
                          <a:solidFill>
                            <a:srgbClr val="000000">
                              <a:alpha val="100000"/>
                            </a:srgbClr>
                          </a:solidFill>
                          <a:latin typeface="Arial"/>
                          <a:cs typeface="Arial"/>
                          <a:ea typeface="Arial"/>
                          <a:sym typeface="Arial"/>
                        </a:rPr>
                        <a:t>Giới tính</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r" marL="63500" marR="63500">
                        <a:lnSpc>
                          <a:spcPct val="100000"/>
                        </a:lnSpc>
                        <a:spcBef>
                          <a:spcPts val="500"/>
                        </a:spcBef>
                        <a:spcAft>
                          <a:spcPts val="500"/>
                        </a:spcAft>
                        <a:buNone/>
                      </a:pPr>
                      <a:r>
                        <a:rPr cap="none" sz="1600" i="0" b="1" u="none">
                          <a:solidFill>
                            <a:srgbClr val="000000">
                              <a:alpha val="100000"/>
                            </a:srgbClr>
                          </a:solidFill>
                          <a:latin typeface="Arial"/>
                          <a:cs typeface="Arial"/>
                          <a:ea typeface="Arial"/>
                          <a:sym typeface="Arial"/>
                        </a:rPr>
                        <a:t>n</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r" marL="63500" marR="63500">
                        <a:lnSpc>
                          <a:spcPct val="100000"/>
                        </a:lnSpc>
                        <a:spcBef>
                          <a:spcPts val="500"/>
                        </a:spcBef>
                        <a:spcAft>
                          <a:spcPts val="500"/>
                        </a:spcAft>
                        <a:buNone/>
                      </a:pPr>
                      <a:r>
                        <a:rPr cap="none" sz="1600" i="0" b="1" u="none">
                          <a:solidFill>
                            <a:srgbClr val="000000">
                              <a:alpha val="100000"/>
                            </a:srgbClr>
                          </a:solidFill>
                          <a:latin typeface="Arial"/>
                          <a:cs typeface="Arial"/>
                          <a:ea typeface="Arial"/>
                          <a:sym typeface="Arial"/>
                        </a:rPr>
                        <a: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9403">
                <a:tc>
                  <a:txBody>
                    <a:bodyPr/>
                    <a:lstStyle/>
                    <a:p>
                      <a:pPr algn="l"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Female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44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73.3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9304">
                <a:tc>
                  <a:txBody>
                    <a:bodyPr/>
                    <a:lstStyle/>
                    <a:p>
                      <a:pPr algn="l"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Male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26.7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
  <cp:revision>17</cp:revision>
  <dcterms:created xsi:type="dcterms:W3CDTF">2017-02-13T16:18:36Z</dcterms:created>
  <dcterms:modified xsi:type="dcterms:W3CDTF">2025-04-10T21:47:58Z</dcterms:modified>
  <cp:category/>
</cp:coreProperties>
</file>