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6" d="100"/>
          <a:sy n="96" d="100"/>
        </p:scale>
        <p:origin x="68" y="1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 Id="rId16" Type="http://schemas.openxmlformats.org/officeDocument/2006/relationships/slide" Target="slides/slide8.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1/21/2025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21/01/2025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E6744CE3-0875-4B69-89C0-6F72D8139561}" type="datetimeFigureOut">
              <a:rPr lang="en-GB" smtClean="0"/>
              <a:t>21/01/2025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21/01/2025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21/01/2025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21/01/2025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21/01/2025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adbc2689d2e901f73b8e7f70b39093a211c9ab51.pn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a:t> Hiệu quả chẩn đoán và điều trị bộ test thần kinh nhận thức</a:t>
            </a:r>
          </a:p>
        </p:txBody>
      </p:sp>
      <p:sp>
        <p:nvSpPr>
          <p:cNvPr id="3" name="Subtitle 2"/>
          <p:cNvSpPr>
            <a:spLocks noGrp="1"/>
          </p:cNvSpPr>
          <p:nvPr>
            <p:ph type="subTitle" idx="1"/>
          </p:nvPr>
        </p:nvSpPr>
        <p:spPr>
          <a:xfrm>
            <a:off x="1828800" y="3886200"/>
            <a:ext cx="8534400" cy="1752600"/>
          </a:xfrm>
        </p:spPr>
        <p:txBody>
          <a:bodyPr/>
          <a:lstStyle/>
          <a:p>
            <a:r>
              <a:rPr/>
              <a:t> Dr Liem, Dr Loan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Research Question and Objectives</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Objectives</a:t>
            </a:r>
          </a:p>
        </p:txBody>
      </p:sp>
      <p:sp>
        <p:nvSpPr>
          <p:cNvPr id="3" name="Content Placeholder 2"/>
          <p:cNvSpPr>
            <a:spLocks noGrp="1"/>
          </p:cNvSpPr>
          <p:nvPr>
            <p:ph idx="1"/>
          </p:nvPr>
        </p:nvSpPr>
        <p:spPr>
          <a:xfrm>
            <a:off x="609600" y="1600201"/>
            <a:ext cx="10972800" cy="4525963"/>
          </a:xfrm>
        </p:spPr>
        <p:txBody>
          <a:bodyPr/>
          <a:lstStyle/>
          <a:p>
            <a:r>
              <a:rPr/>
              <a:t>A novel model of resilience was tested in caregivers of people with mild-to-moderate dementia and was extended to explore whether including self-efficacy, optimism, and self-esteem improved its predictive value.</a:t>
            </a:r>
          </a:p>
        </p:txBody>
      </p:sp>
      <p:sp>
        <p:nvSpPr>
          <p:cNvPr id="4" name="Footer Placeholder 4"/>
          <p:cNvSpPr>
            <a:spLocks noGrp="1"/>
          </p:cNvSpPr>
          <p:nvPr>
            <p:ph type="ftr" sz="quarter" idx="11"/>
          </p:nvPr>
        </p:nvSpPr>
        <p:spPr>
          <a:xfrm>
            <a:off x="4165600" y="6356351"/>
            <a:ext cx="3860800" cy="365125"/>
          </a:xfrm>
        </p:spPr>
        <p:txBody>
          <a:bodyPr/>
          <a:lstStyle/>
          <a:p>
            <a:r>
              <a:rPr/>
              <a:t>https://doi.org/10.1186/s12877-023-04549-y</a:t>
            </a:r>
          </a:p>
        </p:txBody>
      </p:sp>
      <p:sp>
        <p:nvSpPr>
          <p:cNvPr id="5" name="Date Placeholder 3"/>
          <p:cNvSpPr>
            <a:spLocks noGrp="1"/>
          </p:cNvSpPr>
          <p:nvPr>
            <p:ph type="dt" sz="half" idx="10"/>
          </p:nvPr>
        </p:nvSpPr>
        <p:spPr>
          <a:xfrm>
            <a:off x="609600" y="6356351"/>
            <a:ext cx="2844800" cy="365125"/>
          </a:xfrm>
        </p:spPr>
        <p:txBody>
          <a:bodyPr/>
          <a:lstStyle/>
          <a:p>
            <a:r>
              <a:rPr/>
              <a:t>2025-03-31</a:t>
            </a:r>
          </a:p>
        </p:txBody>
      </p:sp>
      <p:sp>
        <p:nvSpPr>
          <p:cNvPr id="6" name="Slide Number Placeholder 5"/>
          <p:cNvSpPr>
            <a:spLocks noGrp="1"/>
          </p:cNvSpPr>
          <p:nvPr>
            <p:ph type="sldNum" sz="quarter" idx="12"/>
          </p:nvPr>
        </p:nvSpPr>
        <p:spPr>
          <a:xfrm>
            <a:off x="8737600" y="6356351"/>
            <a:ext cx="2844800" cy="365125"/>
          </a:xfrm>
        </p:spPr>
        <p:txBody>
          <a:bodyPr/>
          <a:lstStyle/>
          <a:p>
            <a:r>
              <a:rPr/>
              <a:t>slide thứ nhất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demographic characteristics</a:t>
            </a:r>
          </a:p>
        </p:txBody>
      </p:sp>
      <p:graphicFrame>
        <p:nvGraphicFramePr>
          <p:cNvPr id="3" name=""/>
          <p:cNvGraphicFramePr>
            <a:graphicFrameLocks noGrp="1"/>
          </p:cNvGraphicFramePr>
          <p:nvPr>
            <p:ph/>
          </p:nvPr>
        </p:nvGraphicFramePr>
        <p:xfrm rot="-0">
          <a:off x="1371600" y="1371600"/>
          <a:ext cx="9144000" cy="3657600"/>
        </p:xfrm>
        <a:solidFill>
          <a:srgbClr val="333333">
            <a:alpha val="100000"/>
          </a:srgbClr>
        </a:solidFill>
        <a:graphic>
          <a:graphicData uri="http://schemas.openxmlformats.org/drawingml/2006/table">
            <a:tbl>
              <a:tblPr firstRow="1" lastRow="0" firstColumn="0" lastColumn="0" bandRow="1" bandCol="0">
                <a:tableStyleId>{5C22544A-7EE6-4342-B048-85BDC9FD1C3A}</a:tableStyleId>
              </a:tblPr>
              <a:tblGrid>
                <a:gridCol w="4572000"/>
                <a:gridCol w="4572000"/>
              </a:tblGrid>
              <a:tr h="261257">
                <a:tc>
                  <a:txBody>
                    <a:bodyPr/>
                    <a:lstStyle/>
                    <a:p>
                      <a:pPr algn="r"/>
                      <a:r>
                        <a:t> </a:t>
                      </a:r>
                    </a:p>
                  </a:txBody>
                </a:tc>
                <a:tc>
                  <a:txBody>
                    <a:bodyPr/>
                    <a:lstStyle/>
                    <a:p>
                      <a:pPr algn="r"/>
                      <a:r>
                        <a:t>Overall</a:t>
                      </a:r>
                    </a:p>
                  </a:txBody>
                </a:tc>
              </a:tr>
              <a:tr h="261257">
                <a:tc>
                  <a:txBody>
                    <a:bodyPr/>
                    <a:lstStyle/>
                    <a:p>
                      <a:pPr algn="r"/>
                      <a:r>
                        <a:t/>
                      </a:r>
                    </a:p>
                  </a:txBody>
                </a:tc>
                <a:tc>
                  <a:txBody>
                    <a:bodyPr/>
                    <a:lstStyle/>
                    <a:p>
                      <a:pPr algn="r"/>
                      <a:r>
                        <a:t>(N=418)</a:t>
                      </a:r>
                    </a:p>
                  </a:txBody>
                </a:tc>
              </a:tr>
              <a:tr h="261257">
                <a:tc>
                  <a:txBody>
                    <a:bodyPr/>
                    <a:lstStyle/>
                    <a:p>
                      <a:pPr algn="r"/>
                      <a:r>
                        <a:t>Age of visit</a:t>
                      </a:r>
                    </a:p>
                  </a:txBody>
                </a:tc>
                <a:tc>
                  <a:txBody>
                    <a:bodyPr/>
                    <a:lstStyle/>
                    <a:p>
                      <a:pPr algn="r"/>
                      <a:r>
                        <a:t/>
                      </a:r>
                    </a:p>
                  </a:txBody>
                </a:tc>
              </a:tr>
              <a:tr h="261257">
                <a:tc>
                  <a:txBody>
                    <a:bodyPr/>
                    <a:lstStyle/>
                    <a:p>
                      <a:pPr algn="r"/>
                      <a:r>
                        <a:t>  Mean (SD)</a:t>
                      </a:r>
                    </a:p>
                  </a:txBody>
                </a:tc>
                <a:tc>
                  <a:txBody>
                    <a:bodyPr/>
                    <a:lstStyle/>
                    <a:p>
                      <a:pPr algn="r"/>
                      <a:r>
                        <a:t>65.9 (11.3)</a:t>
                      </a:r>
                    </a:p>
                  </a:txBody>
                </a:tc>
              </a:tr>
              <a:tr h="261257">
                <a:tc>
                  <a:txBody>
                    <a:bodyPr/>
                    <a:lstStyle/>
                    <a:p>
                      <a:pPr algn="r"/>
                      <a:r>
                        <a:t>  Median [Min, Max]</a:t>
                      </a:r>
                    </a:p>
                  </a:txBody>
                </a:tc>
                <a:tc>
                  <a:txBody>
                    <a:bodyPr/>
                    <a:lstStyle/>
                    <a:p>
                      <a:pPr algn="r"/>
                      <a:r>
                        <a:t>65.5 [22.0, 91.0]</a:t>
                      </a:r>
                    </a:p>
                  </a:txBody>
                </a:tc>
              </a:tr>
              <a:tr h="261257">
                <a:tc>
                  <a:txBody>
                    <a:bodyPr/>
                    <a:lstStyle/>
                    <a:p>
                      <a:pPr algn="r"/>
                      <a:r>
                        <a:t>gender</a:t>
                      </a:r>
                    </a:p>
                  </a:txBody>
                </a:tc>
                <a:tc>
                  <a:txBody>
                    <a:bodyPr/>
                    <a:lstStyle/>
                    <a:p>
                      <a:pPr algn="r"/>
                      <a:r>
                        <a:t/>
                      </a:r>
                    </a:p>
                  </a:txBody>
                </a:tc>
              </a:tr>
              <a:tr h="261257">
                <a:tc>
                  <a:txBody>
                    <a:bodyPr/>
                    <a:lstStyle/>
                    <a:p>
                      <a:pPr algn="r"/>
                      <a:r>
                        <a:t>  Male</a:t>
                      </a:r>
                    </a:p>
                  </a:txBody>
                </a:tc>
                <a:tc>
                  <a:txBody>
                    <a:bodyPr/>
                    <a:lstStyle/>
                    <a:p>
                      <a:pPr algn="r"/>
                      <a:r>
                        <a:t>156 (37.3%)</a:t>
                      </a:r>
                    </a:p>
                  </a:txBody>
                </a:tc>
              </a:tr>
              <a:tr h="261257">
                <a:tc>
                  <a:txBody>
                    <a:bodyPr/>
                    <a:lstStyle/>
                    <a:p>
                      <a:pPr algn="r"/>
                      <a:r>
                        <a:t>  Female</a:t>
                      </a:r>
                    </a:p>
                  </a:txBody>
                </a:tc>
                <a:tc>
                  <a:txBody>
                    <a:bodyPr/>
                    <a:lstStyle/>
                    <a:p>
                      <a:pPr algn="r"/>
                      <a:r>
                        <a:t>262 (62.7%)</a:t>
                      </a:r>
                    </a:p>
                  </a:txBody>
                </a:tc>
              </a:tr>
              <a:tr h="261257">
                <a:tc>
                  <a:txBody>
                    <a:bodyPr/>
                    <a:lstStyle/>
                    <a:p>
                      <a:pPr algn="r"/>
                      <a:r>
                        <a:t>edu.level</a:t>
                      </a:r>
                    </a:p>
                  </a:txBody>
                </a:tc>
                <a:tc>
                  <a:txBody>
                    <a:bodyPr/>
                    <a:lstStyle/>
                    <a:p>
                      <a:pPr algn="r"/>
                      <a:r>
                        <a:t/>
                      </a:r>
                    </a:p>
                  </a:txBody>
                </a:tc>
              </a:tr>
              <a:tr h="261257">
                <a:tc>
                  <a:txBody>
                    <a:bodyPr/>
                    <a:lstStyle/>
                    <a:p>
                      <a:pPr algn="r"/>
                      <a:r>
                        <a:t>  Junior</a:t>
                      </a:r>
                    </a:p>
                  </a:txBody>
                </a:tc>
                <a:tc>
                  <a:txBody>
                    <a:bodyPr/>
                    <a:lstStyle/>
                    <a:p>
                      <a:pPr algn="r"/>
                      <a:r>
                        <a:t>51 (12.2%)</a:t>
                      </a:r>
                    </a:p>
                  </a:txBody>
                </a:tc>
              </a:tr>
              <a:tr h="261257">
                <a:tc>
                  <a:txBody>
                    <a:bodyPr/>
                    <a:lstStyle/>
                    <a:p>
                      <a:pPr algn="r"/>
                      <a:r>
                        <a:t>  Senior</a:t>
                      </a:r>
                    </a:p>
                  </a:txBody>
                </a:tc>
                <a:tc>
                  <a:txBody>
                    <a:bodyPr/>
                    <a:lstStyle/>
                    <a:p>
                      <a:pPr algn="r"/>
                      <a:r>
                        <a:t>41 (9.8%)</a:t>
                      </a:r>
                    </a:p>
                  </a:txBody>
                </a:tc>
              </a:tr>
              <a:tr h="261257">
                <a:tc>
                  <a:txBody>
                    <a:bodyPr/>
                    <a:lstStyle/>
                    <a:p>
                      <a:pPr algn="r"/>
                      <a:r>
                        <a:t>  High School</a:t>
                      </a:r>
                    </a:p>
                  </a:txBody>
                </a:tc>
                <a:tc>
                  <a:txBody>
                    <a:bodyPr/>
                    <a:lstStyle/>
                    <a:p>
                      <a:pPr algn="r"/>
                      <a:r>
                        <a:t>115 (27.5%)</a:t>
                      </a:r>
                    </a:p>
                  </a:txBody>
                </a:tc>
              </a:tr>
              <a:tr h="261257">
                <a:tc>
                  <a:txBody>
                    <a:bodyPr/>
                    <a:lstStyle/>
                    <a:p>
                      <a:pPr algn="r"/>
                      <a:r>
                        <a:t>  Univesity</a:t>
                      </a:r>
                    </a:p>
                  </a:txBody>
                </a:tc>
                <a:tc>
                  <a:txBody>
                    <a:bodyPr/>
                    <a:lstStyle/>
                    <a:p>
                      <a:pPr algn="r"/>
                      <a:r>
                        <a:t>116 (27.8%)</a:t>
                      </a:r>
                    </a:p>
                  </a:txBody>
                </a:tc>
              </a:tr>
              <a:tr h="261257">
                <a:tc>
                  <a:txBody>
                    <a:bodyPr/>
                    <a:lstStyle/>
                    <a:p>
                      <a:pPr algn="r"/>
                      <a:r>
                        <a:t>  Non-defined</a:t>
                      </a:r>
                    </a:p>
                  </a:txBody>
                </a:tc>
                <a:tc>
                  <a:txBody>
                    <a:bodyPr/>
                    <a:lstStyle/>
                    <a:p>
                      <a:pPr algn="r"/>
                      <a:r>
                        <a:t>89 (21.3%)</a:t>
                      </a:r>
                    </a:p>
                  </a:txBody>
                </a:tc>
              </a:tr>
              <a:tr h="261257">
                <a:tc>
                  <a:txBody>
                    <a:bodyPr/>
                    <a:lstStyle/>
                    <a:p>
                      <a:pPr algn="r"/>
                      <a:r>
                        <a:t>  Missing</a:t>
                      </a:r>
                    </a:p>
                  </a:txBody>
                </a:tc>
                <a:tc>
                  <a:txBody>
                    <a:bodyPr/>
                    <a:lstStyle/>
                    <a:p>
                      <a:pPr algn="r"/>
                      <a:r>
                        <a:t>6 (1.4%)</a:t>
                      </a:r>
                    </a:p>
                  </a:txBody>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Sự thích nghi Resilient</a:t>
            </a:r>
          </a:p>
        </p:txBody>
      </p:sp>
      <p:sp>
        <p:nvSpPr>
          <p:cNvPr id="3" name="Content Placeholder 2"/>
          <p:cNvSpPr>
            <a:spLocks noGrp="1"/>
          </p:cNvSpPr>
          <p:nvPr>
            <p:ph idx="1"/>
          </p:nvPr>
        </p:nvSpPr>
        <p:spPr>
          <a:xfrm>
            <a:off x="609600" y="1600201"/>
            <a:ext cx="10972800" cy="4525963"/>
          </a:xfrm>
        </p:spPr>
        <p:txBody>
          <a:bodyPr/>
          <a:lstStyle/>
          <a:p>
            <a:r>
              <a:rPr/>
              <a:t>Tự động viên - self-appraisal</a:t>
            </a:r>
          </a:p>
          <a:p>
            <a:r>
              <a:rPr/>
              <a:t>Sự chấp nhận Aceptance</a:t>
            </a:r>
          </a:p>
          <a:p>
            <a:r>
              <a:rPr/>
              <a:t>Hỗ trợ xã hội - Social support</a:t>
            </a:r>
          </a:p>
          <a:p>
            <a:r>
              <a:rPr/>
              <a:t>Đời sống tâm linh- spirituality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Current study</a:t>
            </a:r>
          </a:p>
        </p:txBody>
      </p:sp>
      <p:sp>
        <p:nvSpPr>
          <p:cNvPr id="3" name="Content Placeholder 2"/>
          <p:cNvSpPr>
            <a:spLocks noGrp="1"/>
          </p:cNvSpPr>
          <p:nvPr>
            <p:ph idx="1"/>
          </p:nvPr>
        </p:nvSpPr>
        <p:spPr>
          <a:xfrm>
            <a:off x="609600" y="1600201"/>
            <a:ext cx="10972800" cy="4525963"/>
          </a:xfrm>
        </p:spPr>
        <p:txBody>
          <a:bodyPr/>
          <a:lstStyle/>
          <a:p>
            <a:r>
              <a:rPr/>
              <a:t>The present study found that there are factors relating to the caregiver and to the person with dementia that affect how resilient a dementia caregiver may be.</a:t>
            </a:r>
          </a:p>
          <a:p>
            <a:r>
              <a:rPr/>
              <a:t>It is apparent that caregiver resilience is not solely due to the personal assets and resources of the caregiver but may also be affected by the level of dependence of the person with dementia.</a:t>
            </a:r>
          </a:p>
          <a:p>
            <a:r>
              <a:rPr/>
              <a:t>Findings suggest that caregivers with high levels of neuroticism and low subjective caregiver competence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cho ggplot vô body</a:t>
            </a:r>
          </a:p>
        </p:txBody>
      </p:sp>
      <p:pic>
        <p:nvPicPr>
          <p:cNvPr id="3" name="Content Placeholder 2" descr=""/>
          <p:cNvPicPr>
            <a:picLocks noGrp="1"/>
          </p:cNvPicPr>
          <p:nvPr>
            <p:ph idx="1"/>
          </p:nvPr>
        </p:nvPicPr>
        <p:blipFill>
          <a:blip cstate="print" r:embed="rId2"/>
          <a:stretch>
            <a:fillRect/>
          </a:stretch>
        </p:blipFill>
        <p:spPr>
          <a:xfrm>
            <a:off x="609600" y="1600201"/>
            <a:ext cx="10972800" cy="45259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Thêm bảng</a:t>
            </a:r>
          </a:p>
        </p:txBody>
      </p:sp>
      <p:graphicFrame>
        <p:nvGraphicFramePr>
          <p:cNvPr id="3" name="Content Placeholder 2"/>
          <p:cNvGraphicFramePr>
            <a:graphicFrameLocks noGrp="true"/>
          </p:cNvGraphicFramePr>
          <p:nvPr/>
        </p:nvGraphicFramePr>
        <p:xfrm rot="0">
          <a:off x="609600" y="1600201"/>
          <a:ext cx="10972800" cy="4525963"/>
        </p:xfrm>
        <a:graphic>
          <a:graphicData uri="http://schemas.openxmlformats.org/drawingml/2006/table">
            <a:tbl>
              <a:tblPr/>
              <a:tblGrid>
                <a:gridCol w="685800"/>
                <a:gridCol w="685800"/>
                <a:gridCol w="685800"/>
                <a:gridCol w="685800"/>
                <a:gridCol w="685800"/>
                <a:gridCol w="685800"/>
                <a:gridCol w="685800"/>
                <a:gridCol w="685800"/>
                <a:gridCol w="685800"/>
                <a:gridCol w="685800"/>
                <a:gridCol w="685800"/>
              </a:tblGrid>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mpg</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cyl</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disp</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hp</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drat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wt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qsec</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vs</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am</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gear</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carb</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2.620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16.46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3.90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2.875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22.8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93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3.85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2.320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18.61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258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3.215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19.44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3.440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17.02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225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105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2.76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3.460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20.22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
  <cp:revision>14</cp:revision>
  <dcterms:created xsi:type="dcterms:W3CDTF">2017-02-13T16:18:36Z</dcterms:created>
  <dcterms:modified xsi:type="dcterms:W3CDTF">2025-03-31T14:19:33Z</dcterms:modified>
  <cp:category/>
</cp:coreProperties>
</file>