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pdf" ContentType="application/pd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Lst>
  <p:sldSz cx="12192000" cy="6858000"/>
  <p:notesSz cx="6858000" cy="9144000"/>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0"/>
  </p:normalViewPr>
  <p:slideViewPr>
    <p:cSldViewPr>
      <p:cViewPr varScale="1">
        <p:scale>
          <a:sx n="96" d="100"/>
          <a:sy n="96" d="100"/>
        </p:scale>
        <p:origin x="624"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handoutMaster" Target="handoutMasters/handoutMaster1.xml"/>
<Relationship Id="rId7" Type="http://schemas.openxmlformats.org/officeDocument/2006/relationships/theme" Target="theme/theme1.xml"/>
<Relationship Id="rId2"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tags" Target="tags/tag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E501C-84B8-A4FE-3256-A48DB92039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EBAE34F-C208-1855-945D-0CEE8A7F15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4A8F6A-F321-47A8-9572-ECFAD249C7AF}" type="datetimeFigureOut">
              <a:rPr lang="en-US" smtClean="0"/>
              <a:t>4/24/25</a:t>
            </a:fld>
            <a:endParaRPr lang="en-US"/>
          </a:p>
        </p:txBody>
      </p:sp>
      <p:sp>
        <p:nvSpPr>
          <p:cNvPr id="4" name="Footer Placeholder 3">
            <a:extLst>
              <a:ext uri="{FF2B5EF4-FFF2-40B4-BE49-F238E27FC236}">
                <a16:creationId xmlns:a16="http://schemas.microsoft.com/office/drawing/2014/main" id="{535798A4-A3D2-D2C0-AB4F-213EDB7535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B6A329-D107-1267-1B3B-84C3AD794D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D337E3-3244-4A63-9BE1-00995F27C247}" type="slidenum">
              <a:rPr lang="en-US" smtClean="0"/>
              <a:t>‹#›</a:t>
            </a:fld>
            <a:endParaRPr lang="en-US"/>
          </a:p>
        </p:txBody>
      </p:sp>
    </p:spTree>
    <p:extLst>
      <p:ext uri="{BB962C8B-B14F-4D97-AF65-F5344CB8AC3E}">
        <p14:creationId xmlns:p14="http://schemas.microsoft.com/office/powerpoint/2010/main" val="2845206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97331-EE12-49F3-A7FE-D449D5489ACD}" type="datetimeFigureOut">
              <a:rPr lang="en-US" smtClean="0"/>
              <a:t>4/24/25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42826-419D-4ABB-99AD-08D929A68779}" type="slidenum">
              <a:rPr lang="en-US" smtClean="0"/>
              <a:t>‹#›</a:t>
            </a:fld>
            <a:endParaRPr lang="en-US"/>
          </a:p>
        </p:txBody>
      </p:sp>
    </p:spTree>
    <p:extLst>
      <p:ext uri="{BB962C8B-B14F-4D97-AF65-F5344CB8AC3E}">
        <p14:creationId xmlns:p14="http://schemas.microsoft.com/office/powerpoint/2010/main" val="242540894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09600" y="6356351"/>
            <a:ext cx="1093912" cy="365125"/>
          </a:xfrm>
        </p:spPr>
        <p:txBody>
          <a:bodyPr/>
          <a:lstStyle/>
          <a:p>
            <a:fld id="{E6744CE3-0875-4B69-89C0-6F72D8139561}" type="datetimeFigureOut">
              <a:rPr lang="en-GB" smtClean="0"/>
              <a:t>24/04/2025</a:t>
            </a:fld>
            <a:endParaRPr lang="en-GB"/>
          </a:p>
        </p:txBody>
      </p:sp>
      <p:sp>
        <p:nvSpPr>
          <p:cNvPr id="6" name="Footer Placeholder 5"/>
          <p:cNvSpPr>
            <a:spLocks noGrp="1"/>
          </p:cNvSpPr>
          <p:nvPr>
            <p:ph type="ftr" sz="quarter" idx="11"/>
          </p:nvPr>
        </p:nvSpPr>
        <p:spPr>
          <a:xfrm>
            <a:off x="1919536" y="6356351"/>
            <a:ext cx="8784976" cy="365125"/>
          </a:xfrm>
        </p:spPr>
        <p:txBody>
          <a:bodyPr/>
          <a:lstStyle/>
          <a:p>
            <a:endParaRPr lang="en-GB" dirty="0"/>
          </a:p>
        </p:txBody>
      </p:sp>
      <p:sp>
        <p:nvSpPr>
          <p:cNvPr id="7" name="Slide Number Placeholder 6"/>
          <p:cNvSpPr>
            <a:spLocks noGrp="1"/>
          </p:cNvSpPr>
          <p:nvPr>
            <p:ph type="sldNum" sz="quarter" idx="12"/>
          </p:nvPr>
        </p:nvSpPr>
        <p:spPr>
          <a:xfrm>
            <a:off x="10848528" y="6356351"/>
            <a:ext cx="733872" cy="365125"/>
          </a:xfrm>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24/04/2025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24/04/2025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24/04/2025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7000">
              <a:schemeClr val="accent1">
                <a:lumMod val="45000"/>
                <a:lumOff val="55000"/>
              </a:schemeClr>
            </a:gs>
            <a:gs pos="74000">
              <a:schemeClr val="accent1">
                <a:lumMod val="45000"/>
                <a:lumOff val="55000"/>
              </a:schemeClr>
            </a:gs>
            <a:gs pos="98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24/04/2025</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7387b29cf854379e9e1bb55ee6c6195be052fd9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709b13d45537089c68d3010ee1c86530b35784d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Vai trò test thần kinh nhận thức</a:t>
            </a:r>
          </a:p>
        </p:txBody>
      </p:sp>
      <p:sp>
        <p:nvSpPr>
          <p:cNvPr id="3" name="Content Placeholder 2"/>
          <p:cNvSpPr>
            <a:spLocks noGrp="1"/>
          </p:cNvSpPr>
          <p:nvPr>
            <p:ph idx="1"/>
          </p:nvPr>
        </p:nvSpPr>
        <p:spPr>
          <a:xfrm>
            <a:off x="609600" y="1600201"/>
            <a:ext cx="10972800" cy="4525963"/>
          </a:xfrm>
        </p:spPr>
        <p:txBody>
          <a:bodyPr/>
          <a:lstStyle/>
          <a:p>
            <a:r>
              <a:rPr/>
              <a:t>Việc phân tích tốt các thang điểm tâm thần kinh này hỗ trợ các bác sĩ lâm sàng trong việc chẩn đoán, chẩn đoán phân biệt thể bệnh</a:t>
            </a:r>
          </a:p>
          <a:p>
            <a:r>
              <a:rPr/>
              <a:t>xác định lĩnh vực nhận thức bị khiếm khuyết, mức độ nặng</a:t>
            </a:r>
          </a:p>
          <a:p>
            <a:r>
              <a:rPr/>
              <a:t>Chọn lựa các phương pháp can thiệp nhận thức không dùng thuốc như tập luyện nhận thức (cognitive training), phục hồi nhận thức (cognitive rehabilitation), kích thích nhận thức (cognitive stimulation); theo dõi diễn tiến khiếm khuyết nhận thức đặc biệt trong các trường hợp than phiền giảm nhận thức chủ quan (subjective cognitive impairment), suy giảm nhận thức nhẹ (mild cognitive impairment).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Nội dung trình bày</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Đặt vấn đề</a:t>
            </a:r>
          </a:p>
          <a:p>
            <a:pPr/>
            <a:r>
              <a:rPr cap="none" i="0" b="0" u="none">
                <a:solidFill>
                  <a:srgbClr val="000000">
                    <a:alpha val="100000"/>
                  </a:srgbClr>
                </a:solidFill>
                <a:latin typeface="Arial"/>
                <a:cs typeface="Arial"/>
                <a:ea typeface="Arial"/>
                <a:sym typeface="Arial"/>
              </a:rPr>
              <a:t>Đối tượng và phương pháp nghiên cứu</a:t>
            </a:r>
          </a:p>
          <a:p>
            <a:pPr/>
            <a:r>
              <a:rPr cap="none" i="0" b="0" u="none">
                <a:solidFill>
                  <a:srgbClr val="000000">
                    <a:alpha val="100000"/>
                  </a:srgbClr>
                </a:solidFill>
                <a:latin typeface="Arial"/>
                <a:cs typeface="Arial"/>
                <a:ea typeface="Arial"/>
                <a:sym typeface="Arial"/>
              </a:rPr>
              <a:t>Kết quả - Bàn luận</a:t>
            </a:r>
          </a:p>
          <a:p>
            <a:pPr/>
            <a:r>
              <a:rPr cap="none" i="0" b="0" u="none">
                <a:solidFill>
                  <a:srgbClr val="000000">
                    <a:alpha val="100000"/>
                  </a:srgbClr>
                </a:solidFill>
                <a:latin typeface="Arial"/>
                <a:cs typeface="Arial"/>
                <a:ea typeface="Arial"/>
                <a:sym typeface="Arial"/>
              </a:rPr>
              <a:t>Kết luận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Câu hỏi NC, mục tiêu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Câu hỏi nghiên cứu</a:t>
            </a:r>
          </a:p>
          <a:p>
            <a:pPr lvl="1"/>
            <a:r>
              <a:rPr cap="none" i="0" b="0" u="none">
                <a:solidFill>
                  <a:srgbClr val="000000">
                    <a:alpha val="100000"/>
                  </a:srgbClr>
                </a:solidFill>
                <a:latin typeface="Arial"/>
                <a:cs typeface="Arial"/>
                <a:ea typeface="Arial"/>
                <a:sym typeface="Arial"/>
              </a:rPr>
              <a:t>Giá trí chẩn đoán và điều trị bộ test là gì?</a:t>
            </a:r>
          </a:p>
          <a:p>
            <a:pPr/>
            <a:r>
              <a:rPr cap="none" i="0" b="0" u="none">
                <a:solidFill>
                  <a:srgbClr val="000000">
                    <a:alpha val="100000"/>
                  </a:srgbClr>
                </a:solidFill>
                <a:latin typeface="Arial"/>
                <a:cs typeface="Arial"/>
                <a:ea typeface="Arial"/>
                <a:sym typeface="Arial"/>
              </a:rPr>
              <a:t>Mục tiêu</a:t>
            </a:r>
          </a:p>
          <a:p>
            <a:pPr lvl="1"/>
            <a:r>
              <a:rPr cap="none" i="0" b="0" u="none">
                <a:solidFill>
                  <a:srgbClr val="000000">
                    <a:alpha val="100000"/>
                  </a:srgbClr>
                </a:solidFill>
                <a:latin typeface="Arial"/>
                <a:cs typeface="Arial"/>
                <a:ea typeface="Arial"/>
                <a:sym typeface="Arial"/>
              </a:rPr>
              <a:t>Nghiên cứu mối tương quan của thang điểm MMSE với các test thần kinh nhận thức khác trong bộ Test thần kinh nhận thức tại Bệnh viện 30-4.</a:t>
            </a:r>
          </a:p>
          <a:p>
            <a:pPr lvl="1"/>
            <a:r>
              <a:rPr cap="none" i="0" b="0" u="none">
                <a:solidFill>
                  <a:srgbClr val="000000">
                    <a:alpha val="100000"/>
                  </a:srgbClr>
                </a:solidFill>
                <a:latin typeface="Arial"/>
                <a:cs typeface="Arial"/>
                <a:ea typeface="Arial"/>
                <a:sym typeface="Arial"/>
              </a:rPr>
              <a:t>Đánh giá hiệu quả ứng dụng của bộ Test thần kinh nhận thức trong chẩn đoán và điều trị Sa sút trí tuệ tại Bệnh viện 30-4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Đặt vấn đề</a:t>
            </a:r>
          </a:p>
        </p:txBody>
      </p:sp>
      <p:sp>
        <p:nvSpPr>
          <p:cNvPr id="3" name="Content Placeholder 2"/>
          <p:cNvSpPr>
            <a:spLocks noGrp="1"/>
          </p:cNvSpPr>
          <p:nvPr>
            <p:ph idx="1"/>
          </p:nvPr>
        </p:nvSpPr>
        <p:spPr>
          <a:xfrm>
            <a:off x="609600" y="1600201"/>
            <a:ext cx="10972800" cy="4525963"/>
          </a:xfrm>
        </p:spPr>
        <p:txBody>
          <a:bodyPr/>
          <a:lstStyle/>
          <a:p>
            <a:r>
              <a:rPr/>
              <a:t>SSTT là một bệnh lý của não bộ, gây ra suy giảm chức năng nhận thức, hành vi và hoạt động sống của bệnh nhân.</a:t>
            </a:r>
          </a:p>
          <a:p>
            <a:r>
              <a:rPr/>
              <a:t>Từ năm 2019 đến nay, Đơn vị Trí nhớ và Sa sút trí tuệ Bệnh viện 30-4 đã sử dụng bộ trắc nghiệm  đánh giá chức năng thần kinh nhận thức Việt Nam (VnCA)</a:t>
            </a:r>
          </a:p>
          <a:p>
            <a:r>
              <a:rPr/>
              <a:t>Phát hiện, đánh giá đúng mức những thay đổi sớm nhất về hành vi và nhận thức của bệnh nhân giúp các nhà lâm sàng chẩn đoán sớm, tối ưu hóa chiến lược điều trị, góp phần giảm thiểu gánh nặng bệnh tật do SSTT gây ra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Đối tượng và phương pháp nghiên cúu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Thiết kế ngiên cứu</a:t>
            </a:r>
          </a:p>
          <a:p>
            <a:pPr lvl="1"/>
            <a:r>
              <a:rPr cap="none" i="0" b="0" u="none">
                <a:solidFill>
                  <a:srgbClr val="000000">
                    <a:alpha val="100000"/>
                  </a:srgbClr>
                </a:solidFill>
                <a:latin typeface="Arial"/>
                <a:cs typeface="Arial"/>
                <a:ea typeface="Arial"/>
                <a:sym typeface="Arial"/>
              </a:rPr>
              <a:t>Mô tả cắt ngang</a:t>
            </a:r>
          </a:p>
          <a:p>
            <a:pPr/>
            <a:r>
              <a:rPr cap="none" i="0" b="0" u="none">
                <a:solidFill>
                  <a:srgbClr val="000000">
                    <a:alpha val="100000"/>
                  </a:srgbClr>
                </a:solidFill>
                <a:latin typeface="Arial"/>
                <a:cs typeface="Arial"/>
                <a:ea typeface="Arial"/>
                <a:sym typeface="Arial"/>
              </a:rPr>
              <a:t>Tiêu chuẩn chọn</a:t>
            </a:r>
          </a:p>
          <a:p>
            <a:pPr lvl="1"/>
            <a:r>
              <a:rPr cap="none" i="0" b="0" u="none">
                <a:solidFill>
                  <a:srgbClr val="000000">
                    <a:alpha val="100000"/>
                  </a:srgbClr>
                </a:solidFill>
                <a:latin typeface="Arial"/>
                <a:cs typeface="Arial"/>
                <a:ea typeface="Arial"/>
                <a:sym typeface="Arial"/>
              </a:rPr>
              <a:t>Bệnh nhân đến khám tại Đơn vị trí nhớ và SSTT </a:t>
            </a:r>
          </a:p>
          <a:p>
            <a:pPr lvl="1"/>
            <a:r>
              <a:rPr cap="none" i="0" b="0" u="none">
                <a:solidFill>
                  <a:srgbClr val="000000">
                    <a:alpha val="100000"/>
                  </a:srgbClr>
                </a:solidFill>
                <a:latin typeface="Arial"/>
                <a:cs typeface="Arial"/>
                <a:ea typeface="Arial"/>
                <a:sym typeface="Arial"/>
              </a:rPr>
              <a:t>Từ 40 tuổi trở lên</a:t>
            </a:r>
          </a:p>
          <a:p>
            <a:pPr lvl="1"/>
            <a:r>
              <a:rPr cap="none" i="0" b="0" u="none">
                <a:solidFill>
                  <a:srgbClr val="000000">
                    <a:alpha val="100000"/>
                  </a:srgbClr>
                </a:solidFill>
                <a:latin typeface="Arial"/>
                <a:cs typeface="Arial"/>
                <a:ea typeface="Arial"/>
                <a:sym typeface="Arial"/>
              </a:rPr>
              <a:t>Có than phiền về trí nhớ hoặc nhận thức</a:t>
            </a:r>
          </a:p>
          <a:p>
            <a:pPr/>
            <a:r>
              <a:rPr cap="none" i="0" b="0" u="none">
                <a:solidFill>
                  <a:srgbClr val="000000">
                    <a:alpha val="100000"/>
                  </a:srgbClr>
                </a:solidFill>
                <a:latin typeface="Arial"/>
                <a:cs typeface="Arial"/>
                <a:ea typeface="Arial"/>
                <a:sym typeface="Arial"/>
              </a:rPr>
              <a:t>Tiêu chuẩn loại trừ</a:t>
            </a:r>
          </a:p>
          <a:p>
            <a:pPr lvl="1"/>
            <a:r>
              <a:rPr cap="none" i="0" b="0" u="none">
                <a:solidFill>
                  <a:srgbClr val="000000">
                    <a:alpha val="100000"/>
                  </a:srgbClr>
                </a:solidFill>
                <a:latin typeface="Arial"/>
                <a:cs typeface="Arial"/>
                <a:ea typeface="Arial"/>
                <a:sym typeface="Arial"/>
              </a:rPr>
              <a:t>Không hợp tác</a:t>
            </a:r>
          </a:p>
          <a:p>
            <a:pPr lvl="1"/>
            <a:r>
              <a:rPr cap="none" i="0" b="0" u="none">
                <a:solidFill>
                  <a:srgbClr val="000000">
                    <a:alpha val="100000"/>
                  </a:srgbClr>
                </a:solidFill>
                <a:latin typeface="Arial"/>
                <a:cs typeface="Arial"/>
                <a:ea typeface="Arial"/>
                <a:sym typeface="Arial"/>
              </a:rPr>
              <a:t>Bệnh nhân đang bị mê sảng, lú lẫn cấp</a:t>
            </a:r>
          </a:p>
          <a:p>
            <a:pPr lvl="1"/>
            <a:r>
              <a:rPr cap="none" i="0" b="0" u="none">
                <a:solidFill>
                  <a:srgbClr val="000000">
                    <a:alpha val="100000"/>
                  </a:srgbClr>
                </a:solidFill>
                <a:latin typeface="Arial"/>
                <a:cs typeface="Arial"/>
                <a:ea typeface="Arial"/>
                <a:sym typeface="Arial"/>
              </a:rPr>
              <a:t>Suy giảm nhận thức không do nguyên nhân tâm thần kinh khác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tuổi  (Bảng và biểu đồ)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1660">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Chỉ số</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Suy giảm nhận thức nhẹ</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Sa sút trí tuệ</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bình ± SD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61,1 ± 8,3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69,1 ± 9,7</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 0,001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vị (Q1–Q3)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62,0 (56,0–66,0)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69,0 (62,0–77,0)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53886">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Min – Max</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40 – 78</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42 – 91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hộp cho thấy sự khác biệt trong phân bố tuổi giữa hai nhóm nhận thức.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giới tính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0097">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Chẩn đoán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Nam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Nữ</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Suy giảm nhận thức nhẹ</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26 (30.6%)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59 (69.4%)</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0,146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0655">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Sa sút trí tuệ</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129 (39.9%)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194 (60.1%)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Times New Roman"/>
                        <a:ea typeface="Times New Roman"/>
                        <a:sym typeface="Times New Roman"/>
                      </a:endParaRPr>
                      <a:r>
                        <a:rPr cap="none" sz="1800" i="0" b="0" u="none">
                          <a:solidFill>
                            <a:srgbClr val="000000">
                              <a:alpha val="100000"/>
                            </a:srgbClr>
                          </a:solidFill>
                          <a:latin typeface="Times New Roman"/>
                          <a:cs typeface="Times New Roman"/>
                          <a:ea typeface="Times New Roman"/>
                          <a:sym typeface="Times New Roman"/>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cột cho thấy xu hướng lệch giới giữa hai nhóm chẩn đoán.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
  <dc:subject/>
  <dc:creator>liem do thanh</dc:creator>
  <cp:keywords/>
  <dc:description/>
  <cp:lastModifiedBy>mac</cp:lastModifiedBy>
  <cp:revision>15</cp:revision>
  <dcterms:created xsi:type="dcterms:W3CDTF">2017-02-13T16:18:36Z</dcterms:created>
  <dcterms:modified xsi:type="dcterms:W3CDTF">2025-04-29T23:10:32Z</dcterms:modified>
  <cp:category/>
</cp:coreProperties>
</file>