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p:cViewPr varScale="1">
        <p:scale>
          <a:sx n="108" d="100"/>
          <a:sy n="108" d="100"/>
        </p:scale>
        <p:origin x="73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10/17/25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10/17/25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17/10/2025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17/10/2025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17/10/2025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17/10/2025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17/10/2025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17/10/2025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17/10/2025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17/10/2025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t> Resiliense for caregivers of Dementia</a:t>
            </a:r>
          </a:p>
        </p:txBody>
      </p:sp>
      <p:sp>
        <p:nvSpPr>
          <p:cNvPr id="3" name="Subtitle 2"/>
          <p:cNvSpPr>
            <a:spLocks noGrp="1"/>
          </p:cNvSpPr>
          <p:nvPr>
            <p:ph type="subTitle" idx="1"/>
          </p:nvPr>
        </p:nvSpPr>
        <p:spPr>
          <a:xfrm>
            <a:off x="1828800" y="3886200"/>
            <a:ext cx="8534400" cy="1752600"/>
          </a:xfrm>
        </p:spPr>
        <p:txBody>
          <a:bodyPr/>
          <a:lstStyle/>
          <a:p>
            <a:r>
              <a:t> Dr Liem, Dr Loan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Thêm bảng</a:t>
            </a:r>
          </a:p>
        </p:txBody>
      </p:sp>
      <p:graphicFrame>
        <p:nvGraphicFramePr>
          <p:cNvPr id="3" name="hello"/>
          <p:cNvGraphicFramePr>
            <a:graphicFrameLocks noGrp="1"/>
          </p:cNvGraphicFramePr>
          <p:nvPr/>
        </p:nvGraphicFramePr>
        <p:xfrm>
          <a:off x="914400" y="914400"/>
          <a:ext cx="6400800" cy="45720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mpg</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cyl</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disp</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hp</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drat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wt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qsec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vs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am</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gear</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carb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21.0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3.90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2.620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16.46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3.90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2.875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17.02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22.8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108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93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3.85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2.320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18.61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21.4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258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3.08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3.215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19.44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360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3.15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3.440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17.02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225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105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2.76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3.460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20.22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Research Question and Objectives</a:t>
            </a:r>
          </a:p>
        </p:txBody>
      </p:sp>
      <p:sp>
        <p:nvSpPr>
          <p:cNvPr id="3" name="Content Placeholder 2"/>
          <p:cNvSpPr>
            <a:spLocks noGrp="1"/>
          </p:cNvSpPr>
          <p:nvPr>
            <p:ph idx="1"/>
          </p:nvPr>
        </p:nvSpPr>
        <p:spPr>
          <a:xfrm>
            <a:off x="609600" y="1600201"/>
            <a:ext cx="10972800" cy="4525963"/>
          </a:xfrm>
        </p:spPr>
        <p:txBody>
          <a:bodyPr/>
          <a:lstStyle/>
          <a:p>
            <a:r>
              <a:rPr b="0" i="0" u="none" cap="none">
                <a:solidFill>
                  <a:srgbClr val="000000">
                    <a:alpha val="100000"/>
                  </a:srgbClr>
                </a:solidFill>
                <a:latin typeface="Arial"/>
                <a:cs typeface="Arial"/>
                <a:sym typeface="Arial"/>
              </a:rPr>
              <a:t>Câu hỏi nghiên cứu</a:t>
            </a:r>
          </a:p>
          <a:p>
            <a:pPr lvl="1"/>
            <a:r>
              <a:rPr b="0" i="0" u="none" cap="none">
                <a:solidFill>
                  <a:srgbClr val="000000">
                    <a:alpha val="100000"/>
                  </a:srgbClr>
                </a:solidFill>
                <a:latin typeface="Arial"/>
                <a:cs typeface="Arial"/>
                <a:sym typeface="Arial"/>
              </a:rPr>
              <a:t>Ở người chăm sóc bệnh nhân sa sút trí tuệ, chiến lược thích nghi với căng thẳng là gì.
</a:t>
            </a:r>
          </a:p>
          <a:p>
            <a:r>
              <a:rPr b="0" i="0" u="none" cap="none">
                <a:solidFill>
                  <a:srgbClr val="000000">
                    <a:alpha val="100000"/>
                  </a:srgbClr>
                </a:solidFill>
                <a:latin typeface="Arial"/>
                <a:cs typeface="Arial"/>
                <a:sym typeface="Arial"/>
              </a:rPr>
              <a:t>Mục tiêu</a:t>
            </a:r>
          </a:p>
          <a:p>
            <a:pPr lvl="1"/>
            <a:r>
              <a:rPr b="0" i="0" u="none" cap="none">
                <a:solidFill>
                  <a:srgbClr val="000000">
                    <a:alpha val="100000"/>
                  </a:srgbClr>
                </a:solidFill>
                <a:latin typeface="Arial"/>
                <a:cs typeface="Arial"/>
                <a:sym typeface="Arial"/>
              </a:rPr>
              <a:t>Mô tả các đặc điểm thích nghi của người chăm sóc bệnh nhân sa sút trí tuệ.
</a:t>
            </a:r>
          </a:p>
          <a:p>
            <a:pPr lvl="1"/>
            <a:r>
              <a:rPr b="0" i="0" u="none" cap="none">
                <a:solidFill>
                  <a:srgbClr val="000000">
                    <a:alpha val="100000"/>
                  </a:srgbClr>
                </a:solidFill>
                <a:latin typeface="Arial"/>
                <a:cs typeface="Arial"/>
                <a:sym typeface="Arial"/>
              </a:rPr>
              <a:t>Mô tả chiến lược thích nghi của người chăm sóc bệnh nhân sa sút trí tuệ...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Objectives</a:t>
            </a:r>
          </a:p>
        </p:txBody>
      </p:sp>
      <p:sp>
        <p:nvSpPr>
          <p:cNvPr id="3" name="Content Placeholder 2"/>
          <p:cNvSpPr>
            <a:spLocks noGrp="1"/>
          </p:cNvSpPr>
          <p:nvPr>
            <p:ph idx="1"/>
          </p:nvPr>
        </p:nvSpPr>
        <p:spPr>
          <a:xfrm>
            <a:off x="609600" y="1600201"/>
            <a:ext cx="10972800" cy="4525963"/>
          </a:xfrm>
        </p:spPr>
        <p:txBody>
          <a:bodyPr/>
          <a:lstStyle/>
          <a:p>
            <a:r>
              <a:t>A novel model of resilience was tested in caregivers of people with mild-to-moderate dementia and was extended to explore whether including self-efficacy, optimism, and self-esteem improved its predictive value.</a:t>
            </a:r>
          </a:p>
        </p:txBody>
      </p:sp>
      <p:sp>
        <p:nvSpPr>
          <p:cNvPr id="4" name="Footer Placeholder 4"/>
          <p:cNvSpPr>
            <a:spLocks noGrp="1"/>
          </p:cNvSpPr>
          <p:nvPr>
            <p:ph type="ftr" sz="quarter" idx="11"/>
          </p:nvPr>
        </p:nvSpPr>
        <p:spPr>
          <a:xfrm>
            <a:off x="4165600" y="6356351"/>
            <a:ext cx="3860800" cy="365125"/>
          </a:xfrm>
        </p:spPr>
        <p:txBody>
          <a:bodyPr/>
          <a:lstStyle/>
          <a:p>
            <a:r>
              <a:t>https://doi.org/10.1186/s12877-023-04549-y</a:t>
            </a:r>
          </a:p>
        </p:txBody>
      </p:sp>
      <p:sp>
        <p:nvSpPr>
          <p:cNvPr id="5" name="Date Placeholder 3"/>
          <p:cNvSpPr>
            <a:spLocks noGrp="1"/>
          </p:cNvSpPr>
          <p:nvPr>
            <p:ph type="dt" sz="half" idx="10"/>
          </p:nvPr>
        </p:nvSpPr>
        <p:spPr>
          <a:xfrm>
            <a:off x="609600" y="6356351"/>
            <a:ext cx="2844800" cy="365125"/>
          </a:xfrm>
        </p:spPr>
        <p:txBody>
          <a:bodyPr/>
          <a:lstStyle/>
          <a:p>
            <a:r>
              <a:t>2025-04-01</a:t>
            </a:r>
          </a:p>
        </p:txBody>
      </p:sp>
      <p:sp>
        <p:nvSpPr>
          <p:cNvPr id="6" name="Slide Number Placeholder 5"/>
          <p:cNvSpPr>
            <a:spLocks noGrp="1"/>
          </p:cNvSpPr>
          <p:nvPr>
            <p:ph type="sldNum" sz="quarter" idx="12"/>
          </p:nvPr>
        </p:nvSpPr>
        <p:spPr>
          <a:xfrm>
            <a:off x="8737600" y="6356351"/>
            <a:ext cx="2844800" cy="365125"/>
          </a:xfrm>
        </p:spPr>
        <p:txBody>
          <a:bodyPr/>
          <a:lstStyle/>
          <a:p>
            <a:r>
              <a:t>slide thứ nhất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Psychological resilience</a:t>
            </a:r>
          </a:p>
        </p:txBody>
      </p:sp>
      <p:graphicFrame>
        <p:nvGraphicFramePr>
          <p:cNvPr id="3" name="Content Placeholder 2"/>
          <p:cNvGraphicFramePr>
            <a:graphicFrameLocks noGrp="1"/>
          </p:cNvGraphicFramePr>
          <p:nvPr>
            <p:ph/>
          </p:nvPr>
        </p:nvGraphicFramePr>
        <p:xfrm>
          <a:off x="1371600" y="1371600"/>
          <a:ext cx="9144000" cy="48768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1219200">
                <a:tc>
                  <a:txBody>
                    <a:bodyPr/>
                    <a:lstStyle/>
                    <a:p>
                      <a:pPr algn="r"/>
                      <a:r>
                        <a:t>name</a:t>
                      </a:r>
                    </a:p>
                  </a:txBody>
                  <a:tcPr/>
                </a:tc>
                <a:tc>
                  <a:txBody>
                    <a:bodyPr/>
                    <a:lstStyle/>
                    <a:p>
                      <a:pPr algn="r"/>
                      <a:r>
                        <a:t>salary</a:t>
                      </a:r>
                    </a:p>
                  </a:txBody>
                  <a:tcPr/>
                </a:tc>
                <a:extLst>
                  <a:ext uri="{0D108BD9-81ED-4DB2-BD59-A6C34878D82A}">
                    <a16:rowId xmlns:a16="http://schemas.microsoft.com/office/drawing/2014/main" val="10000"/>
                  </a:ext>
                </a:extLst>
              </a:tr>
              <a:tr h="1219200">
                <a:tc>
                  <a:txBody>
                    <a:bodyPr/>
                    <a:lstStyle/>
                    <a:p>
                      <a:pPr algn="r"/>
                      <a:r>
                        <a:t>Mild resilience</a:t>
                      </a:r>
                    </a:p>
                  </a:txBody>
                  <a:tcPr/>
                </a:tc>
                <a:tc>
                  <a:txBody>
                    <a:bodyPr/>
                    <a:lstStyle/>
                    <a:p>
                      <a:pPr algn="r"/>
                      <a:r>
                        <a:t>Less than 50%</a:t>
                      </a:r>
                    </a:p>
                  </a:txBody>
                  <a:tcPr/>
                </a:tc>
                <a:extLst>
                  <a:ext uri="{0D108BD9-81ED-4DB2-BD59-A6C34878D82A}">
                    <a16:rowId xmlns:a16="http://schemas.microsoft.com/office/drawing/2014/main" val="10001"/>
                  </a:ext>
                </a:extLst>
              </a:tr>
              <a:tr h="1219200">
                <a:tc>
                  <a:txBody>
                    <a:bodyPr/>
                    <a:lstStyle/>
                    <a:p>
                      <a:pPr algn="r"/>
                      <a:r>
                        <a:t>Moderate resilience</a:t>
                      </a:r>
                    </a:p>
                  </a:txBody>
                  <a:tcPr/>
                </a:tc>
                <a:tc>
                  <a:txBody>
                    <a:bodyPr/>
                    <a:lstStyle/>
                    <a:p>
                      <a:pPr algn="r"/>
                      <a:r>
                        <a:t>50-75%</a:t>
                      </a:r>
                    </a:p>
                  </a:txBody>
                  <a:tcPr/>
                </a:tc>
                <a:extLst>
                  <a:ext uri="{0D108BD9-81ED-4DB2-BD59-A6C34878D82A}">
                    <a16:rowId xmlns:a16="http://schemas.microsoft.com/office/drawing/2014/main" val="10002"/>
                  </a:ext>
                </a:extLst>
              </a:tr>
              <a:tr h="1219200">
                <a:tc>
                  <a:txBody>
                    <a:bodyPr/>
                    <a:lstStyle/>
                    <a:p>
                      <a:pPr algn="r"/>
                      <a:r>
                        <a:t>High resilience</a:t>
                      </a:r>
                    </a:p>
                  </a:txBody>
                  <a:tcPr/>
                </a:tc>
                <a:tc>
                  <a:txBody>
                    <a:bodyPr/>
                    <a:lstStyle/>
                    <a:p>
                      <a:pPr algn="r"/>
                      <a:r>
                        <a:t>More than 75%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Sự thích nghi Resilient</a:t>
            </a:r>
          </a:p>
        </p:txBody>
      </p:sp>
      <p:sp>
        <p:nvSpPr>
          <p:cNvPr id="3" name="Content Placeholder 2"/>
          <p:cNvSpPr>
            <a:spLocks noGrp="1"/>
          </p:cNvSpPr>
          <p:nvPr>
            <p:ph idx="1"/>
          </p:nvPr>
        </p:nvSpPr>
        <p:spPr>
          <a:xfrm>
            <a:off x="609600" y="1600201"/>
            <a:ext cx="10972800" cy="4525963"/>
          </a:xfrm>
        </p:spPr>
        <p:txBody>
          <a:bodyPr/>
          <a:lstStyle/>
          <a:p>
            <a:r>
              <a:t>Tự động viên - self-appraisal</a:t>
            </a:r>
          </a:p>
          <a:p>
            <a:r>
              <a:t>Sự chấp nhận Aceptance</a:t>
            </a:r>
          </a:p>
          <a:p>
            <a:r>
              <a:t>Hỗ trợ xã hội - Social support</a:t>
            </a:r>
          </a:p>
          <a:p>
            <a:r>
              <a:t>Đời sống tâm linh- spirituality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Current study</a:t>
            </a:r>
          </a:p>
        </p:txBody>
      </p:sp>
      <p:sp>
        <p:nvSpPr>
          <p:cNvPr id="3" name="Content Placeholder 2"/>
          <p:cNvSpPr>
            <a:spLocks noGrp="1"/>
          </p:cNvSpPr>
          <p:nvPr>
            <p:ph idx="1"/>
          </p:nvPr>
        </p:nvSpPr>
        <p:spPr>
          <a:xfrm>
            <a:off x="609600" y="1600201"/>
            <a:ext cx="10972800" cy="4525963"/>
          </a:xfrm>
        </p:spPr>
        <p:txBody>
          <a:bodyPr/>
          <a:lstStyle/>
          <a:p>
            <a:r>
              <a:t>The present study found that there are factors relating to the caregiver and to the person with dementia that affect how resilient a dementia caregiver may be.</a:t>
            </a:r>
          </a:p>
          <a:p>
            <a:r>
              <a:t>It is apparent that caregiver resilience is not solely due to the personal assets and resources of the caregiver but may also be affected by the level of dependence of the person with dementia.</a:t>
            </a:r>
          </a:p>
          <a:p>
            <a:r>
              <a:t>Findings suggest that caregivers with high levels of neuroticism and low subjective caregiver competence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cho ggplot vô body</a:t>
            </a:r>
          </a:p>
        </p:txBody>
      </p:sp>
      <p:pic>
        <p:nvPicPr>
          <p:cNvPr id="3" name="Content Placeholder 2"/>
          <p:cNvPicPr>
            <a:picLocks noGrp="1"/>
          </p:cNvPicPr>
          <p:nvPr>
            <p:ph idx="1"/>
          </p:nvPr>
        </p:nvPicPr>
        <p:blipFill>
          <a:blip r:embed="rId2" cstate="print"/>
          <a:stretch>
            <a:fillRect/>
          </a:stretch>
        </p:blipFill>
        <p:spPr>
          <a:xfrm>
            <a:off x="609600" y="1600201"/>
            <a:ext cx="109728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Thêm hình</a:t>
            </a:r>
          </a:p>
        </p:txBody>
      </p:sp>
      <p:pic>
        <p:nvPicPr>
          <p:cNvPr id="3" name="Content Placeholder 2"/>
          <p:cNvPicPr>
            <a:picLocks noGrp="1"/>
          </p:cNvPicPr>
          <p:nvPr>
            <p:ph idx="1"/>
          </p:nvPr>
        </p:nvPicPr>
        <p:blipFill>
          <a:blip r:embed="rId2" cstate="print"/>
          <a:stretch>
            <a:fillRect/>
          </a:stretch>
        </p:blipFill>
        <p:spPr>
          <a:xfrm>
            <a:off x="609600" y="1600201"/>
            <a:ext cx="10972800" cy="4525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t>Thêm bảng</a:t>
            </a:r>
          </a:p>
        </p:txBody>
      </p:sp>
      <p:graphicFrame>
        <p:nvGraphicFramePr>
          <p:cNvPr id="3" name="Content Placeholder 2"/>
          <p:cNvGraphicFramePr>
            <a:graphicFrameLocks noGrp="1"/>
          </p:cNvGraphicFramePr>
          <p:nvPr/>
        </p:nvGraphicFramePr>
        <p:xfrm>
          <a:off x="609600" y="1600201"/>
          <a:ext cx="7543800" cy="206248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mpg</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cyl</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disp</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hp</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drat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wt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qsec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vs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am</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gear</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carb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21.0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3.90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2.620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16.46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3.90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2.875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17.02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22.8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108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93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3.85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2.320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18.61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21.4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258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3.08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3.215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19.44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360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3.15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3.440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17.02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225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105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2.76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3.460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20.22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415</Words>
  <Application>Microsoft Macintosh PowerPoint</Application>
  <PresentationFormat>Widescreen</PresentationFormat>
  <Paragraphs>189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 Resiliense for caregivers of Dementia</vt:lpstr>
      <vt:lpstr>Research Question and Objectives</vt:lpstr>
      <vt:lpstr>Objectives</vt:lpstr>
      <vt:lpstr>Psychological resilience</vt:lpstr>
      <vt:lpstr>Sự thích nghi Resilient</vt:lpstr>
      <vt:lpstr>Current study</vt:lpstr>
      <vt:lpstr>cho ggplot vô body</vt:lpstr>
      <vt:lpstr>Thêm hình</vt:lpstr>
      <vt:lpstr>Thêm bảng</vt:lpstr>
      <vt:lpstr>Thêm bảng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Resiliense for caregivers of Dementia</dc:title>
  <dc:subject/>
  <dc:creator>liem do thanh</dc:creator>
  <cp:keywords/>
  <dc:description/>
  <cp:lastModifiedBy>Liêm Đỗ Thanh</cp:lastModifiedBy>
  <cp:revision>14</cp:revision>
  <dcterms:created xsi:type="dcterms:W3CDTF">2017-02-13T16:18:36Z</dcterms:created>
  <dcterms:modified xsi:type="dcterms:W3CDTF">2025-10-17T10:22:46Z</dcterms:modified>
  <cp:category/>
</cp:coreProperties>
</file>