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8" r:id="rId2"/>
    <p:sldId id="257" r:id="rId3"/>
    <p:sldId id="256" r:id="rId4"/>
    <p:sldId id="373" r:id="rId5"/>
    <p:sldId id="310" r:id="rId6"/>
    <p:sldId id="311" r:id="rId7"/>
    <p:sldId id="312" r:id="rId8"/>
    <p:sldId id="313" r:id="rId9"/>
    <p:sldId id="314" r:id="rId10"/>
    <p:sldId id="261" r:id="rId11"/>
    <p:sldId id="319" r:id="rId12"/>
    <p:sldId id="322" r:id="rId13"/>
    <p:sldId id="320" r:id="rId14"/>
    <p:sldId id="363" r:id="rId15"/>
    <p:sldId id="348" r:id="rId16"/>
    <p:sldId id="321" r:id="rId17"/>
    <p:sldId id="376" r:id="rId18"/>
    <p:sldId id="377" r:id="rId19"/>
    <p:sldId id="378" r:id="rId20"/>
    <p:sldId id="318" r:id="rId21"/>
    <p:sldId id="379" r:id="rId22"/>
    <p:sldId id="380" r:id="rId23"/>
    <p:sldId id="381" r:id="rId24"/>
    <p:sldId id="382" r:id="rId25"/>
    <p:sldId id="383" r:id="rId26"/>
    <p:sldId id="385" r:id="rId27"/>
    <p:sldId id="384" r:id="rId28"/>
    <p:sldId id="357" r:id="rId29"/>
    <p:sldId id="374" r:id="rId30"/>
    <p:sldId id="375" r:id="rId31"/>
  </p:sldIdLst>
  <p:sldSz cx="13716000" cy="8229600"/>
  <p:notesSz cx="7315200" cy="96012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7" autoAdjust="0"/>
    <p:restoredTop sz="94660"/>
  </p:normalViewPr>
  <p:slideViewPr>
    <p:cSldViewPr>
      <p:cViewPr varScale="1">
        <p:scale>
          <a:sx n="78" d="100"/>
          <a:sy n="78" d="100"/>
        </p:scale>
        <p:origin x="-1158" y="-90"/>
      </p:cViewPr>
      <p:guideLst>
        <p:guide orient="horz" pos="259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6D7CD660-CAE7-416E-A24F-B222E12EDF37}" type="datetimeFigureOut">
              <a:rPr lang="en-US" smtClean="0"/>
              <a:t>9/26/2011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561C6169-90A9-4281-89B8-1B3544AB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1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29566"/>
            <a:ext cx="308610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9566"/>
            <a:ext cx="902970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1"/>
            <a:ext cx="1165860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6"/>
            <a:ext cx="1165860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42136"/>
            <a:ext cx="6060282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609850"/>
            <a:ext cx="606028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842136"/>
            <a:ext cx="6062663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609850"/>
            <a:ext cx="6062663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4512470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0"/>
            <a:ext cx="7667625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722120"/>
            <a:ext cx="4512470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760720"/>
            <a:ext cx="822960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35330"/>
            <a:ext cx="822960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440806"/>
            <a:ext cx="822960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0"/>
            <a:ext cx="1234440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1"/>
            <a:ext cx="4343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7980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600"/>
            <a:ext cx="10359818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5656" y="46392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Make this column wider to fit more descriptive text.</a:t>
            </a:r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>
            <a:off x="2505456" y="5100935"/>
            <a:ext cx="685800" cy="0"/>
          </a:xfrm>
          <a:prstGeom prst="line">
            <a:avLst/>
          </a:prstGeom>
          <a:ln w="19050">
            <a:solidFill>
              <a:srgbClr val="0070C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2737687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Click/tap an operation in the </a:t>
            </a:r>
            <a:r>
              <a:rPr lang="en-US" sz="1800" dirty="0" smtClean="0">
                <a:solidFill>
                  <a:srgbClr val="0070C0"/>
                </a:solidFill>
              </a:rPr>
              <a:t>left panel </a:t>
            </a:r>
            <a:r>
              <a:rPr lang="en-US" sz="1800" dirty="0" smtClean="0">
                <a:solidFill>
                  <a:srgbClr val="0070C0"/>
                </a:solidFill>
              </a:rPr>
              <a:t>to change the contents of the right panel.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722376"/>
            <a:ext cx="1853184" cy="7050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667000" y="3337852"/>
            <a:ext cx="533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</a:t>
            </a:r>
          </a:p>
          <a:p>
            <a:r>
              <a:rPr lang="en-US" dirty="0" smtClean="0"/>
              <a:t>(Unit Operation)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0312"/>
            <a:ext cx="10374023" cy="77906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11" name="Group 10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38" name="Group 37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41" name="Picture 40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43" name="Picture 4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12" name="Group 11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23" name="Group 22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(Overview)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" y="2737687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Click/tap an operation in the middle panel to change the contents of the right panel.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004816" y="722376"/>
            <a:ext cx="1853184" cy="7050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180" idx="3"/>
          </p:cNvCxnSpPr>
          <p:nvPr/>
        </p:nvCxnSpPr>
        <p:spPr>
          <a:xfrm>
            <a:off x="2286000" y="5112913"/>
            <a:ext cx="498043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254240" y="1808047"/>
            <a:ext cx="5699760" cy="52023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46" idx="3"/>
          </p:cNvCxnSpPr>
          <p:nvPr/>
        </p:nvCxnSpPr>
        <p:spPr>
          <a:xfrm flipV="1">
            <a:off x="2667000" y="3337851"/>
            <a:ext cx="2337816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04800" y="465124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Set the operation parameters in the right panel.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" y="1143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Toolbox contains both unit and hardware operations.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76016" y="710184"/>
            <a:ext cx="1737360" cy="552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566416" y="1600201"/>
            <a:ext cx="615696" cy="44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61641" y="228600"/>
            <a:ext cx="10373359" cy="7772400"/>
            <a:chOff x="2961641" y="228600"/>
            <a:chExt cx="10373359" cy="77724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641" y="228600"/>
              <a:ext cx="10373359" cy="77724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3276600" y="4514457"/>
              <a:ext cx="1562100" cy="6398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176016" y="713232"/>
              <a:ext cx="1740408" cy="5285232"/>
              <a:chOff x="381000" y="713232"/>
              <a:chExt cx="1740408" cy="528523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1" t="6353" r="82047" b="79333"/>
              <a:stretch/>
            </p:blipFill>
            <p:spPr>
              <a:xfrm>
                <a:off x="408432" y="4885944"/>
                <a:ext cx="1621536" cy="111252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381000" y="713232"/>
                <a:ext cx="1737360" cy="545592"/>
                <a:chOff x="3176016" y="713232"/>
                <a:chExt cx="1737360" cy="54559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206496" y="1042416"/>
                  <a:ext cx="1670304" cy="216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176016" y="713232"/>
                  <a:ext cx="1737360" cy="365760"/>
                  <a:chOff x="3179064" y="5522976"/>
                  <a:chExt cx="1737360" cy="365760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3179064" y="5522976"/>
                    <a:ext cx="1737360" cy="36576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200400" y="5566017"/>
                    <a:ext cx="1676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Unit Operations</a:t>
                    </a:r>
                    <a:endParaRPr lang="en-US" sz="1200" dirty="0"/>
                  </a:p>
                </p:txBody>
              </p:sp>
            </p:grpSp>
          </p:grpSp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1" t="6353" r="82047" b="50980"/>
              <a:stretch/>
            </p:blipFill>
            <p:spPr>
              <a:xfrm>
                <a:off x="411480" y="1143000"/>
                <a:ext cx="1621536" cy="3316224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384048" y="4471416"/>
                <a:ext cx="1737360" cy="365760"/>
                <a:chOff x="3179064" y="5522976"/>
                <a:chExt cx="1737360" cy="36576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3179064" y="5522976"/>
                  <a:ext cx="1737360" cy="365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200400" y="5566017"/>
                  <a:ext cx="1676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Hardware Operations</a:t>
                  </a:r>
                  <a:endParaRPr lang="en-US" sz="1200" dirty="0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09016" y="4977384"/>
                <a:ext cx="1499616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 smtClean="0"/>
                  <a:t>Move Reactor</a:t>
                </a:r>
                <a:endParaRPr lang="en-US" sz="17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9016" y="5525649"/>
                <a:ext cx="1499616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 smtClean="0"/>
                  <a:t>Reactor Up</a:t>
                </a:r>
                <a:endParaRPr lang="en-US" sz="1700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81000" y="14843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to enable or disable this cassette.</a:t>
            </a:r>
          </a:p>
        </p:txBody>
      </p:sp>
      <p:cxnSp>
        <p:nvCxnSpPr>
          <p:cNvPr id="157" name="Straight Connector 156"/>
          <p:cNvCxnSpPr>
            <a:stCxn id="156" idx="3"/>
          </p:cNvCxnSpPr>
          <p:nvPr/>
        </p:nvCxnSpPr>
        <p:spPr>
          <a:xfrm flipV="1">
            <a:off x="2590800" y="1807541"/>
            <a:ext cx="4495800" cy="1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81000" y="310286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to edit this reagent.</a:t>
            </a: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566416" y="3432048"/>
            <a:ext cx="4520184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428244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Reagents with the same name are treated as identical by the system.</a:t>
            </a: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 flipV="1">
            <a:off x="2590800" y="4882604"/>
            <a:ext cx="4788408" cy="1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7400544" y="4114800"/>
            <a:ext cx="304800" cy="1524000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961641" y="228600"/>
            <a:ext cx="10373359" cy="7764794"/>
            <a:chOff x="2961641" y="228600"/>
            <a:chExt cx="10373359" cy="776479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641" y="228600"/>
              <a:ext cx="10373359" cy="7764794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176016" y="713232"/>
              <a:ext cx="1740408" cy="5285232"/>
              <a:chOff x="3176016" y="713232"/>
              <a:chExt cx="1740408" cy="52852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276600" y="4514457"/>
                <a:ext cx="1562100" cy="639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176016" y="713232"/>
                <a:ext cx="1740408" cy="5285232"/>
                <a:chOff x="381000" y="713232"/>
                <a:chExt cx="1740408" cy="5285232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1" t="6353" r="82047" b="79333"/>
                <a:stretch/>
              </p:blipFill>
              <p:spPr>
                <a:xfrm>
                  <a:off x="408432" y="4885944"/>
                  <a:ext cx="1621536" cy="111252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6" name="Group 15"/>
                <p:cNvGrpSpPr/>
                <p:nvPr/>
              </p:nvGrpSpPr>
              <p:grpSpPr>
                <a:xfrm>
                  <a:off x="381000" y="713232"/>
                  <a:ext cx="1737360" cy="545592"/>
                  <a:chOff x="3176016" y="713232"/>
                  <a:chExt cx="1737360" cy="545592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3206496" y="1042416"/>
                    <a:ext cx="1670304" cy="2164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176016" y="713232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Unit Operations</a:t>
                      </a:r>
                      <a:endParaRPr lang="en-US" sz="1200" dirty="0"/>
                    </a:p>
                  </p:txBody>
                </p:sp>
              </p:grpSp>
            </p:grp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1" t="6353" r="82047" b="50980"/>
                <a:stretch/>
              </p:blipFill>
              <p:spPr>
                <a:xfrm>
                  <a:off x="411480" y="1143000"/>
                  <a:ext cx="1621536" cy="3316224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8" name="Group 17"/>
                <p:cNvGrpSpPr/>
                <p:nvPr/>
              </p:nvGrpSpPr>
              <p:grpSpPr>
                <a:xfrm>
                  <a:off x="384048" y="4471416"/>
                  <a:ext cx="1737360" cy="365760"/>
                  <a:chOff x="3179064" y="5522976"/>
                  <a:chExt cx="1737360" cy="365760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3179064" y="5522976"/>
                    <a:ext cx="1737360" cy="36576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00400" y="5566017"/>
                    <a:ext cx="1676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 smtClean="0"/>
                      <a:t>Hardware Operations</a:t>
                    </a:r>
                    <a:endParaRPr lang="en-US" sz="1200" dirty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509016" y="4977384"/>
                  <a:ext cx="1499616" cy="3539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700" dirty="0" smtClean="0"/>
                    <a:t>Move Reactor</a:t>
                  </a:r>
                  <a:endParaRPr lang="en-US" sz="17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09016" y="5525649"/>
                  <a:ext cx="1499616" cy="3539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700" dirty="0" smtClean="0"/>
                    <a:t>Reactor Up</a:t>
                  </a:r>
                  <a:endParaRPr lang="en-US" sz="1700" dirty="0"/>
                </a:p>
              </p:txBody>
            </p:sp>
          </p:grpSp>
        </p:grpSp>
      </p:grpSp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(Cassette)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992" y="2057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to enable or disable this reagent.</a:t>
            </a: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>
            <a:off x="2526792" y="2380566"/>
            <a:ext cx="5735903" cy="66743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41820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Strings from the server describe each field.</a:t>
            </a: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V="1">
            <a:off x="2590800" y="3773425"/>
            <a:ext cx="7239000" cy="87031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41992" y="3623846"/>
            <a:ext cx="311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Brief name of this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reagent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29800" y="4511040"/>
            <a:ext cx="311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Longer description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this reagent</a:t>
            </a:r>
          </a:p>
        </p:txBody>
      </p:sp>
      <p:cxnSp>
        <p:nvCxnSpPr>
          <p:cNvPr id="33" name="Straight Connector 32"/>
          <p:cNvCxnSpPr>
            <a:stCxn id="11" idx="3"/>
          </p:cNvCxnSpPr>
          <p:nvPr/>
        </p:nvCxnSpPr>
        <p:spPr>
          <a:xfrm>
            <a:off x="2590800" y="4643735"/>
            <a:ext cx="7239000" cy="16882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6992" y="321243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Asterisks indicates required fields.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747760" y="3325368"/>
            <a:ext cx="1219200" cy="464118"/>
            <a:chOff x="838200" y="6863274"/>
            <a:chExt cx="1219200" cy="464118"/>
          </a:xfrm>
        </p:grpSpPr>
        <p:sp>
          <p:nvSpPr>
            <p:cNvPr id="49" name="Rectangle 48"/>
            <p:cNvSpPr/>
            <p:nvPr/>
          </p:nvSpPr>
          <p:spPr>
            <a:xfrm>
              <a:off x="954024" y="6888480"/>
              <a:ext cx="950976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38200" y="6863274"/>
              <a:ext cx="1219200" cy="464118"/>
              <a:chOff x="838200" y="6000690"/>
              <a:chExt cx="1219200" cy="46411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752600" y="60646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8200" y="6000690"/>
                <a:ext cx="1054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 smtClean="0"/>
                  <a:t>Name</a:t>
                </a:r>
                <a:endParaRPr lang="en-US" sz="2000" dirty="0"/>
              </a:p>
            </p:txBody>
          </p:sp>
        </p:grpSp>
      </p:grpSp>
      <p:cxnSp>
        <p:nvCxnSpPr>
          <p:cNvPr id="39" name="Straight Connector 38"/>
          <p:cNvCxnSpPr>
            <a:stCxn id="38" idx="3"/>
          </p:cNvCxnSpPr>
          <p:nvPr/>
        </p:nvCxnSpPr>
        <p:spPr>
          <a:xfrm>
            <a:off x="2526792" y="3535603"/>
            <a:ext cx="6388608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(Unit operation)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58" name="TextBox 57"/>
          <p:cNvSpPr txBox="1"/>
          <p:nvPr/>
        </p:nvSpPr>
        <p:spPr>
          <a:xfrm>
            <a:off x="457200" y="5035296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Server automatically fills in certain fields with default values.</a:t>
            </a: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>
          <a:xfrm>
            <a:off x="2667000" y="5496961"/>
            <a:ext cx="5340096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>
            <a:off x="8010144" y="4977384"/>
            <a:ext cx="295656" cy="1040927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14" name="Group 13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41" name="Group 40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15" name="Group 14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26" name="Group 25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27" name="Group 26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4" name="TextBox 3"/>
          <p:cNvSpPr txBox="1"/>
          <p:nvPr/>
        </p:nvSpPr>
        <p:spPr>
          <a:xfrm>
            <a:off x="304800" y="228600"/>
            <a:ext cx="731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(Add, reorder</a:t>
            </a:r>
          </a:p>
          <a:p>
            <a:r>
              <a:rPr lang="en-US" dirty="0" smtClean="0"/>
              <a:t>and delete)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52984" y="6022693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Drag operation to trash can to delete.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5791200" y="3276600"/>
            <a:ext cx="0" cy="1303431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4715934" y="6059424"/>
            <a:ext cx="541866" cy="744378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80" idx="3"/>
          </p:cNvCxnSpPr>
          <p:nvPr/>
        </p:nvCxnSpPr>
        <p:spPr>
          <a:xfrm>
            <a:off x="2462784" y="3980766"/>
            <a:ext cx="3328416" cy="219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46" idx="3"/>
          </p:cNvCxnSpPr>
          <p:nvPr/>
        </p:nvCxnSpPr>
        <p:spPr>
          <a:xfrm>
            <a:off x="2462784" y="6345859"/>
            <a:ext cx="2566416" cy="92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52984" y="3657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Drag operation up or down to reorder.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29328" y="2505242"/>
            <a:ext cx="1261872" cy="469392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936" y="2051304"/>
            <a:ext cx="2450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Drag an operation from the toolbox and drop it in the sequence to add.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712720" y="2505242"/>
            <a:ext cx="792480" cy="77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(Validation)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The reagent field is required.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grpSp>
        <p:nvGrpSpPr>
          <p:cNvPr id="62" name="Group 61"/>
          <p:cNvGrpSpPr/>
          <p:nvPr/>
        </p:nvGrpSpPr>
        <p:grpSpPr>
          <a:xfrm>
            <a:off x="12143232" y="3300984"/>
            <a:ext cx="340210" cy="319444"/>
            <a:chOff x="11348371" y="5314890"/>
            <a:chExt cx="398621" cy="338554"/>
          </a:xfrm>
        </p:grpSpPr>
        <p:sp>
          <p:nvSpPr>
            <p:cNvPr id="63" name="Isosceles Triangle 62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24016" y="3593592"/>
            <a:ext cx="398621" cy="338554"/>
            <a:chOff x="11348371" y="5314890"/>
            <a:chExt cx="398621" cy="338554"/>
          </a:xfrm>
        </p:grpSpPr>
        <p:sp>
          <p:nvSpPr>
            <p:cNvPr id="66" name="Isosceles Triangle 65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52400" y="1752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Icons used to visually indicate validation errors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2400" y="52972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A description of the validation error is displayed below the field.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1" name="Straight Connector 70"/>
          <p:cNvCxnSpPr>
            <a:stCxn id="68" idx="3"/>
            <a:endCxn id="64" idx="1"/>
          </p:cNvCxnSpPr>
          <p:nvPr/>
        </p:nvCxnSpPr>
        <p:spPr>
          <a:xfrm>
            <a:off x="2743200" y="2075766"/>
            <a:ext cx="9400032" cy="138494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8" idx="3"/>
          </p:cNvCxnSpPr>
          <p:nvPr/>
        </p:nvCxnSpPr>
        <p:spPr>
          <a:xfrm>
            <a:off x="2743200" y="2075766"/>
            <a:ext cx="3480816" cy="1662863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3"/>
            <a:endCxn id="28" idx="1"/>
          </p:cNvCxnSpPr>
          <p:nvPr/>
        </p:nvCxnSpPr>
        <p:spPr>
          <a:xfrm flipV="1">
            <a:off x="2743200" y="3671352"/>
            <a:ext cx="6108192" cy="2087582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942832" y="3331207"/>
            <a:ext cx="734568" cy="198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(Validation)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The reagent field is required.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grpSp>
        <p:nvGrpSpPr>
          <p:cNvPr id="62" name="Group 61"/>
          <p:cNvGrpSpPr/>
          <p:nvPr/>
        </p:nvGrpSpPr>
        <p:grpSpPr>
          <a:xfrm>
            <a:off x="12143232" y="3300984"/>
            <a:ext cx="340210" cy="319444"/>
            <a:chOff x="11348371" y="5314890"/>
            <a:chExt cx="398621" cy="338554"/>
          </a:xfrm>
        </p:grpSpPr>
        <p:sp>
          <p:nvSpPr>
            <p:cNvPr id="63" name="Isosceles Triangle 62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24016" y="3593592"/>
            <a:ext cx="398621" cy="338554"/>
            <a:chOff x="11348371" y="5314890"/>
            <a:chExt cx="398621" cy="338554"/>
          </a:xfrm>
        </p:grpSpPr>
        <p:sp>
          <p:nvSpPr>
            <p:cNvPr id="66" name="Isosceles Triangle 65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942832" y="3331207"/>
            <a:ext cx="734568" cy="198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19400" y="228600"/>
            <a:ext cx="10662272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34000" y="2971800"/>
            <a:ext cx="6324601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10202" y="3294221"/>
            <a:ext cx="617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</a:t>
            </a:r>
            <a:r>
              <a:rPr lang="en-US" dirty="0" smtClean="0"/>
              <a:t>Synthesis” </a:t>
            </a:r>
            <a:r>
              <a:rPr lang="en-US" dirty="0" smtClean="0"/>
              <a:t>has validation errors.  Are you sure you want to go back to the sequence selection screen?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8686801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839201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6553201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629401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28600" y="18960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Validation errors will cause a warning when Back </a:t>
            </a:r>
            <a:r>
              <a:rPr lang="en-US" sz="1800" dirty="0">
                <a:solidFill>
                  <a:srgbClr val="0070C0"/>
                </a:solidFill>
              </a:rPr>
              <a:t>is </a:t>
            </a:r>
            <a:r>
              <a:rPr lang="en-US" sz="1800" dirty="0" smtClean="0">
                <a:solidFill>
                  <a:srgbClr val="0070C0"/>
                </a:solidFill>
              </a:rPr>
              <a:t>clicked.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8" name="Straight Connector 77"/>
          <p:cNvCxnSpPr>
            <a:stCxn id="79" idx="1"/>
            <a:endCxn id="77" idx="3"/>
          </p:cNvCxnSpPr>
          <p:nvPr/>
        </p:nvCxnSpPr>
        <p:spPr>
          <a:xfrm flipH="1">
            <a:off x="2514600" y="649224"/>
            <a:ext cx="9006842" cy="170851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1521442" y="344424"/>
            <a:ext cx="1767838" cy="609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</a:t>
            </a:r>
          </a:p>
          <a:p>
            <a:r>
              <a:rPr lang="en-US" dirty="0" smtClean="0"/>
              <a:t>(Validation)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The reagent field is required.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grpSp>
        <p:nvGrpSpPr>
          <p:cNvPr id="62" name="Group 61"/>
          <p:cNvGrpSpPr/>
          <p:nvPr/>
        </p:nvGrpSpPr>
        <p:grpSpPr>
          <a:xfrm>
            <a:off x="12143232" y="3300984"/>
            <a:ext cx="340210" cy="319444"/>
            <a:chOff x="11348371" y="5314890"/>
            <a:chExt cx="398621" cy="338554"/>
          </a:xfrm>
        </p:grpSpPr>
        <p:sp>
          <p:nvSpPr>
            <p:cNvPr id="63" name="Isosceles Triangle 62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24016" y="3593592"/>
            <a:ext cx="398621" cy="338554"/>
            <a:chOff x="11348371" y="5314890"/>
            <a:chExt cx="398621" cy="338554"/>
          </a:xfrm>
        </p:grpSpPr>
        <p:sp>
          <p:nvSpPr>
            <p:cNvPr id="66" name="Isosceles Triangle 65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942832" y="3331207"/>
            <a:ext cx="734568" cy="198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19400" y="228600"/>
            <a:ext cx="10662272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791200" y="2971800"/>
            <a:ext cx="5410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19800" y="32766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</a:t>
            </a:r>
            <a:r>
              <a:rPr lang="en-US" dirty="0" smtClean="0"/>
              <a:t>Synthesis</a:t>
            </a:r>
            <a:r>
              <a:rPr lang="en-US" dirty="0" smtClean="0"/>
              <a:t>” </a:t>
            </a:r>
            <a:r>
              <a:rPr lang="en-US" dirty="0" smtClean="0"/>
              <a:t>cannot be run because it contains validation errors.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7543800" y="4800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659624" y="48127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28600" y="18960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Validation errors will cause </a:t>
            </a:r>
            <a:r>
              <a:rPr lang="en-US" sz="1800" dirty="0" smtClean="0">
                <a:solidFill>
                  <a:srgbClr val="0070C0"/>
                </a:solidFill>
              </a:rPr>
              <a:t>an </a:t>
            </a:r>
            <a:r>
              <a:rPr lang="en-US" sz="1800" dirty="0">
                <a:solidFill>
                  <a:srgbClr val="0070C0"/>
                </a:solidFill>
              </a:rPr>
              <a:t>error when Run is </a:t>
            </a:r>
            <a:r>
              <a:rPr lang="en-US" sz="1800" dirty="0" smtClean="0">
                <a:solidFill>
                  <a:srgbClr val="0070C0"/>
                </a:solidFill>
              </a:rPr>
              <a:t>clicked.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6" name="Straight Connector 75"/>
          <p:cNvCxnSpPr>
            <a:stCxn id="77" idx="1"/>
            <a:endCxn id="75" idx="3"/>
          </p:cNvCxnSpPr>
          <p:nvPr/>
        </p:nvCxnSpPr>
        <p:spPr>
          <a:xfrm flipH="1">
            <a:off x="2514600" y="637032"/>
            <a:ext cx="7281672" cy="172070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796272" y="332232"/>
            <a:ext cx="1752600" cy="609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90973" cy="77724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6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(Start)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"/>
            <a:ext cx="10647980" cy="7772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(Running)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62" name="TextBox 61"/>
          <p:cNvSpPr txBox="1"/>
          <p:nvPr/>
        </p:nvSpPr>
        <p:spPr>
          <a:xfrm>
            <a:off x="173736" y="5331535"/>
            <a:ext cx="2441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view will a</a:t>
            </a:r>
            <a:r>
              <a:rPr lang="en-US" sz="1800" dirty="0" smtClean="0">
                <a:solidFill>
                  <a:srgbClr val="0070C0"/>
                </a:solidFill>
              </a:rPr>
              <a:t>dvance </a:t>
            </a:r>
            <a:r>
              <a:rPr lang="en-US" sz="1800" dirty="0" smtClean="0">
                <a:solidFill>
                  <a:srgbClr val="0070C0"/>
                </a:solidFill>
              </a:rPr>
              <a:t>automatically with the </a:t>
            </a:r>
            <a:r>
              <a:rPr lang="en-US" sz="1800" dirty="0" smtClean="0">
                <a:solidFill>
                  <a:srgbClr val="0070C0"/>
                </a:solidFill>
              </a:rPr>
              <a:t>run if the in-progress unit operation is selected.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01768" y="713232"/>
            <a:ext cx="1856232" cy="70713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3"/>
          </p:cNvCxnSpPr>
          <p:nvPr/>
        </p:nvCxnSpPr>
        <p:spPr>
          <a:xfrm>
            <a:off x="2615184" y="6070199"/>
            <a:ext cx="238658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34200" y="381000"/>
            <a:ext cx="62484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90816" y="1828800"/>
            <a:ext cx="558698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Adding Reagent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Adding </a:t>
            </a:r>
            <a:r>
              <a:rPr lang="en-US" sz="2400" dirty="0" err="1" smtClean="0"/>
              <a:t>MeCN</a:t>
            </a:r>
            <a:r>
              <a:rPr lang="en-US" sz="2400" dirty="0" smtClean="0"/>
              <a:t> to reactor 1 via </a:t>
            </a:r>
            <a:r>
              <a:rPr lang="en-US" sz="2400" dirty="0"/>
              <a:t>delivery position 2</a:t>
            </a:r>
            <a:r>
              <a:rPr lang="en-US" sz="2400" dirty="0" smtClean="0"/>
              <a:t>.  Using 5 PSI of nitrogen and delivering for 10 seconds.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Reactor 1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269" r="53091" b="27131"/>
          <a:stretch/>
        </p:blipFill>
        <p:spPr>
          <a:xfrm>
            <a:off x="8382000" y="3983500"/>
            <a:ext cx="3370963" cy="2722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5" name="Rounded Rectangle 64"/>
          <p:cNvSpPr/>
          <p:nvPr/>
        </p:nvSpPr>
        <p:spPr>
          <a:xfrm>
            <a:off x="11887200" y="381000"/>
            <a:ext cx="1271015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024360" y="454152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11496" y="299618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105400" y="245059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105400" y="1905000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105400" y="1347216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5105400" y="798576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76784" y="2237446"/>
            <a:ext cx="244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Unit operations that have already passed are grayed out.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2" name="Straight Connector 71"/>
          <p:cNvCxnSpPr>
            <a:stCxn id="71" idx="3"/>
          </p:cNvCxnSpPr>
          <p:nvPr/>
        </p:nvCxnSpPr>
        <p:spPr>
          <a:xfrm flipV="1">
            <a:off x="2618232" y="2632870"/>
            <a:ext cx="2560320" cy="0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9832" y="3267456"/>
            <a:ext cx="244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current unit operation is progress is highlighted.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4" name="Straight Connector 73"/>
          <p:cNvCxnSpPr>
            <a:stCxn id="73" idx="3"/>
          </p:cNvCxnSpPr>
          <p:nvPr/>
        </p:nvCxnSpPr>
        <p:spPr>
          <a:xfrm>
            <a:off x="2621280" y="3729121"/>
            <a:ext cx="2560320" cy="4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(Abort)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62" name="TextBox 61"/>
          <p:cNvSpPr txBox="1"/>
          <p:nvPr/>
        </p:nvSpPr>
        <p:spPr>
          <a:xfrm>
            <a:off x="225552" y="1752600"/>
            <a:ext cx="244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current run can be completely aborted.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200" y="381000"/>
            <a:ext cx="6248400" cy="754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90816" y="1828800"/>
            <a:ext cx="558698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Adding Reagent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Adding </a:t>
            </a:r>
            <a:r>
              <a:rPr lang="en-US" sz="2400" dirty="0" err="1" smtClean="0"/>
              <a:t>MeCN</a:t>
            </a:r>
            <a:r>
              <a:rPr lang="en-US" sz="2400" dirty="0" smtClean="0"/>
              <a:t> to reactor 1 via </a:t>
            </a:r>
            <a:r>
              <a:rPr lang="en-US" sz="2400" dirty="0"/>
              <a:t>delivery position 2</a:t>
            </a:r>
            <a:r>
              <a:rPr lang="en-US" sz="2400" dirty="0" smtClean="0"/>
              <a:t>.  Using 5 PSI of nitrogen and delivering for 10 seconds.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Reactor 1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269" r="53091" b="27131"/>
          <a:stretch/>
        </p:blipFill>
        <p:spPr>
          <a:xfrm>
            <a:off x="8382000" y="3983500"/>
            <a:ext cx="3370963" cy="2722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5" name="Rounded Rectangle 64"/>
          <p:cNvSpPr/>
          <p:nvPr/>
        </p:nvSpPr>
        <p:spPr>
          <a:xfrm>
            <a:off x="11887200" y="381000"/>
            <a:ext cx="1271015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024360" y="454152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11496" y="299618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105400" y="245059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105400" y="1905000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105400" y="1347216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5105400" y="798576"/>
            <a:ext cx="1508760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971801" y="228599"/>
            <a:ext cx="10363200" cy="7784593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8" t="38471" r="26362" b="38471"/>
          <a:stretch/>
        </p:blipFill>
        <p:spPr>
          <a:xfrm>
            <a:off x="5715000" y="3218688"/>
            <a:ext cx="5023104" cy="17922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3" name="Rectangle 62"/>
          <p:cNvSpPr/>
          <p:nvPr/>
        </p:nvSpPr>
        <p:spPr>
          <a:xfrm>
            <a:off x="11765154" y="283464"/>
            <a:ext cx="1493645" cy="6995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3"/>
            <a:endCxn id="63" idx="1"/>
          </p:cNvCxnSpPr>
          <p:nvPr/>
        </p:nvCxnSpPr>
        <p:spPr>
          <a:xfrm flipV="1">
            <a:off x="2667000" y="633222"/>
            <a:ext cx="9098154" cy="144254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 smtClean="0"/>
          </a:p>
          <a:p>
            <a:r>
              <a:rPr lang="en-US" dirty="0" smtClean="0"/>
              <a:t>(Edit)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58" name="TextBox 57"/>
          <p:cNvSpPr txBox="1"/>
          <p:nvPr/>
        </p:nvSpPr>
        <p:spPr>
          <a:xfrm>
            <a:off x="381000" y="3151632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Unit operations that haven’t occurred yet can be edited while the run is in progress.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>
          <a:xfrm flipV="1">
            <a:off x="2590800" y="3739074"/>
            <a:ext cx="2670048" cy="12723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105400" y="78638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105400" y="133502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105400" y="1892808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105400" y="245059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06768" y="277368"/>
            <a:ext cx="6400800" cy="130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909816" y="6633972"/>
            <a:ext cx="6400800" cy="130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11911585" y="381000"/>
            <a:ext cx="1271015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2048745" y="454152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000" y="4743271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Reagents that haven’t been used yet can also be editing while the run is in progress.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 smtClean="0"/>
          </a:p>
          <a:p>
            <a:r>
              <a:rPr lang="en-US" dirty="0" smtClean="0"/>
              <a:t>(View)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58" name="TextBox 57"/>
          <p:cNvSpPr txBox="1"/>
          <p:nvPr/>
        </p:nvSpPr>
        <p:spPr>
          <a:xfrm>
            <a:off x="381000" y="1912048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Unit operations that have already occurred can be viewed but not edited.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>
          <a:xfrm>
            <a:off x="2590800" y="2650712"/>
            <a:ext cx="2670048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105400" y="78638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105400" y="133502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105400" y="1892808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06768" y="277368"/>
            <a:ext cx="6400800" cy="6656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909816" y="6633972"/>
            <a:ext cx="6400800" cy="130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11911585" y="381000"/>
            <a:ext cx="1271015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2048745" y="454152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000" y="4743271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Reagents that have already used can also be viewed but not edited.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05400" y="2438400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105400" y="298399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2800" y="3088719"/>
            <a:ext cx="5788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Reagent</a:t>
            </a:r>
          </a:p>
          <a:p>
            <a:pPr algn="ctr"/>
            <a:endParaRPr lang="en-US" dirty="0"/>
          </a:p>
          <a:p>
            <a:pPr algn="ctr"/>
            <a:r>
              <a:rPr lang="en-US" sz="2400" dirty="0" smtClean="0"/>
              <a:t>Add </a:t>
            </a:r>
            <a:r>
              <a:rPr lang="en-US" sz="2400" dirty="0" err="1" smtClean="0"/>
              <a:t>MeCN</a:t>
            </a:r>
            <a:r>
              <a:rPr lang="en-US" sz="2400" dirty="0" smtClean="0"/>
              <a:t> to reactor 1 via delivery position 1.  Use 5 PSI of nitrogen and deliver for 10 seconds.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98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 smtClean="0"/>
          </a:p>
          <a:p>
            <a:r>
              <a:rPr lang="en-US" dirty="0" smtClean="0"/>
              <a:t>(Breakpoints)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58" name="TextBox 57"/>
          <p:cNvSpPr txBox="1"/>
          <p:nvPr/>
        </p:nvSpPr>
        <p:spPr>
          <a:xfrm>
            <a:off x="381000" y="16674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Tap/click breakpoint area to set or clear breakpoints.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59" name="Straight Connector 58"/>
          <p:cNvCxnSpPr>
            <a:stCxn id="58" idx="3"/>
            <a:endCxn id="2" idx="5"/>
          </p:cNvCxnSpPr>
          <p:nvPr/>
        </p:nvCxnSpPr>
        <p:spPr>
          <a:xfrm>
            <a:off x="2590800" y="2129135"/>
            <a:ext cx="2457450" cy="156742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105400" y="78638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105400" y="133502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105400" y="1892808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06768" y="277368"/>
            <a:ext cx="6400800" cy="130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909816" y="6633972"/>
            <a:ext cx="6400800" cy="130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11811001" y="381000"/>
            <a:ext cx="1371600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999976" y="441960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000" y="4807279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System will pause prior to the step when a breakpoint is encountered.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05400" y="245059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117592" y="299923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5048250" y="3642995"/>
            <a:ext cx="182880" cy="182880"/>
          </a:xfrm>
          <a:prstGeom prst="octag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ctagon 66"/>
          <p:cNvSpPr/>
          <p:nvPr/>
        </p:nvSpPr>
        <p:spPr>
          <a:xfrm>
            <a:off x="5052695" y="5286375"/>
            <a:ext cx="182880" cy="182880"/>
          </a:xfrm>
          <a:prstGeom prst="octag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287000" y="381000"/>
            <a:ext cx="1371600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475975" y="441960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Step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763000" y="381000"/>
            <a:ext cx="1362456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05671" y="441960"/>
            <a:ext cx="1271015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71" idx="3"/>
          </p:cNvCxnSpPr>
          <p:nvPr/>
        </p:nvCxnSpPr>
        <p:spPr>
          <a:xfrm flipV="1">
            <a:off x="2590800" y="5379190"/>
            <a:ext cx="2457450" cy="2825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 smtClean="0"/>
          </a:p>
          <a:p>
            <a:r>
              <a:rPr lang="en-US" dirty="0" smtClean="0"/>
              <a:t>(Breakpoints)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58" name="TextBox 57"/>
          <p:cNvSpPr txBox="1"/>
          <p:nvPr/>
        </p:nvSpPr>
        <p:spPr>
          <a:xfrm>
            <a:off x="332232" y="27432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Any unit operation inserted before the current position will become the new current unit operation.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59" name="Straight Connector 58"/>
          <p:cNvCxnSpPr>
            <a:stCxn id="58" idx="3"/>
          </p:cNvCxnSpPr>
          <p:nvPr/>
        </p:nvCxnSpPr>
        <p:spPr>
          <a:xfrm>
            <a:off x="2542032" y="3620363"/>
            <a:ext cx="990600" cy="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105400" y="78638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105400" y="133502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105400" y="1892808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06768" y="277368"/>
            <a:ext cx="6400800" cy="130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909816" y="6633972"/>
            <a:ext cx="6400800" cy="130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11811001" y="381000"/>
            <a:ext cx="1371600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999976" y="441960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05400" y="245059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117592" y="299923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5048250" y="3642995"/>
            <a:ext cx="182880" cy="182880"/>
          </a:xfrm>
          <a:prstGeom prst="octag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ctagon 66"/>
          <p:cNvSpPr/>
          <p:nvPr/>
        </p:nvSpPr>
        <p:spPr>
          <a:xfrm>
            <a:off x="5052695" y="5286375"/>
            <a:ext cx="182880" cy="182880"/>
          </a:xfrm>
          <a:prstGeom prst="octag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287000" y="381000"/>
            <a:ext cx="1371600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475975" y="441960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Step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763000" y="381000"/>
            <a:ext cx="1362456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05671" y="441960"/>
            <a:ext cx="1271015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83" idx="3"/>
          </p:cNvCxnSpPr>
          <p:nvPr/>
        </p:nvCxnSpPr>
        <p:spPr>
          <a:xfrm>
            <a:off x="2286000" y="1937480"/>
            <a:ext cx="496824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254240" y="1808047"/>
            <a:ext cx="5699760" cy="52023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04800" y="1198816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parameters for the current and future unit operations can be changed.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4495800" y="3476655"/>
            <a:ext cx="990600" cy="144369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 smtClean="0"/>
          </a:p>
          <a:p>
            <a:r>
              <a:rPr lang="en-US" dirty="0" smtClean="0"/>
              <a:t>(Breakpoints)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801" y="228599"/>
                <a:ext cx="10363200" cy="7782559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3176016" y="713232"/>
                <a:ext cx="1740408" cy="5285232"/>
                <a:chOff x="3176016" y="713232"/>
                <a:chExt cx="1740408" cy="52852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276600" y="4514457"/>
                  <a:ext cx="1562100" cy="6398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176016" y="713232"/>
                  <a:ext cx="1740408" cy="5285232"/>
                  <a:chOff x="381000" y="713232"/>
                  <a:chExt cx="1740408" cy="5285232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79333"/>
                  <a:stretch/>
                </p:blipFill>
                <p:spPr>
                  <a:xfrm>
                    <a:off x="408432" y="4885944"/>
                    <a:ext cx="1621536" cy="1112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81000" y="713232"/>
                    <a:ext cx="1737360" cy="545592"/>
                    <a:chOff x="3176016" y="713232"/>
                    <a:chExt cx="1737360" cy="545592"/>
                  </a:xfrm>
                </p:grpSpPr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3206496" y="1042416"/>
                      <a:ext cx="1670304" cy="2164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3176016" y="713232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Unit Operations</a:t>
                        </a:r>
                        <a:endParaRPr lang="en-US" sz="1200" dirty="0"/>
                      </a:p>
                    </p:txBody>
                  </p:sp>
                </p:grpSp>
              </p:grpSp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21" t="6353" r="82047" b="50980"/>
                  <a:stretch/>
                </p:blipFill>
                <p:spPr>
                  <a:xfrm>
                    <a:off x="411480" y="1143000"/>
                    <a:ext cx="1621536" cy="331622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84048" y="4471416"/>
                    <a:ext cx="1737360" cy="365760"/>
                    <a:chOff x="3179064" y="5522976"/>
                    <a:chExt cx="1737360" cy="365760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179064" y="5522976"/>
                      <a:ext cx="1737360" cy="36576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00400" y="5566017"/>
                      <a:ext cx="1676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 smtClean="0"/>
                        <a:t>Hardware Operations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09016" y="4977384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Move Reactor</a:t>
                    </a:r>
                    <a:endParaRPr lang="en-US" sz="17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9016" y="5525649"/>
                    <a:ext cx="1499616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 smtClean="0"/>
                      <a:t>Reactor Up</a:t>
                    </a:r>
                    <a:endParaRPr lang="en-US" sz="1700" dirty="0"/>
                  </a:p>
                </p:txBody>
              </p: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7254240" y="2250757"/>
              <a:ext cx="5166360" cy="3921443"/>
              <a:chOff x="7254240" y="2250757"/>
              <a:chExt cx="5166360" cy="392144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51392" y="4099631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Reactor where the reagent will be added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1392" y="351746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Reagent to add to the reactor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51392" y="4669607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Position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where the reagent will be added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851392" y="5269992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Number of seconds to deliver the reagent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851392" y="5864423"/>
                <a:ext cx="3569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Pressure in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to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use when delivering the reagent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05800" y="2250757"/>
                <a:ext cx="36576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Add Reagent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089392" y="3245298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568184" y="3822192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455408" y="441960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*</a:t>
                </a:r>
                <a:endParaRPr lang="en-US" sz="2000" dirty="0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266432" y="3224784"/>
                <a:ext cx="1670304" cy="451926"/>
                <a:chOff x="387096" y="6400800"/>
                <a:chExt cx="1670304" cy="45192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Add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7272528" y="3787842"/>
                <a:ext cx="1670304" cy="451926"/>
                <a:chOff x="387096" y="6400800"/>
                <a:chExt cx="1670304" cy="45192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to reactor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254240" y="4379976"/>
                <a:ext cx="1670304" cy="451926"/>
                <a:chOff x="387096" y="6400800"/>
                <a:chExt cx="1670304" cy="4519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87096" y="6425184"/>
                  <a:ext cx="1633728" cy="381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387096" y="6400800"/>
                  <a:ext cx="1670304" cy="451926"/>
                  <a:chOff x="387096" y="5538216"/>
                  <a:chExt cx="1670304" cy="451926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752600" y="5590032"/>
                    <a:ext cx="304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/>
                      <a:t>*</a:t>
                    </a:r>
                    <a:endParaRPr lang="en-US" sz="2000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87096" y="5538216"/>
                    <a:ext cx="150571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2000" dirty="0" smtClean="0"/>
                      <a:t>at position</a:t>
                    </a:r>
                    <a:endParaRPr lang="en-US" sz="2000" dirty="0"/>
                  </a:p>
                </p:txBody>
              </p:sp>
            </p:grpSp>
          </p:grpSp>
        </p:grpSp>
      </p:grpSp>
      <p:sp>
        <p:nvSpPr>
          <p:cNvPr id="62" name="Rounded Rectangle 61"/>
          <p:cNvSpPr/>
          <p:nvPr/>
        </p:nvSpPr>
        <p:spPr>
          <a:xfrm>
            <a:off x="5105400" y="78638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105400" y="1335024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105400" y="1892808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06768" y="277368"/>
            <a:ext cx="6400800" cy="130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909816" y="6633972"/>
            <a:ext cx="6400800" cy="1303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C`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11811001" y="381000"/>
            <a:ext cx="1371600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999976" y="441960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Abort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05400" y="245059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117592" y="2999232"/>
            <a:ext cx="1499616" cy="39319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5048250" y="3642995"/>
            <a:ext cx="182880" cy="182880"/>
          </a:xfrm>
          <a:prstGeom prst="octag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ctagon 66"/>
          <p:cNvSpPr/>
          <p:nvPr/>
        </p:nvSpPr>
        <p:spPr>
          <a:xfrm>
            <a:off x="5052695" y="5286375"/>
            <a:ext cx="182880" cy="182880"/>
          </a:xfrm>
          <a:prstGeom prst="octago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287000" y="381000"/>
            <a:ext cx="1371600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475975" y="441960"/>
            <a:ext cx="993648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Step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763000" y="381000"/>
            <a:ext cx="1362456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05671" y="441960"/>
            <a:ext cx="1271015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Run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1000" y="2514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Run to the next breakpoint or end of the sequence.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1000" y="3733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Step to perform the next unit operation and break again.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79" name="Straight Connector 78"/>
          <p:cNvCxnSpPr>
            <a:stCxn id="76" idx="3"/>
            <a:endCxn id="74" idx="2"/>
          </p:cNvCxnSpPr>
          <p:nvPr/>
        </p:nvCxnSpPr>
        <p:spPr>
          <a:xfrm flipV="1">
            <a:off x="2590800" y="862584"/>
            <a:ext cx="6853428" cy="2113681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3"/>
            <a:endCxn id="72" idx="2"/>
          </p:cNvCxnSpPr>
          <p:nvPr/>
        </p:nvCxnSpPr>
        <p:spPr>
          <a:xfrm flipV="1">
            <a:off x="2590800" y="862584"/>
            <a:ext cx="8382000" cy="3332881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1000" y="494407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The system will refuse to continue if any validation errors are encountered.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</a:p>
          <a:p>
            <a:r>
              <a:rPr lang="en-US" dirty="0" smtClean="0"/>
              <a:t>(Complete)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71801" y="228599"/>
            <a:ext cx="10363200" cy="7782559"/>
            <a:chOff x="2971801" y="228599"/>
            <a:chExt cx="10363200" cy="7782559"/>
          </a:xfrm>
        </p:grpSpPr>
        <p:grpSp>
          <p:nvGrpSpPr>
            <p:cNvPr id="42" name="Group 41"/>
            <p:cNvGrpSpPr/>
            <p:nvPr/>
          </p:nvGrpSpPr>
          <p:grpSpPr>
            <a:xfrm>
              <a:off x="2971801" y="228599"/>
              <a:ext cx="10363200" cy="7782559"/>
              <a:chOff x="2971801" y="228599"/>
              <a:chExt cx="10363200" cy="778255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971801" y="228599"/>
                <a:ext cx="10363200" cy="7782559"/>
                <a:chOff x="2971801" y="228599"/>
                <a:chExt cx="10363200" cy="7782559"/>
              </a:xfrm>
            </p:grpSpPr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1801" y="228599"/>
                  <a:ext cx="10363200" cy="7782559"/>
                </a:xfrm>
                <a:prstGeom prst="rect">
                  <a:avLst/>
                </a:prstGeom>
                <a:ln>
                  <a:solidFill>
                    <a:schemeClr val="accent1">
                      <a:shade val="50000"/>
                    </a:schemeClr>
                  </a:solidFill>
                </a:ln>
              </p:spPr>
            </p:pic>
            <p:grpSp>
              <p:nvGrpSpPr>
                <p:cNvPr id="73" name="Group 72"/>
                <p:cNvGrpSpPr/>
                <p:nvPr/>
              </p:nvGrpSpPr>
              <p:grpSpPr>
                <a:xfrm>
                  <a:off x="3176016" y="713232"/>
                  <a:ext cx="1740408" cy="5285232"/>
                  <a:chOff x="3176016" y="713232"/>
                  <a:chExt cx="1740408" cy="5285232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276600" y="4514457"/>
                    <a:ext cx="1562100" cy="6398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3176016" y="713232"/>
                    <a:ext cx="1740408" cy="5285232"/>
                    <a:chOff x="381000" y="713232"/>
                    <a:chExt cx="1740408" cy="5285232"/>
                  </a:xfrm>
                </p:grpSpPr>
                <p:pic>
                  <p:nvPicPr>
                    <p:cNvPr id="76" name="Picture 75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21" t="6353" r="82047" b="79333"/>
                    <a:stretch/>
                  </p:blipFill>
                  <p:spPr>
                    <a:xfrm>
                      <a:off x="408432" y="4885944"/>
                      <a:ext cx="1621536" cy="111252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80" name="Group 79"/>
                    <p:cNvGrpSpPr/>
                    <p:nvPr/>
                  </p:nvGrpSpPr>
                  <p:grpSpPr>
                    <a:xfrm>
                      <a:off x="381000" y="713232"/>
                      <a:ext cx="1737360" cy="545592"/>
                      <a:chOff x="3176016" y="713232"/>
                      <a:chExt cx="1737360" cy="545592"/>
                    </a:xfrm>
                  </p:grpSpPr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3206496" y="1042416"/>
                        <a:ext cx="1670304" cy="2164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3176016" y="713232"/>
                        <a:ext cx="1737360" cy="365760"/>
                        <a:chOff x="3179064" y="5522976"/>
                        <a:chExt cx="1737360" cy="365760"/>
                      </a:xfrm>
                    </p:grpSpPr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3179064" y="5522976"/>
                          <a:ext cx="1737360" cy="36576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" name="TextBox 89"/>
                        <p:cNvSpPr txBox="1"/>
                        <p:nvPr/>
                      </p:nvSpPr>
                      <p:spPr>
                        <a:xfrm>
                          <a:off x="3200400" y="5566017"/>
                          <a:ext cx="16764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200" dirty="0" smtClean="0"/>
                            <a:t>Unit Operations</a:t>
                          </a:r>
                          <a:endParaRPr lang="en-US" sz="1200" dirty="0"/>
                        </a:p>
                      </p:txBody>
                    </p:sp>
                  </p:grpSp>
                </p:grpSp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21" t="6353" r="82047" b="50980"/>
                    <a:stretch/>
                  </p:blipFill>
                  <p:spPr>
                    <a:xfrm>
                      <a:off x="411480" y="1143000"/>
                      <a:ext cx="1621536" cy="331622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384048" y="4471416"/>
                      <a:ext cx="1737360" cy="365760"/>
                      <a:chOff x="3179064" y="5522976"/>
                      <a:chExt cx="1737360" cy="365760"/>
                    </a:xfrm>
                  </p:grpSpPr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3179064" y="5522976"/>
                        <a:ext cx="1737360" cy="3657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" name="TextBox 85"/>
                      <p:cNvSpPr txBox="1"/>
                      <p:nvPr/>
                    </p:nvSpPr>
                    <p:spPr>
                      <a:xfrm>
                        <a:off x="3200400" y="5566017"/>
                        <a:ext cx="16764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dirty="0" smtClean="0"/>
                          <a:t>Hardware Operations</a:t>
                        </a:r>
                        <a:endParaRPr lang="en-US" sz="1200" dirty="0"/>
                      </a:p>
                    </p:txBody>
                  </p:sp>
                </p:grp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09016" y="4977384"/>
                      <a:ext cx="1499616" cy="3539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700" dirty="0" smtClean="0"/>
                        <a:t>Move Reactor</a:t>
                      </a:r>
                      <a:endParaRPr lang="en-US" sz="1700" dirty="0"/>
                    </a:p>
                  </p:txBody>
                </p: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509016" y="5525649"/>
                      <a:ext cx="1499616" cy="35394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700" dirty="0" smtClean="0"/>
                        <a:t>Reactor Up</a:t>
                      </a:r>
                      <a:endParaRPr lang="en-US" sz="1700" dirty="0"/>
                    </a:p>
                  </p:txBody>
                </p:sp>
              </p:grpSp>
            </p:grpSp>
          </p:grpSp>
          <p:grpSp>
            <p:nvGrpSpPr>
              <p:cNvPr id="44" name="Group 43"/>
              <p:cNvGrpSpPr/>
              <p:nvPr/>
            </p:nvGrpSpPr>
            <p:grpSpPr>
              <a:xfrm>
                <a:off x="7254240" y="2250757"/>
                <a:ext cx="5166360" cy="3921443"/>
                <a:chOff x="7254240" y="2250757"/>
                <a:chExt cx="5166360" cy="3921443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8851392" y="4099631"/>
                  <a:ext cx="35692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Reactor where the reagent will be added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8851392" y="3517463"/>
                  <a:ext cx="35692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Reagent to add to the reactor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8851392" y="4669607"/>
                  <a:ext cx="35692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Position </a:t>
                  </a:r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where the reagent will be added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851392" y="5269992"/>
                  <a:ext cx="35692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Number of seconds to deliver the reagent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8851392" y="5864423"/>
                  <a:ext cx="35692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Pressure in </a:t>
                  </a: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to </a:t>
                  </a:r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use when delivering the reagent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305800" y="2250757"/>
                  <a:ext cx="365760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Add Reagent</a:t>
                  </a:r>
                  <a:endParaRPr 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089392" y="3245298"/>
                  <a:ext cx="304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*</a:t>
                  </a:r>
                  <a:endParaRPr lang="en-US" sz="20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568184" y="3822192"/>
                  <a:ext cx="304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*</a:t>
                  </a:r>
                  <a:endParaRPr lang="en-US" sz="20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455408" y="4419600"/>
                  <a:ext cx="304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*</a:t>
                  </a:r>
                  <a:endParaRPr lang="en-US" sz="2000" dirty="0"/>
                </a:p>
              </p:txBody>
            </p:sp>
            <p:grpSp>
              <p:nvGrpSpPr>
                <p:cNvPr id="54" name="Group 53"/>
                <p:cNvGrpSpPr/>
                <p:nvPr/>
              </p:nvGrpSpPr>
              <p:grpSpPr>
                <a:xfrm>
                  <a:off x="7266432" y="3224784"/>
                  <a:ext cx="1670304" cy="451926"/>
                  <a:chOff x="387096" y="6400800"/>
                  <a:chExt cx="1670304" cy="451926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387096" y="6425184"/>
                    <a:ext cx="1633728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387096" y="6400800"/>
                    <a:ext cx="1670304" cy="451926"/>
                    <a:chOff x="387096" y="5538216"/>
                    <a:chExt cx="1670304" cy="451926"/>
                  </a:xfrm>
                </p:grpSpPr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1752600" y="5590032"/>
                      <a:ext cx="3048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387096" y="5538216"/>
                      <a:ext cx="150571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2000" dirty="0" smtClean="0"/>
                        <a:t>Add</a:t>
                      </a:r>
                      <a:endParaRPr lang="en-US" sz="2000" dirty="0"/>
                    </a:p>
                  </p:txBody>
                </p:sp>
              </p:grp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7272528" y="3787842"/>
                  <a:ext cx="1670304" cy="451926"/>
                  <a:chOff x="387096" y="6400800"/>
                  <a:chExt cx="1670304" cy="451926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387096" y="6425184"/>
                    <a:ext cx="1633728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387096" y="6400800"/>
                    <a:ext cx="1670304" cy="451926"/>
                    <a:chOff x="387096" y="5538216"/>
                    <a:chExt cx="1670304" cy="451926"/>
                  </a:xfrm>
                </p:grpSpPr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1752600" y="5590032"/>
                      <a:ext cx="3048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387096" y="5538216"/>
                      <a:ext cx="150571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2000" dirty="0" smtClean="0"/>
                        <a:t>to reactor</a:t>
                      </a:r>
                      <a:endParaRPr lang="en-US" sz="2000" dirty="0"/>
                    </a:p>
                  </p:txBody>
                </p:sp>
              </p:grp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7254240" y="4379976"/>
                  <a:ext cx="1670304" cy="451926"/>
                  <a:chOff x="387096" y="6400800"/>
                  <a:chExt cx="1670304" cy="451926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387096" y="6425184"/>
                    <a:ext cx="1633728" cy="381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87096" y="6400800"/>
                    <a:ext cx="1670304" cy="451926"/>
                    <a:chOff x="387096" y="5538216"/>
                    <a:chExt cx="1670304" cy="451926"/>
                  </a:xfrm>
                </p:grpSpPr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752600" y="5590032"/>
                      <a:ext cx="3048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87096" y="5538216"/>
                      <a:ext cx="150571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2000" dirty="0" smtClean="0"/>
                        <a:t>at position</a:t>
                      </a:r>
                      <a:endParaRPr lang="en-US" sz="2000" dirty="0"/>
                    </a:p>
                  </p:txBody>
                </p:sp>
              </p:grpSp>
            </p:grpSp>
          </p:grpSp>
        </p:grpSp>
        <p:sp>
          <p:nvSpPr>
            <p:cNvPr id="91" name="Rectangle 90"/>
            <p:cNvSpPr/>
            <p:nvPr/>
          </p:nvSpPr>
          <p:spPr>
            <a:xfrm>
              <a:off x="6934200" y="381000"/>
              <a:ext cx="6248400" cy="754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90816" y="1828800"/>
              <a:ext cx="5586984" cy="541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Adding Reagent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sz="2400" dirty="0" smtClean="0"/>
                <a:t>Adding </a:t>
              </a:r>
              <a:r>
                <a:rPr lang="en-US" sz="2400" dirty="0" err="1" smtClean="0"/>
                <a:t>MeCN</a:t>
              </a:r>
              <a:r>
                <a:rPr lang="en-US" sz="2400" dirty="0" smtClean="0"/>
                <a:t> to reactor 1 via </a:t>
              </a:r>
              <a:r>
                <a:rPr lang="en-US" sz="2400" dirty="0"/>
                <a:t>delivery position 2</a:t>
              </a:r>
              <a:r>
                <a:rPr lang="en-US" sz="2400" dirty="0" smtClean="0"/>
                <a:t>.  Using 5 PSI of nitrogen and delivering for 10 seconds.</a:t>
              </a:r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 smtClean="0"/>
                <a:t>Reactor 1</a:t>
              </a:r>
              <a:endParaRPr lang="en-US" sz="2400" dirty="0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" t="11269" r="53091" b="27131"/>
            <a:stretch/>
          </p:blipFill>
          <p:spPr>
            <a:xfrm>
              <a:off x="8382000" y="3983500"/>
              <a:ext cx="3370963" cy="2722100"/>
            </a:xfrm>
            <a:prstGeom prst="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pic>
        <p:sp>
          <p:nvSpPr>
            <p:cNvPr id="94" name="Rounded Rectangle 93"/>
            <p:cNvSpPr/>
            <p:nvPr/>
          </p:nvSpPr>
          <p:spPr>
            <a:xfrm>
              <a:off x="11887200" y="381000"/>
              <a:ext cx="1271015" cy="4815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2024360" y="454152"/>
              <a:ext cx="993648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Abort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5111496" y="2996184"/>
              <a:ext cx="1499616" cy="3931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5105400" y="2450592"/>
              <a:ext cx="1499616" cy="3931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105400" y="1905000"/>
              <a:ext cx="1499616" cy="3931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5105400" y="1347216"/>
              <a:ext cx="1499616" cy="3931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105400" y="798576"/>
              <a:ext cx="1508760" cy="39319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2971801" y="228599"/>
            <a:ext cx="10363200" cy="7784593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08789" y="2123050"/>
            <a:ext cx="5715000" cy="3515750"/>
            <a:chOff x="5408789" y="1828800"/>
            <a:chExt cx="5715000" cy="3515750"/>
          </a:xfrm>
        </p:grpSpPr>
        <p:sp>
          <p:nvSpPr>
            <p:cNvPr id="28" name="Rectangle 27"/>
            <p:cNvSpPr/>
            <p:nvPr/>
          </p:nvSpPr>
          <p:spPr>
            <a:xfrm>
              <a:off x="5408789" y="1828800"/>
              <a:ext cx="5715000" cy="3515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315200" y="44958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43216" y="45079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OK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4989" y="1981200"/>
              <a:ext cx="55626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Sequence “FAC Synthesis” completed successfully.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Enter an optional comment for this run: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89789" y="3733800"/>
              <a:ext cx="4953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65989" y="3733800"/>
              <a:ext cx="3505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35.2% yield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8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Account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96427" y="228600"/>
            <a:ext cx="10690973" cy="7772400"/>
            <a:chOff x="2796427" y="228600"/>
            <a:chExt cx="10690973" cy="7772400"/>
          </a:xfrm>
        </p:grpSpPr>
        <p:sp>
          <p:nvSpPr>
            <p:cNvPr id="5" name="Rectangle 4"/>
            <p:cNvSpPr/>
            <p:nvPr/>
          </p:nvSpPr>
          <p:spPr>
            <a:xfrm>
              <a:off x="2796427" y="228600"/>
              <a:ext cx="10690973" cy="777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34290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First: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6868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1481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3435763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9000" y="34357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Homer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5532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597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5400" y="4249579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Last: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4256342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9000" y="4256342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Simpson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53200" y="5029200"/>
              <a:ext cx="4038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29400" y="5053584"/>
              <a:ext cx="3886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Change Password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21336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User: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86600" y="21403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hsimpson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0" y="2701194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Role: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86600" y="2707957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Administrator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4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8064" y="228600"/>
            <a:ext cx="10689336" cy="777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935301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ELIXYS</a:t>
            </a:r>
          </a:p>
          <a:p>
            <a:r>
              <a:rPr lang="en-US" dirty="0" smtClean="0"/>
              <a:t>Automated Radiochemical Synthesis Platform</a:t>
            </a:r>
          </a:p>
          <a:p>
            <a:r>
              <a:rPr lang="en-US" dirty="0" smtClean="0"/>
              <a:t>Designed and developed by the van Dam Lab</a:t>
            </a:r>
          </a:p>
          <a:p>
            <a:r>
              <a:rPr lang="en-US" dirty="0" smtClean="0"/>
              <a:t>California </a:t>
            </a:r>
            <a:r>
              <a:rPr lang="en-US" dirty="0" err="1" smtClean="0"/>
              <a:t>Nanosystems</a:t>
            </a:r>
            <a:r>
              <a:rPr lang="en-US" dirty="0" smtClean="0"/>
              <a:t> Institute</a:t>
            </a:r>
          </a:p>
          <a:p>
            <a:r>
              <a:rPr lang="en-US" dirty="0" smtClean="0"/>
              <a:t>University of California Los Angeles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962400" y="6975157"/>
            <a:ext cx="7315200" cy="492443"/>
            <a:chOff x="3962400" y="6441757"/>
            <a:chExt cx="7315200" cy="492443"/>
          </a:xfrm>
        </p:grpSpPr>
        <p:sp>
          <p:nvSpPr>
            <p:cNvPr id="8" name="TextBox 7"/>
            <p:cNvSpPr txBox="1"/>
            <p:nvPr/>
          </p:nvSpPr>
          <p:spPr>
            <a:xfrm>
              <a:off x="3962400" y="6441757"/>
              <a:ext cx="2514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Loading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6487191"/>
              <a:ext cx="4724400" cy="4219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53200" y="6487191"/>
              <a:ext cx="2857500" cy="4219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3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796427" y="228600"/>
            <a:ext cx="10690973" cy="7772400"/>
            <a:chOff x="2796427" y="228600"/>
            <a:chExt cx="10690973" cy="7772400"/>
          </a:xfrm>
        </p:grpSpPr>
        <p:sp>
          <p:nvSpPr>
            <p:cNvPr id="20" name="Rectangle 19"/>
            <p:cNvSpPr/>
            <p:nvPr/>
          </p:nvSpPr>
          <p:spPr>
            <a:xfrm>
              <a:off x="2796427" y="228600"/>
              <a:ext cx="10690973" cy="777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05400" y="34290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First: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68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1481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2800" y="3435763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34357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Homer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553200" y="5867400"/>
              <a:ext cx="19050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65976" y="5879592"/>
              <a:ext cx="16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05400" y="4249579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Last: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62800" y="4256342"/>
              <a:ext cx="3810000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9000" y="4256342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Simpson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553200" y="5029200"/>
              <a:ext cx="4038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9400" y="5053584"/>
              <a:ext cx="3886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Change Password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05400" y="21336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User: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86600" y="2140363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hsimpson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05400" y="2701194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Role: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6600" y="2707957"/>
              <a:ext cx="24003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Administrator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Account</a:t>
            </a:r>
          </a:p>
          <a:p>
            <a:r>
              <a:rPr lang="en-US" dirty="0" smtClean="0"/>
              <a:t>(Password)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8600"/>
            <a:ext cx="10668000" cy="7772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828800"/>
            <a:ext cx="57150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your new password and verify: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34400" y="5943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86800" y="5943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4191000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59436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5943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981200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your current password: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43600" y="2725579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2725579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917757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19800" y="4917757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5638800" y="5894832"/>
            <a:ext cx="5309616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38800" y="5129784"/>
            <a:ext cx="5309616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638800" y="4355592"/>
            <a:ext cx="5309616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638800" y="3596640"/>
            <a:ext cx="5309616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638800" y="2834640"/>
            <a:ext cx="5309616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35752" y="2060448"/>
            <a:ext cx="5309616" cy="4815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228600"/>
            <a:ext cx="10668000" cy="7772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15584" y="3671316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Manage my account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8632" y="4407408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Manage system users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03392" y="5195316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View and export log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1" y="5669494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This option will only be available when running the installed client (AIR).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83936" y="5818632"/>
            <a:ext cx="5425440" cy="633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1"/>
            <a:endCxn id="19" idx="3"/>
          </p:cNvCxnSpPr>
          <p:nvPr/>
        </p:nvCxnSpPr>
        <p:spPr>
          <a:xfrm flipH="1" flipV="1">
            <a:off x="2667001" y="6131159"/>
            <a:ext cx="2916935" cy="4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462686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Functions only available to system administrators.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3364992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Allows users to change their password and personal information.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3935" y="3517392"/>
            <a:ext cx="5425440" cy="633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>
          <a:xfrm flipH="1" flipV="1">
            <a:off x="2667000" y="3829919"/>
            <a:ext cx="2916935" cy="4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86984" y="4258056"/>
            <a:ext cx="5425440" cy="1411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2667000" y="4940808"/>
            <a:ext cx="2916935" cy="4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91200" y="2133600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Create, view or run a sequence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91200" y="2921508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Watch the run the is currently in progress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1200" y="5969508"/>
            <a:ext cx="49530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Log out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86984" y="2767584"/>
            <a:ext cx="5425440" cy="633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432" y="2200870"/>
            <a:ext cx="2720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This option will appear when another user is running the system.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42" name="Straight Connector 41"/>
          <p:cNvCxnSpPr>
            <a:stCxn id="33" idx="1"/>
          </p:cNvCxnSpPr>
          <p:nvPr/>
        </p:nvCxnSpPr>
        <p:spPr>
          <a:xfrm flipH="1" flipV="1">
            <a:off x="2686700" y="2662536"/>
            <a:ext cx="2900284" cy="4220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(Sequences)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08376" y="252984"/>
            <a:ext cx="10287000" cy="7732917"/>
            <a:chOff x="3008376" y="252984"/>
            <a:chExt cx="10287000" cy="7732917"/>
          </a:xfrm>
        </p:grpSpPr>
        <p:grpSp>
          <p:nvGrpSpPr>
            <p:cNvPr id="7" name="Group 6"/>
            <p:cNvGrpSpPr/>
            <p:nvPr/>
          </p:nvGrpSpPr>
          <p:grpSpPr>
            <a:xfrm>
              <a:off x="3008376" y="252984"/>
              <a:ext cx="10287000" cy="7732917"/>
              <a:chOff x="3008376" y="252984"/>
              <a:chExt cx="10287000" cy="773291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8376" y="252984"/>
                <a:ext cx="10287000" cy="7732917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9372600" y="356616"/>
                <a:ext cx="2057400" cy="60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4" t="91800" r="8519" b="1263"/>
            <a:stretch/>
          </p:blipFill>
          <p:spPr>
            <a:xfrm>
              <a:off x="4747260" y="7339584"/>
              <a:ext cx="8535924" cy="53644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85" t="2010" r="17705" b="91848"/>
            <a:stretch/>
          </p:blipFill>
          <p:spPr>
            <a:xfrm>
              <a:off x="3069336" y="7351776"/>
              <a:ext cx="1677924" cy="4749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3273552" y="457200"/>
            <a:ext cx="19812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Sequences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457200"/>
            <a:ext cx="19812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Run History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515070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Choose a saved sequence from this tab and use the buttons below to do one of the following: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View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Run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Edit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Delete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 flipV="1">
            <a:off x="2590800" y="674880"/>
            <a:ext cx="914400" cy="2271351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67728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Create a new saved sequence from scratch.</a:t>
            </a:r>
          </a:p>
        </p:txBody>
      </p: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2590800" y="7234535"/>
            <a:ext cx="762000" cy="373273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(Run History)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968092" y="228600"/>
            <a:ext cx="10339692" cy="7757301"/>
            <a:chOff x="2968092" y="228600"/>
            <a:chExt cx="10339692" cy="77573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092" y="228600"/>
              <a:ext cx="10339692" cy="775730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9372600" y="356616"/>
              <a:ext cx="2057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3552" y="457200"/>
              <a:ext cx="1981200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Sequences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57200"/>
              <a:ext cx="198120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Run History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7315200"/>
              <a:ext cx="54102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428232" y="7339584"/>
              <a:ext cx="3447288" cy="545592"/>
              <a:chOff x="6428232" y="7339584"/>
              <a:chExt cx="3447288" cy="54559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465" t="91800" r="41407" b="1263"/>
              <a:stretch/>
            </p:blipFill>
            <p:spPr>
              <a:xfrm>
                <a:off x="8113554" y="7339584"/>
                <a:ext cx="1761966" cy="53644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04" t="91800" r="74726" b="1263"/>
              <a:stretch/>
            </p:blipFill>
            <p:spPr>
              <a:xfrm>
                <a:off x="6428232" y="7348728"/>
                <a:ext cx="1725168" cy="536448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7" name="TextBox 16"/>
          <p:cNvSpPr txBox="1"/>
          <p:nvPr/>
        </p:nvSpPr>
        <p:spPr>
          <a:xfrm>
            <a:off x="3200400" y="1624584"/>
            <a:ext cx="98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9/21/2011               hsimpson               FAC Synthesis         10.4% FAC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098357"/>
            <a:ext cx="98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9/19/2011               hsimpson               FAC Synthesis         14.7% FAC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2555557"/>
            <a:ext cx="98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9/16/2011               hsimpson               FAC Synthesis         Gasket fell off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151507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</a:rPr>
              <a:t>Choose a past run from this tab and either view it or copy it to a saved sequence.</a:t>
            </a:r>
          </a:p>
        </p:txBody>
      </p:sp>
      <p:cxnSp>
        <p:nvCxnSpPr>
          <p:cNvPr id="21" name="Straight Connector 20"/>
          <p:cNvCxnSpPr>
            <a:stCxn id="20" idx="3"/>
            <a:endCxn id="12" idx="1"/>
          </p:cNvCxnSpPr>
          <p:nvPr/>
        </p:nvCxnSpPr>
        <p:spPr>
          <a:xfrm flipV="1">
            <a:off x="2590800" y="657255"/>
            <a:ext cx="3200400" cy="1596479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</a:t>
            </a:r>
          </a:p>
          <a:p>
            <a:r>
              <a:rPr lang="en-US" dirty="0" smtClean="0"/>
              <a:t>(Create)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600"/>
            <a:ext cx="10439400" cy="78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</a:t>
            </a:r>
          </a:p>
          <a:p>
            <a:r>
              <a:rPr lang="en-US" dirty="0" smtClean="0"/>
              <a:t>(Copy)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600"/>
            <a:ext cx="10342879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</a:t>
            </a:r>
          </a:p>
          <a:p>
            <a:r>
              <a:rPr lang="en-US" dirty="0" smtClean="0"/>
              <a:t>(Delete)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35" y="228600"/>
            <a:ext cx="1037676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26633</TotalTime>
  <Words>1745</Words>
  <Application>Microsoft Office PowerPoint</Application>
  <PresentationFormat>Custom</PresentationFormat>
  <Paragraphs>506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396</cp:revision>
  <cp:lastPrinted>2011-05-23T18:39:34Z</cp:lastPrinted>
  <dcterms:created xsi:type="dcterms:W3CDTF">2006-08-16T00:00:00Z</dcterms:created>
  <dcterms:modified xsi:type="dcterms:W3CDTF">2011-09-27T16:16:34Z</dcterms:modified>
</cp:coreProperties>
</file>