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0"/>
  </p:handoutMasterIdLst>
  <p:sldIdLst>
    <p:sldId id="256" r:id="rId2"/>
    <p:sldId id="258" r:id="rId3"/>
    <p:sldId id="386" r:id="rId4"/>
    <p:sldId id="310" r:id="rId5"/>
    <p:sldId id="311" r:id="rId6"/>
    <p:sldId id="312" r:id="rId7"/>
    <p:sldId id="313" r:id="rId8"/>
    <p:sldId id="314" r:id="rId9"/>
    <p:sldId id="261" r:id="rId10"/>
    <p:sldId id="319" r:id="rId11"/>
    <p:sldId id="322" r:id="rId12"/>
    <p:sldId id="320" r:id="rId13"/>
    <p:sldId id="363" r:id="rId14"/>
    <p:sldId id="348" r:id="rId15"/>
    <p:sldId id="321" r:id="rId16"/>
    <p:sldId id="376" r:id="rId17"/>
    <p:sldId id="387" r:id="rId18"/>
    <p:sldId id="388" r:id="rId19"/>
    <p:sldId id="318" r:id="rId20"/>
    <p:sldId id="379" r:id="rId21"/>
    <p:sldId id="391" r:id="rId22"/>
    <p:sldId id="390" r:id="rId23"/>
    <p:sldId id="380" r:id="rId24"/>
    <p:sldId id="392" r:id="rId25"/>
    <p:sldId id="389" r:id="rId26"/>
    <p:sldId id="393" r:id="rId27"/>
    <p:sldId id="374" r:id="rId28"/>
    <p:sldId id="375" r:id="rId29"/>
  </p:sldIdLst>
  <p:sldSz cx="13716000" cy="8229600"/>
  <p:notesSz cx="7315200" cy="9601200"/>
  <p:defaultTextStyle>
    <a:defPPr>
      <a:defRPr lang="en-US"/>
    </a:defPPr>
    <a:lvl1pPr marL="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27" autoAdjust="0"/>
    <p:restoredTop sz="94660"/>
  </p:normalViewPr>
  <p:slideViewPr>
    <p:cSldViewPr>
      <p:cViewPr varScale="1">
        <p:scale>
          <a:sx n="78" d="100"/>
          <a:sy n="78" d="100"/>
        </p:scale>
        <p:origin x="-1158" y="-90"/>
      </p:cViewPr>
      <p:guideLst>
        <p:guide orient="horz" pos="2592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9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/>
          <a:lstStyle>
            <a:lvl1pPr algn="r">
              <a:defRPr sz="1200"/>
            </a:lvl1pPr>
          </a:lstStyle>
          <a:p>
            <a:fld id="{6D7CD660-CAE7-416E-A24F-B222E12EDF37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 anchor="b"/>
          <a:lstStyle>
            <a:lvl1pPr algn="r">
              <a:defRPr sz="1200"/>
            </a:lvl1pPr>
          </a:lstStyle>
          <a:p>
            <a:fld id="{561C6169-90A9-4281-89B8-1B3544ABD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03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556511"/>
            <a:ext cx="1165860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663440"/>
            <a:ext cx="960120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329566"/>
            <a:ext cx="3086100" cy="70218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29566"/>
            <a:ext cx="902970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288281"/>
            <a:ext cx="11658600" cy="163449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488056"/>
            <a:ext cx="11658600" cy="1800224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20240"/>
            <a:ext cx="605790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920240"/>
            <a:ext cx="605790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842136"/>
            <a:ext cx="6060282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609850"/>
            <a:ext cx="6060282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1842136"/>
            <a:ext cx="6062663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609850"/>
            <a:ext cx="6062663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27660"/>
            <a:ext cx="4512470" cy="139446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27660"/>
            <a:ext cx="7667625" cy="7023736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722120"/>
            <a:ext cx="4512470" cy="5629276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5760720"/>
            <a:ext cx="8229600" cy="68008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735330"/>
            <a:ext cx="822960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6440806"/>
            <a:ext cx="8229600" cy="965834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29566"/>
            <a:ext cx="12344400" cy="13716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20240"/>
            <a:ext cx="12344400" cy="5431156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7627621"/>
            <a:ext cx="320040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7627621"/>
            <a:ext cx="434340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7627621"/>
            <a:ext cx="320040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06220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833" indent="-489833" algn="l" defTabSz="1306220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304" indent="-408194" algn="l" defTabSz="130622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7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886" indent="-326555" algn="l" defTabSz="1306220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996" indent="-326555" algn="l" defTabSz="1306220" rtl="0" eaLnBrk="1" latinLnBrk="0" hangingPunct="1">
        <a:spcBef>
          <a:spcPct val="20000"/>
        </a:spcBef>
        <a:buFont typeface="Arial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Splash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28600"/>
            <a:ext cx="10404000" cy="77724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3429000" y="3124200"/>
            <a:ext cx="48768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04616" y="3076765"/>
            <a:ext cx="4953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Radiochemistry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9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Sequence</a:t>
            </a:r>
          </a:p>
          <a:p>
            <a:r>
              <a:rPr lang="en-US" dirty="0" smtClean="0"/>
              <a:t>(Unit Operation)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10312"/>
            <a:ext cx="10374023" cy="779068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9479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090" y="228600"/>
            <a:ext cx="10702310" cy="77724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</a:t>
            </a:r>
          </a:p>
          <a:p>
            <a:r>
              <a:rPr lang="en-US" dirty="0" smtClean="0"/>
              <a:t>(Overview)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207264" y="2847415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Click/tap an operation in the middle panel to change the contents of the right panel.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4824984" y="722376"/>
            <a:ext cx="1853184" cy="70500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/>
          <p:cNvCxnSpPr>
            <a:stCxn id="180" idx="3"/>
          </p:cNvCxnSpPr>
          <p:nvPr/>
        </p:nvCxnSpPr>
        <p:spPr>
          <a:xfrm>
            <a:off x="2188464" y="5112913"/>
            <a:ext cx="5114544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7303008" y="1808047"/>
            <a:ext cx="6080760" cy="52023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Connector 178"/>
          <p:cNvCxnSpPr>
            <a:stCxn id="146" idx="3"/>
          </p:cNvCxnSpPr>
          <p:nvPr/>
        </p:nvCxnSpPr>
        <p:spPr>
          <a:xfrm flipV="1">
            <a:off x="2569464" y="3447579"/>
            <a:ext cx="2255520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07264" y="4651248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Set the operation parameters in the right panel.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3464" y="1511653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Toolbox contains both unit operations.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996184" y="710184"/>
            <a:ext cx="1737360" cy="55260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3" idx="3"/>
          </p:cNvCxnSpPr>
          <p:nvPr/>
        </p:nvCxnSpPr>
        <p:spPr>
          <a:xfrm>
            <a:off x="2493264" y="1834819"/>
            <a:ext cx="50292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85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561" y="228600"/>
            <a:ext cx="10657839" cy="77724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</a:t>
            </a:r>
          </a:p>
          <a:p>
            <a:r>
              <a:rPr lang="en-US" dirty="0" smtClean="0"/>
              <a:t>(Cassette)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283464" y="1484376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Tap/click to enable or disable this cassette.</a:t>
            </a:r>
          </a:p>
        </p:txBody>
      </p:sp>
      <p:cxnSp>
        <p:nvCxnSpPr>
          <p:cNvPr id="157" name="Straight Connector 156"/>
          <p:cNvCxnSpPr>
            <a:stCxn id="156" idx="3"/>
          </p:cNvCxnSpPr>
          <p:nvPr/>
        </p:nvCxnSpPr>
        <p:spPr>
          <a:xfrm flipV="1">
            <a:off x="2493264" y="1807541"/>
            <a:ext cx="4495800" cy="1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246888" y="3102864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Tap/click to edit this reagent.</a:t>
            </a:r>
          </a:p>
        </p:txBody>
      </p:sp>
      <p:cxnSp>
        <p:nvCxnSpPr>
          <p:cNvPr id="159" name="Straight Connector 158"/>
          <p:cNvCxnSpPr/>
          <p:nvPr/>
        </p:nvCxnSpPr>
        <p:spPr>
          <a:xfrm>
            <a:off x="2432304" y="3432048"/>
            <a:ext cx="4520184" cy="0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91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8600"/>
            <a:ext cx="10681964" cy="77724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</a:t>
            </a:r>
          </a:p>
          <a:p>
            <a:r>
              <a:rPr lang="en-US" dirty="0" smtClean="0"/>
              <a:t>(Cassette)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6992" y="211836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Tap/click to enable or disable this reagent.</a:t>
            </a: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>
            <a:off x="2526792" y="2441526"/>
            <a:ext cx="5735903" cy="667434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800" y="418207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Help strings describe each field.</a:t>
            </a:r>
          </a:p>
        </p:txBody>
      </p:sp>
      <p:cxnSp>
        <p:nvCxnSpPr>
          <p:cNvPr id="12" name="Straight Connector 11"/>
          <p:cNvCxnSpPr>
            <a:stCxn id="11" idx="3"/>
          </p:cNvCxnSpPr>
          <p:nvPr/>
        </p:nvCxnSpPr>
        <p:spPr>
          <a:xfrm flipV="1">
            <a:off x="2590800" y="3789487"/>
            <a:ext cx="6922008" cy="715749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1" idx="3"/>
          </p:cNvCxnSpPr>
          <p:nvPr/>
        </p:nvCxnSpPr>
        <p:spPr>
          <a:xfrm>
            <a:off x="2590800" y="4505236"/>
            <a:ext cx="6922008" cy="155381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6992" y="3212437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Asterisks indicate required fields.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8458200" y="3325368"/>
            <a:ext cx="1219200" cy="464118"/>
            <a:chOff x="838200" y="6863274"/>
            <a:chExt cx="1219200" cy="464118"/>
          </a:xfrm>
        </p:grpSpPr>
        <p:sp>
          <p:nvSpPr>
            <p:cNvPr id="49" name="Rectangle 48"/>
            <p:cNvSpPr/>
            <p:nvPr/>
          </p:nvSpPr>
          <p:spPr>
            <a:xfrm>
              <a:off x="954024" y="6888480"/>
              <a:ext cx="950976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838200" y="6863274"/>
              <a:ext cx="1219200" cy="464118"/>
              <a:chOff x="838200" y="6000690"/>
              <a:chExt cx="1219200" cy="464118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752600" y="6064698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*</a:t>
                </a:r>
                <a:endParaRPr lang="en-US" sz="20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838200" y="6000690"/>
                <a:ext cx="10546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dirty="0" smtClean="0"/>
                  <a:t>Name</a:t>
                </a:r>
                <a:endParaRPr lang="en-US" sz="2000" dirty="0"/>
              </a:p>
            </p:txBody>
          </p:sp>
        </p:grpSp>
      </p:grpSp>
      <p:cxnSp>
        <p:nvCxnSpPr>
          <p:cNvPr id="39" name="Straight Connector 38"/>
          <p:cNvCxnSpPr>
            <a:stCxn id="38" idx="3"/>
          </p:cNvCxnSpPr>
          <p:nvPr/>
        </p:nvCxnSpPr>
        <p:spPr>
          <a:xfrm flipV="1">
            <a:off x="2526792" y="3525424"/>
            <a:ext cx="6160008" cy="10179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9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090" y="228600"/>
            <a:ext cx="10702310" cy="77724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</a:t>
            </a:r>
          </a:p>
          <a:p>
            <a:r>
              <a:rPr lang="en-US" dirty="0" smtClean="0"/>
              <a:t>(Unit operation)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04800" y="4858512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Server automatically fills in certain fields with default values.</a:t>
            </a:r>
          </a:p>
        </p:txBody>
      </p:sp>
      <p:cxnSp>
        <p:nvCxnSpPr>
          <p:cNvPr id="59" name="Straight Connector 58"/>
          <p:cNvCxnSpPr>
            <a:stCxn id="58" idx="3"/>
          </p:cNvCxnSpPr>
          <p:nvPr/>
        </p:nvCxnSpPr>
        <p:spPr>
          <a:xfrm>
            <a:off x="2514600" y="5320177"/>
            <a:ext cx="5340096" cy="0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Left Brace 59"/>
          <p:cNvSpPr/>
          <p:nvPr/>
        </p:nvSpPr>
        <p:spPr>
          <a:xfrm>
            <a:off x="7857744" y="4800600"/>
            <a:ext cx="295656" cy="1040927"/>
          </a:xfrm>
          <a:prstGeom prst="leftBrac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090" y="228600"/>
            <a:ext cx="10702310" cy="77724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04800" y="228600"/>
            <a:ext cx="7315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</a:t>
            </a:r>
          </a:p>
          <a:p>
            <a:r>
              <a:rPr lang="en-US" dirty="0" smtClean="0"/>
              <a:t>(Add, reorder</a:t>
            </a:r>
          </a:p>
          <a:p>
            <a:r>
              <a:rPr lang="en-US" dirty="0" smtClean="0"/>
              <a:t>and delete)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131064" y="6047077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Drag operation to trash can to delete.</a:t>
            </a:r>
            <a:endParaRPr lang="en-US" sz="1800" dirty="0">
              <a:solidFill>
                <a:srgbClr val="0070C0"/>
              </a:solidFill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>
            <a:off x="5690616" y="3344769"/>
            <a:ext cx="0" cy="1187607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4594014" y="6083808"/>
            <a:ext cx="541866" cy="744378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80" idx="3"/>
          </p:cNvCxnSpPr>
          <p:nvPr/>
        </p:nvCxnSpPr>
        <p:spPr>
          <a:xfrm>
            <a:off x="2362200" y="4012359"/>
            <a:ext cx="3328416" cy="2196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46" idx="3"/>
          </p:cNvCxnSpPr>
          <p:nvPr/>
        </p:nvCxnSpPr>
        <p:spPr>
          <a:xfrm>
            <a:off x="2340864" y="6370243"/>
            <a:ext cx="2566416" cy="929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152400" y="3689193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Drag operation up or down to reorder.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431792" y="2590800"/>
            <a:ext cx="1261872" cy="344424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" y="2173438"/>
            <a:ext cx="2450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Drag an operation from the toolbox and drop it in the sequence to add.</a:t>
            </a:r>
            <a:endParaRPr lang="en-US" sz="1800" dirty="0">
              <a:solidFill>
                <a:srgbClr val="0070C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615184" y="2627376"/>
            <a:ext cx="792480" cy="772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6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090" y="228600"/>
            <a:ext cx="10702310" cy="77724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</a:t>
            </a:r>
          </a:p>
          <a:p>
            <a:r>
              <a:rPr lang="en-US" dirty="0" smtClean="0"/>
              <a:t>(Validation)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12216384" y="2959608"/>
            <a:ext cx="340210" cy="319444"/>
            <a:chOff x="11348371" y="5314890"/>
            <a:chExt cx="398621" cy="338554"/>
          </a:xfrm>
        </p:grpSpPr>
        <p:sp>
          <p:nvSpPr>
            <p:cNvPr id="63" name="Isosceles Triangle 62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220968" y="3593592"/>
            <a:ext cx="398621" cy="338554"/>
            <a:chOff x="11348371" y="5314890"/>
            <a:chExt cx="398621" cy="338554"/>
          </a:xfrm>
        </p:grpSpPr>
        <p:sp>
          <p:nvSpPr>
            <p:cNvPr id="66" name="Isosceles Triangle 65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52400" y="17526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70C0"/>
                </a:solidFill>
              </a:rPr>
              <a:t>Icons used to visually indicate validation errors.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52400" y="5297269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70C0"/>
                </a:solidFill>
              </a:rPr>
              <a:t>A description of the validation error is displayed below the field.</a:t>
            </a:r>
            <a:endParaRPr lang="en-US" sz="1800" dirty="0">
              <a:solidFill>
                <a:srgbClr val="0070C0"/>
              </a:solidFill>
            </a:endParaRPr>
          </a:p>
        </p:txBody>
      </p:sp>
      <p:cxnSp>
        <p:nvCxnSpPr>
          <p:cNvPr id="71" name="Straight Connector 70"/>
          <p:cNvCxnSpPr>
            <a:stCxn id="68" idx="3"/>
            <a:endCxn id="64" idx="1"/>
          </p:cNvCxnSpPr>
          <p:nvPr/>
        </p:nvCxnSpPr>
        <p:spPr>
          <a:xfrm>
            <a:off x="2743200" y="2075766"/>
            <a:ext cx="9473184" cy="1043564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8" idx="3"/>
          </p:cNvCxnSpPr>
          <p:nvPr/>
        </p:nvCxnSpPr>
        <p:spPr>
          <a:xfrm>
            <a:off x="2743200" y="2075766"/>
            <a:ext cx="3480816" cy="1662863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0" idx="3"/>
          </p:cNvCxnSpPr>
          <p:nvPr/>
        </p:nvCxnSpPr>
        <p:spPr>
          <a:xfrm flipV="1">
            <a:off x="2743200" y="3366480"/>
            <a:ext cx="5992368" cy="2392454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8763000" y="3276600"/>
            <a:ext cx="1676400" cy="161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735568" y="3212592"/>
            <a:ext cx="3569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reagent field is required.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6037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090" y="228600"/>
            <a:ext cx="10702310" cy="77724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</a:t>
            </a:r>
          </a:p>
          <a:p>
            <a:r>
              <a:rPr lang="en-US" dirty="0" smtClean="0"/>
              <a:t>(Validation)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12216384" y="2959608"/>
            <a:ext cx="340210" cy="319444"/>
            <a:chOff x="11348371" y="5314890"/>
            <a:chExt cx="398621" cy="338554"/>
          </a:xfrm>
        </p:grpSpPr>
        <p:sp>
          <p:nvSpPr>
            <p:cNvPr id="63" name="Isosceles Triangle 62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220968" y="3593592"/>
            <a:ext cx="398621" cy="338554"/>
            <a:chOff x="11348371" y="5314890"/>
            <a:chExt cx="398621" cy="338554"/>
          </a:xfrm>
        </p:grpSpPr>
        <p:sp>
          <p:nvSpPr>
            <p:cNvPr id="66" name="Isosceles Triangle 65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8763000" y="3276600"/>
            <a:ext cx="1676400" cy="161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735568" y="3212592"/>
            <a:ext cx="3569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reagent field is required.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2785090" y="228600"/>
            <a:ext cx="10702310" cy="7772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34000" y="2971800"/>
            <a:ext cx="6324601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410202" y="3294221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sequence contains errors and cannot be run in its current form.  Are you sure you want to go back before correcting these errors?</a:t>
            </a:r>
            <a:endParaRPr lang="en-US" sz="2400" dirty="0"/>
          </a:p>
        </p:txBody>
      </p:sp>
      <p:sp>
        <p:nvSpPr>
          <p:cNvPr id="20" name="Rounded Rectangle 19"/>
          <p:cNvSpPr/>
          <p:nvPr/>
        </p:nvSpPr>
        <p:spPr>
          <a:xfrm>
            <a:off x="8686801" y="48006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839201" y="48006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553201" y="48006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629401" y="48006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18960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Validation errors will cause a warning when Back </a:t>
            </a:r>
            <a:r>
              <a:rPr lang="en-US" sz="1800" dirty="0">
                <a:solidFill>
                  <a:srgbClr val="0070C0"/>
                </a:solidFill>
              </a:rPr>
              <a:t>is </a:t>
            </a:r>
            <a:r>
              <a:rPr lang="en-US" sz="1800" dirty="0" smtClean="0">
                <a:solidFill>
                  <a:srgbClr val="0070C0"/>
                </a:solidFill>
              </a:rPr>
              <a:t>clicked.</a:t>
            </a:r>
            <a:endParaRPr lang="en-US" sz="1800" dirty="0">
              <a:solidFill>
                <a:srgbClr val="0070C0"/>
              </a:solidFill>
            </a:endParaRPr>
          </a:p>
        </p:txBody>
      </p:sp>
      <p:cxnSp>
        <p:nvCxnSpPr>
          <p:cNvPr id="25" name="Straight Connector 24"/>
          <p:cNvCxnSpPr>
            <a:stCxn id="26" idx="1"/>
            <a:endCxn id="24" idx="3"/>
          </p:cNvCxnSpPr>
          <p:nvPr/>
        </p:nvCxnSpPr>
        <p:spPr>
          <a:xfrm flipH="1">
            <a:off x="2514600" y="637032"/>
            <a:ext cx="9144000" cy="172070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658600" y="332232"/>
            <a:ext cx="1752600" cy="609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8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090" y="228600"/>
            <a:ext cx="10702310" cy="77724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</a:t>
            </a:r>
          </a:p>
          <a:p>
            <a:r>
              <a:rPr lang="en-US" dirty="0" smtClean="0"/>
              <a:t>(Validation)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12216384" y="2959608"/>
            <a:ext cx="340210" cy="319444"/>
            <a:chOff x="11348371" y="5314890"/>
            <a:chExt cx="398621" cy="338554"/>
          </a:xfrm>
        </p:grpSpPr>
        <p:sp>
          <p:nvSpPr>
            <p:cNvPr id="63" name="Isosceles Triangle 62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220968" y="3593592"/>
            <a:ext cx="398621" cy="338554"/>
            <a:chOff x="11348371" y="5314890"/>
            <a:chExt cx="398621" cy="338554"/>
          </a:xfrm>
        </p:grpSpPr>
        <p:sp>
          <p:nvSpPr>
            <p:cNvPr id="66" name="Isosceles Triangle 65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8763000" y="3276600"/>
            <a:ext cx="1676400" cy="161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735568" y="3212592"/>
            <a:ext cx="3569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reagent field is required.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2785090" y="228600"/>
            <a:ext cx="10696582" cy="7772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91200" y="2971800"/>
            <a:ext cx="54102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19800" y="3276600"/>
            <a:ext cx="4953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</a:t>
            </a:r>
            <a:r>
              <a:rPr lang="en-US" dirty="0" smtClean="0"/>
              <a:t>sequence </a:t>
            </a:r>
            <a:r>
              <a:rPr lang="en-US" dirty="0" smtClean="0"/>
              <a:t>cannot </a:t>
            </a:r>
            <a:r>
              <a:rPr lang="en-US" dirty="0" smtClean="0"/>
              <a:t>be run because it contains </a:t>
            </a:r>
            <a:r>
              <a:rPr lang="en-US" dirty="0" smtClean="0"/>
              <a:t>errors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7543800" y="48006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659624" y="4812792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" y="18960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Validation errors will cause an </a:t>
            </a:r>
            <a:r>
              <a:rPr lang="en-US" sz="1800" dirty="0">
                <a:solidFill>
                  <a:srgbClr val="0070C0"/>
                </a:solidFill>
              </a:rPr>
              <a:t>error when Run is </a:t>
            </a:r>
            <a:r>
              <a:rPr lang="en-US" sz="1800" dirty="0" smtClean="0">
                <a:solidFill>
                  <a:srgbClr val="0070C0"/>
                </a:solidFill>
              </a:rPr>
              <a:t>clicked.</a:t>
            </a:r>
            <a:endParaRPr lang="en-US" sz="1800" dirty="0">
              <a:solidFill>
                <a:srgbClr val="0070C0"/>
              </a:solidFill>
            </a:endParaRPr>
          </a:p>
        </p:txBody>
      </p:sp>
      <p:cxnSp>
        <p:nvCxnSpPr>
          <p:cNvPr id="23" name="Straight Connector 22"/>
          <p:cNvCxnSpPr>
            <a:stCxn id="24" idx="1"/>
            <a:endCxn id="22" idx="3"/>
          </p:cNvCxnSpPr>
          <p:nvPr/>
        </p:nvCxnSpPr>
        <p:spPr>
          <a:xfrm flipH="1">
            <a:off x="2514600" y="637032"/>
            <a:ext cx="7391400" cy="172070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906000" y="332232"/>
            <a:ext cx="1752600" cy="609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8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9400" y="228600"/>
            <a:ext cx="10654073" cy="77724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Sequence</a:t>
            </a:r>
          </a:p>
          <a:p>
            <a:r>
              <a:rPr lang="en-US" dirty="0" smtClean="0"/>
              <a:t>(Start)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1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8600"/>
            <a:ext cx="10668000" cy="77724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8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10312"/>
            <a:ext cx="10349671" cy="77724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Sequence</a:t>
            </a:r>
          </a:p>
          <a:p>
            <a:r>
              <a:rPr lang="en-US" dirty="0" smtClean="0"/>
              <a:t>(Running)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00040" y="1524000"/>
            <a:ext cx="2441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The view will advance automatically with the run.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198020" y="713232"/>
            <a:ext cx="1856232" cy="707136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2" idx="3"/>
          </p:cNvCxnSpPr>
          <p:nvPr/>
        </p:nvCxnSpPr>
        <p:spPr>
          <a:xfrm>
            <a:off x="2741488" y="1985665"/>
            <a:ext cx="456532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105400" y="381000"/>
            <a:ext cx="8077200" cy="754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0" y="914400"/>
            <a:ext cx="76200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Adding Reagent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Adding </a:t>
            </a:r>
            <a:r>
              <a:rPr lang="en-US" sz="2400" dirty="0" err="1" smtClean="0"/>
              <a:t>MeCN</a:t>
            </a:r>
            <a:r>
              <a:rPr lang="en-US" sz="2400" dirty="0" smtClean="0"/>
              <a:t> to reactor 1 via </a:t>
            </a:r>
            <a:r>
              <a:rPr lang="en-US" sz="2400" dirty="0"/>
              <a:t>delivery position 2</a:t>
            </a:r>
            <a:r>
              <a:rPr lang="en-US" sz="2400" dirty="0" smtClean="0"/>
              <a:t>.  Using 5 PSI of nitrogen and delivering for 10 seconds.</a:t>
            </a:r>
          </a:p>
          <a:p>
            <a:pPr algn="ctr"/>
            <a:endParaRPr lang="en-US" sz="1100" dirty="0" smtClean="0"/>
          </a:p>
          <a:p>
            <a:pPr algn="ctr"/>
            <a:r>
              <a:rPr lang="en-US" sz="2400" dirty="0" smtClean="0"/>
              <a:t>Status: Delivering reagent</a:t>
            </a:r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Reactor 1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00" t="11269" r="53091" b="27131"/>
          <a:stretch/>
        </p:blipFill>
        <p:spPr>
          <a:xfrm>
            <a:off x="7467600" y="3245884"/>
            <a:ext cx="3370963" cy="27221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9" name="Rounded Rectangle 8"/>
          <p:cNvSpPr/>
          <p:nvPr/>
        </p:nvSpPr>
        <p:spPr>
          <a:xfrm>
            <a:off x="3301947" y="5157375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3299862" y="4615794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3299862" y="4070202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3299862" y="3516429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3295851" y="2971800"/>
            <a:ext cx="1508760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03088" y="3243662"/>
            <a:ext cx="2441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Unit operations that have already passed are grayed out.</a:t>
            </a:r>
            <a:endParaRPr lang="en-US" sz="1800" dirty="0">
              <a:solidFill>
                <a:srgbClr val="0070C0"/>
              </a:solidFill>
            </a:endParaRPr>
          </a:p>
        </p:txBody>
      </p:sp>
      <p:cxnSp>
        <p:nvCxnSpPr>
          <p:cNvPr id="72" name="Straight Connector 71"/>
          <p:cNvCxnSpPr>
            <a:stCxn id="71" idx="3"/>
          </p:cNvCxnSpPr>
          <p:nvPr/>
        </p:nvCxnSpPr>
        <p:spPr>
          <a:xfrm>
            <a:off x="2744536" y="3705327"/>
            <a:ext cx="607515" cy="0"/>
          </a:xfrm>
          <a:prstGeom prst="line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06136" y="5449610"/>
            <a:ext cx="2441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The current unit operation is progress is highlighted.</a:t>
            </a:r>
            <a:endParaRPr lang="en-US" sz="1800" dirty="0">
              <a:solidFill>
                <a:srgbClr val="0070C0"/>
              </a:solidFill>
            </a:endParaRPr>
          </a:p>
        </p:txBody>
      </p:sp>
      <p:cxnSp>
        <p:nvCxnSpPr>
          <p:cNvPr id="74" name="Straight Connector 73"/>
          <p:cNvCxnSpPr>
            <a:stCxn id="73" idx="3"/>
          </p:cNvCxnSpPr>
          <p:nvPr/>
        </p:nvCxnSpPr>
        <p:spPr>
          <a:xfrm>
            <a:off x="2747584" y="5911275"/>
            <a:ext cx="604467" cy="4"/>
          </a:xfrm>
          <a:prstGeom prst="line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3295851" y="2422356"/>
            <a:ext cx="1508760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3296655" y="1876764"/>
            <a:ext cx="1508760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3296655" y="1323477"/>
            <a:ext cx="1508760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3300666" y="774033"/>
            <a:ext cx="1508760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7278625" y="7019544"/>
            <a:ext cx="1880615" cy="58586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7406641" y="7133845"/>
            <a:ext cx="1603248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Pause After This Operation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9320785" y="7010400"/>
            <a:ext cx="1880615" cy="58586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640824" y="7135368"/>
            <a:ext cx="127101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Abort Run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03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10312"/>
            <a:ext cx="10349671" cy="77724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Sequence</a:t>
            </a:r>
          </a:p>
          <a:p>
            <a:r>
              <a:rPr lang="en-US" dirty="0" smtClean="0"/>
              <a:t>(Running)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05400" y="381000"/>
            <a:ext cx="8077200" cy="754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0" y="914400"/>
            <a:ext cx="76200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Adding Reagent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Adding </a:t>
            </a:r>
            <a:r>
              <a:rPr lang="en-US" sz="2400" dirty="0" err="1" smtClean="0"/>
              <a:t>MeCN</a:t>
            </a:r>
            <a:r>
              <a:rPr lang="en-US" sz="2400" dirty="0" smtClean="0"/>
              <a:t> to reactor 1 via </a:t>
            </a:r>
            <a:r>
              <a:rPr lang="en-US" sz="2400" dirty="0"/>
              <a:t>delivery position 2</a:t>
            </a:r>
            <a:r>
              <a:rPr lang="en-US" sz="2400" dirty="0" smtClean="0"/>
              <a:t>.  Using 5 PSI of nitrogen and delivering for 10 seconds.</a:t>
            </a:r>
          </a:p>
          <a:p>
            <a:pPr algn="ctr"/>
            <a:endParaRPr lang="en-US" sz="1100" dirty="0" smtClean="0"/>
          </a:p>
          <a:p>
            <a:pPr algn="ctr"/>
            <a:r>
              <a:rPr lang="en-US" sz="2400" dirty="0" smtClean="0"/>
              <a:t>Status: Delivering reagent</a:t>
            </a:r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Reactor 1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00" t="11269" r="53091" b="27131"/>
          <a:stretch/>
        </p:blipFill>
        <p:spPr>
          <a:xfrm>
            <a:off x="7467600" y="3245884"/>
            <a:ext cx="3370963" cy="27221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9" name="Rounded Rectangle 8"/>
          <p:cNvSpPr/>
          <p:nvPr/>
        </p:nvSpPr>
        <p:spPr>
          <a:xfrm>
            <a:off x="3301947" y="5157375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3299862" y="4615794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3299862" y="4070202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3299862" y="3516429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3295851" y="2971800"/>
            <a:ext cx="1508760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06136" y="2606040"/>
            <a:ext cx="244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The status of the unit operation.</a:t>
            </a:r>
            <a:endParaRPr lang="en-US" sz="1800" dirty="0">
              <a:solidFill>
                <a:srgbClr val="0070C0"/>
              </a:solidFill>
            </a:endParaRPr>
          </a:p>
        </p:txBody>
      </p:sp>
      <p:cxnSp>
        <p:nvCxnSpPr>
          <p:cNvPr id="74" name="Straight Connector 73"/>
          <p:cNvCxnSpPr>
            <a:stCxn id="73" idx="3"/>
          </p:cNvCxnSpPr>
          <p:nvPr/>
        </p:nvCxnSpPr>
        <p:spPr>
          <a:xfrm>
            <a:off x="2747584" y="2929206"/>
            <a:ext cx="4720016" cy="0"/>
          </a:xfrm>
          <a:prstGeom prst="line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3295851" y="2422356"/>
            <a:ext cx="1508760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3296655" y="1876764"/>
            <a:ext cx="1508760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3296655" y="1323477"/>
            <a:ext cx="1508760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3300666" y="774033"/>
            <a:ext cx="1508760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7278625" y="7019544"/>
            <a:ext cx="1880615" cy="58586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7406641" y="7133845"/>
            <a:ext cx="1603248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Pause After This Operation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9320785" y="7010400"/>
            <a:ext cx="1880615" cy="58586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653016" y="7135368"/>
            <a:ext cx="127101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Abort Run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03836" y="5741075"/>
            <a:ext cx="25155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Push-in/out button will flag the system to pause after this unit operation</a:t>
            </a:r>
            <a:r>
              <a:rPr lang="en-US" sz="1800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sz="1800" dirty="0" smtClean="0">
                <a:solidFill>
                  <a:srgbClr val="0070C0"/>
                </a:solidFill>
              </a:rPr>
              <a:t>Note: this is potentially confusing.  Any ideas for a better control to toggle on and off?</a:t>
            </a:r>
            <a:endParaRPr lang="en-US" sz="1800" dirty="0">
              <a:solidFill>
                <a:srgbClr val="0070C0"/>
              </a:solidFill>
            </a:endParaRPr>
          </a:p>
        </p:txBody>
      </p:sp>
      <p:cxnSp>
        <p:nvCxnSpPr>
          <p:cNvPr id="84" name="Straight Connector 83"/>
          <p:cNvCxnSpPr>
            <a:stCxn id="83" idx="3"/>
          </p:cNvCxnSpPr>
          <p:nvPr/>
        </p:nvCxnSpPr>
        <p:spPr>
          <a:xfrm>
            <a:off x="2819399" y="6756738"/>
            <a:ext cx="4587242" cy="378630"/>
          </a:xfrm>
          <a:prstGeom prst="line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4800" y="4258270"/>
            <a:ext cx="2441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Live video from the relevant reactor is shown.</a:t>
            </a:r>
            <a:endParaRPr lang="en-US" sz="1800" dirty="0">
              <a:solidFill>
                <a:srgbClr val="0070C0"/>
              </a:solidFill>
            </a:endParaRPr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>
            <a:off x="2746248" y="4719935"/>
            <a:ext cx="4720016" cy="0"/>
          </a:xfrm>
          <a:prstGeom prst="line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22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10312"/>
            <a:ext cx="10349671" cy="77724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Sequence</a:t>
            </a:r>
          </a:p>
          <a:p>
            <a:r>
              <a:rPr lang="en-US" dirty="0" smtClean="0"/>
              <a:t>(Timer)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05400" y="381000"/>
            <a:ext cx="8077200" cy="754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0" y="907732"/>
            <a:ext cx="769620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Reacting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Reacting the contents of reactor 1 in position 2 at 160 C for 900 seconds.  The vial is being stirred at 500 and will be cooled to 35 C when complete.</a:t>
            </a:r>
          </a:p>
          <a:p>
            <a:pPr algn="ctr"/>
            <a:endParaRPr lang="en-US" sz="1200" dirty="0" smtClean="0"/>
          </a:p>
          <a:p>
            <a:pPr algn="ctr"/>
            <a:r>
              <a:rPr lang="en-US" sz="2400" dirty="0" smtClean="0"/>
              <a:t>Status:  Reacting, 3:14 remaining</a:t>
            </a:r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Reactor 1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00" t="11269" r="53091" b="27131"/>
          <a:stretch/>
        </p:blipFill>
        <p:spPr>
          <a:xfrm>
            <a:off x="7467600" y="3581400"/>
            <a:ext cx="3370963" cy="27221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9" name="Rounded Rectangle 8"/>
          <p:cNvSpPr/>
          <p:nvPr/>
        </p:nvSpPr>
        <p:spPr>
          <a:xfrm>
            <a:off x="3301947" y="5157375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3299862" y="4615794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3299862" y="4070202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3299862" y="3516429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3295851" y="2971800"/>
            <a:ext cx="1508760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3295851" y="2422356"/>
            <a:ext cx="1508760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3296655" y="1876764"/>
            <a:ext cx="1508760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3296655" y="1323477"/>
            <a:ext cx="1508760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3300666" y="774033"/>
            <a:ext cx="1508760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9259825" y="7019544"/>
            <a:ext cx="1880615" cy="58586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387841" y="7133845"/>
            <a:ext cx="1603248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Pause After This Operation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11301985" y="7010400"/>
            <a:ext cx="1880615" cy="58586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1597640" y="7123176"/>
            <a:ext cx="127101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Abort Run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03836" y="5706070"/>
            <a:ext cx="2515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Pause button will stop the timer and change to a Play button which will resume the timer.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257800" y="7010400"/>
            <a:ext cx="1880615" cy="58586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385816" y="7124701"/>
            <a:ext cx="1603248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Pause timer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263385" y="7010400"/>
            <a:ext cx="1880615" cy="58586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354824" y="7124701"/>
            <a:ext cx="1752599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Skip to next step</a:t>
            </a:r>
            <a:endParaRPr lang="en-US" sz="1800" b="1" dirty="0">
              <a:solidFill>
                <a:schemeClr val="tx1"/>
              </a:solidFill>
            </a:endParaRPr>
          </a:p>
        </p:txBody>
      </p:sp>
      <p:cxnSp>
        <p:nvCxnSpPr>
          <p:cNvPr id="84" name="Straight Connector 83"/>
          <p:cNvCxnSpPr>
            <a:stCxn id="83" idx="3"/>
            <a:endCxn id="31" idx="1"/>
          </p:cNvCxnSpPr>
          <p:nvPr/>
        </p:nvCxnSpPr>
        <p:spPr>
          <a:xfrm>
            <a:off x="2819399" y="6306235"/>
            <a:ext cx="2566417" cy="989916"/>
          </a:xfrm>
          <a:prstGeom prst="line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800" y="7467600"/>
            <a:ext cx="2515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Complete button will cut the timer short.</a:t>
            </a:r>
            <a:endParaRPr lang="en-US" sz="1800" dirty="0">
              <a:solidFill>
                <a:srgbClr val="0070C0"/>
              </a:solidFill>
            </a:endParaRPr>
          </a:p>
        </p:txBody>
      </p:sp>
      <p:cxnSp>
        <p:nvCxnSpPr>
          <p:cNvPr id="37" name="Straight Connector 36"/>
          <p:cNvCxnSpPr>
            <a:stCxn id="36" idx="3"/>
          </p:cNvCxnSpPr>
          <p:nvPr/>
        </p:nvCxnSpPr>
        <p:spPr>
          <a:xfrm flipV="1">
            <a:off x="2820363" y="7467600"/>
            <a:ext cx="4647237" cy="323166"/>
          </a:xfrm>
          <a:prstGeom prst="line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Left Brace 40"/>
          <p:cNvSpPr/>
          <p:nvPr/>
        </p:nvSpPr>
        <p:spPr>
          <a:xfrm rot="5400000">
            <a:off x="7068311" y="4895090"/>
            <a:ext cx="228600" cy="3849622"/>
          </a:xfrm>
          <a:prstGeom prst="leftBrac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92608" y="1828800"/>
            <a:ext cx="2515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Additional buttons will be present for unit operations that include a timer</a:t>
            </a:r>
            <a:r>
              <a:rPr lang="en-US" sz="1800" dirty="0" smtClean="0">
                <a:solidFill>
                  <a:srgbClr val="0070C0"/>
                </a:solidFill>
              </a:rPr>
              <a:t>.  Note: can we put these closer to the timer so their function is more intuitive?  How to prevent accidentally clicking “Skip”?  For example, Apple has two step controls for deleting things.</a:t>
            </a:r>
            <a:endParaRPr lang="en-US" sz="1800" dirty="0">
              <a:solidFill>
                <a:srgbClr val="0070C0"/>
              </a:solidFill>
            </a:endParaRPr>
          </a:p>
        </p:txBody>
      </p:sp>
      <p:cxnSp>
        <p:nvCxnSpPr>
          <p:cNvPr id="44" name="Straight Connector 43"/>
          <p:cNvCxnSpPr>
            <a:stCxn id="43" idx="3"/>
          </p:cNvCxnSpPr>
          <p:nvPr/>
        </p:nvCxnSpPr>
        <p:spPr>
          <a:xfrm>
            <a:off x="2808171" y="3536960"/>
            <a:ext cx="4374440" cy="3016240"/>
          </a:xfrm>
          <a:prstGeom prst="line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73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090" y="228600"/>
            <a:ext cx="10702310" cy="77724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Sequence</a:t>
            </a:r>
          </a:p>
          <a:p>
            <a:r>
              <a:rPr lang="en-US" dirty="0" smtClean="0"/>
              <a:t>(Pause and Edit)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922672" y="2996184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4931226" y="2450592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930216" y="3547434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4930216" y="4102608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745224" y="381000"/>
            <a:ext cx="6629400" cy="746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78" t="31685" b="24119"/>
          <a:stretch/>
        </p:blipFill>
        <p:spPr>
          <a:xfrm>
            <a:off x="7162800" y="2051304"/>
            <a:ext cx="5910072" cy="3435096"/>
          </a:xfrm>
          <a:prstGeom prst="rect">
            <a:avLst/>
          </a:prstGeom>
          <a:ln>
            <a:noFill/>
          </a:ln>
        </p:spPr>
      </p:pic>
      <p:sp>
        <p:nvSpPr>
          <p:cNvPr id="74" name="Rounded Rectangle 73"/>
          <p:cNvSpPr/>
          <p:nvPr/>
        </p:nvSpPr>
        <p:spPr>
          <a:xfrm>
            <a:off x="8116825" y="6867144"/>
            <a:ext cx="1880615" cy="58586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8183880" y="6993637"/>
            <a:ext cx="1752599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Continue Run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10158985" y="6858000"/>
            <a:ext cx="1880615" cy="58586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451593" y="6970776"/>
            <a:ext cx="1310642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Abort Run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56032" y="6016966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Unit operations that haven’t occurred yet can be edited.</a:t>
            </a:r>
          </a:p>
        </p:txBody>
      </p:sp>
      <p:cxnSp>
        <p:nvCxnSpPr>
          <p:cNvPr id="83" name="Straight Connector 82"/>
          <p:cNvCxnSpPr>
            <a:stCxn id="82" idx="3"/>
          </p:cNvCxnSpPr>
          <p:nvPr/>
        </p:nvCxnSpPr>
        <p:spPr>
          <a:xfrm>
            <a:off x="2465832" y="6478631"/>
            <a:ext cx="2514600" cy="0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56032" y="143887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Reagents and cassette positions that haven’t been used yet can be edited.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54320" y="3124200"/>
            <a:ext cx="2441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Unit operations that have already passed are grayed out and cannot be selected.</a:t>
            </a:r>
            <a:endParaRPr lang="en-US" sz="1800" dirty="0">
              <a:solidFill>
                <a:srgbClr val="0070C0"/>
              </a:solidFill>
            </a:endParaRPr>
          </a:p>
        </p:txBody>
      </p:sp>
      <p:cxnSp>
        <p:nvCxnSpPr>
          <p:cNvPr id="90" name="Straight Connector 89"/>
          <p:cNvCxnSpPr>
            <a:stCxn id="89" idx="3"/>
          </p:cNvCxnSpPr>
          <p:nvPr/>
        </p:nvCxnSpPr>
        <p:spPr>
          <a:xfrm flipV="1">
            <a:off x="2695768" y="3724364"/>
            <a:ext cx="2284664" cy="1"/>
          </a:xfrm>
          <a:prstGeom prst="line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4" idx="3"/>
          </p:cNvCxnSpPr>
          <p:nvPr/>
        </p:nvCxnSpPr>
        <p:spPr>
          <a:xfrm flipV="1">
            <a:off x="2618232" y="2039034"/>
            <a:ext cx="2362200" cy="1"/>
          </a:xfrm>
          <a:prstGeom prst="line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5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090" y="228600"/>
            <a:ext cx="10702310" cy="77724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Sequence</a:t>
            </a:r>
          </a:p>
          <a:p>
            <a:r>
              <a:rPr lang="en-US" dirty="0" smtClean="0"/>
              <a:t>(Pause and Edit)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922672" y="2996184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4931226" y="2450592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930216" y="3547434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4930216" y="4102608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745224" y="381000"/>
            <a:ext cx="6629400" cy="746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78" t="31685" b="24119"/>
          <a:stretch/>
        </p:blipFill>
        <p:spPr>
          <a:xfrm>
            <a:off x="7162800" y="2051304"/>
            <a:ext cx="5910072" cy="3435096"/>
          </a:xfrm>
          <a:prstGeom prst="rect">
            <a:avLst/>
          </a:prstGeom>
          <a:ln>
            <a:noFill/>
          </a:ln>
        </p:spPr>
      </p:pic>
      <p:sp>
        <p:nvSpPr>
          <p:cNvPr id="74" name="Rounded Rectangle 73"/>
          <p:cNvSpPr/>
          <p:nvPr/>
        </p:nvSpPr>
        <p:spPr>
          <a:xfrm>
            <a:off x="8116825" y="6867144"/>
            <a:ext cx="1880615" cy="58586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8183880" y="6993637"/>
            <a:ext cx="1752599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Continue Run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10158985" y="6858000"/>
            <a:ext cx="1880615" cy="58586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451593" y="6970776"/>
            <a:ext cx="1310642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Abort Run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6888" y="3538728"/>
            <a:ext cx="220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Any unit operation inserted before the current position will become the next unit operation.</a:t>
            </a:r>
          </a:p>
        </p:txBody>
      </p:sp>
      <p:cxnSp>
        <p:nvCxnSpPr>
          <p:cNvPr id="86" name="Straight Connector 85"/>
          <p:cNvCxnSpPr>
            <a:stCxn id="85" idx="3"/>
          </p:cNvCxnSpPr>
          <p:nvPr/>
        </p:nvCxnSpPr>
        <p:spPr>
          <a:xfrm>
            <a:off x="2456688" y="4277392"/>
            <a:ext cx="990600" cy="0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410456" y="4282441"/>
            <a:ext cx="990600" cy="289559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28600" y="5657671"/>
            <a:ext cx="220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The system will refuse to continue if there are any validation errors in the sequence.</a:t>
            </a:r>
          </a:p>
        </p:txBody>
      </p:sp>
      <p:cxnSp>
        <p:nvCxnSpPr>
          <p:cNvPr id="22" name="Straight Connector 21"/>
          <p:cNvCxnSpPr>
            <a:stCxn id="88" idx="3"/>
          </p:cNvCxnSpPr>
          <p:nvPr/>
        </p:nvCxnSpPr>
        <p:spPr>
          <a:xfrm>
            <a:off x="2438400" y="6396335"/>
            <a:ext cx="5867400" cy="597302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70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10312"/>
            <a:ext cx="10349671" cy="77724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Sequence</a:t>
            </a:r>
          </a:p>
          <a:p>
            <a:r>
              <a:rPr lang="en-US" dirty="0" smtClean="0"/>
              <a:t>(Abort)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05400" y="381000"/>
            <a:ext cx="8077200" cy="754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29400" y="990600"/>
            <a:ext cx="5586984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Adding Reagent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Adding </a:t>
            </a:r>
            <a:r>
              <a:rPr lang="en-US" sz="2400" dirty="0" err="1" smtClean="0"/>
              <a:t>MeCN</a:t>
            </a:r>
            <a:r>
              <a:rPr lang="en-US" sz="2400" dirty="0" smtClean="0"/>
              <a:t> to reactor 1 via </a:t>
            </a:r>
            <a:r>
              <a:rPr lang="en-US" sz="2400" dirty="0"/>
              <a:t>delivery position 2</a:t>
            </a:r>
            <a:r>
              <a:rPr lang="en-US" sz="2400" dirty="0" smtClean="0"/>
              <a:t>.  Using 5 PSI of nitrogen and delivering for 10 seconds.</a:t>
            </a:r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Reactor 1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00" t="11269" r="53091" b="27131"/>
          <a:stretch/>
        </p:blipFill>
        <p:spPr>
          <a:xfrm>
            <a:off x="7720584" y="3145300"/>
            <a:ext cx="3370963" cy="27221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9" name="Rounded Rectangle 8"/>
          <p:cNvSpPr/>
          <p:nvPr/>
        </p:nvSpPr>
        <p:spPr>
          <a:xfrm>
            <a:off x="3301947" y="5157375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3299862" y="4615794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3299862" y="4070202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3299862" y="3516429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3295851" y="2971800"/>
            <a:ext cx="1508760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3295851" y="2422356"/>
            <a:ext cx="1508760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3296655" y="1876764"/>
            <a:ext cx="1508760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3296655" y="1323477"/>
            <a:ext cx="1508760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3300666" y="774033"/>
            <a:ext cx="1508760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7278625" y="7019544"/>
            <a:ext cx="1880615" cy="58586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7406641" y="7133845"/>
            <a:ext cx="1603248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Pause After This Operation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9320785" y="7010400"/>
            <a:ext cx="1880615" cy="58586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777984" y="7135368"/>
            <a:ext cx="993648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Abort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71800" y="210312"/>
            <a:ext cx="10349671" cy="7790688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334000" y="2971800"/>
            <a:ext cx="6324601" cy="23821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522976" y="3072384"/>
            <a:ext cx="594360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Are you sure you want to abort the sequence run</a:t>
            </a:r>
            <a:r>
              <a:rPr lang="en-US" dirty="0" smtClean="0"/>
              <a:t>?  This operation cannot be undone.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8686801" y="4498848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802625" y="4523232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6553201" y="4498848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78169" y="4523232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25552" y="4572000"/>
            <a:ext cx="244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The current run can be completely aborted.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262747" y="6944868"/>
            <a:ext cx="2027045" cy="6995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6" idx="3"/>
            <a:endCxn id="37" idx="1"/>
          </p:cNvCxnSpPr>
          <p:nvPr/>
        </p:nvCxnSpPr>
        <p:spPr>
          <a:xfrm>
            <a:off x="2667000" y="4895166"/>
            <a:ext cx="6595747" cy="239946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04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10312"/>
            <a:ext cx="10349671" cy="77724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Sequence</a:t>
            </a:r>
          </a:p>
          <a:p>
            <a:r>
              <a:rPr lang="en-US" dirty="0" smtClean="0"/>
              <a:t>(Complete)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05400" y="381000"/>
            <a:ext cx="8077200" cy="754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0" y="914400"/>
            <a:ext cx="76200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Adding Reagent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Adding </a:t>
            </a:r>
            <a:r>
              <a:rPr lang="en-US" sz="2400" dirty="0" err="1" smtClean="0"/>
              <a:t>MeCN</a:t>
            </a:r>
            <a:r>
              <a:rPr lang="en-US" sz="2400" dirty="0" smtClean="0"/>
              <a:t> to reactor 1 via </a:t>
            </a:r>
            <a:r>
              <a:rPr lang="en-US" sz="2400" dirty="0"/>
              <a:t>delivery position 2</a:t>
            </a:r>
            <a:r>
              <a:rPr lang="en-US" sz="2400" dirty="0" smtClean="0"/>
              <a:t>.  Using 5 PSI of nitrogen and delivering for 10 seconds.</a:t>
            </a:r>
          </a:p>
          <a:p>
            <a:pPr algn="ctr"/>
            <a:endParaRPr lang="en-US" sz="1100" dirty="0" smtClean="0"/>
          </a:p>
          <a:p>
            <a:pPr algn="ctr"/>
            <a:r>
              <a:rPr lang="en-US" sz="2400" dirty="0" smtClean="0"/>
              <a:t>Status: Delivering reagent</a:t>
            </a:r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Reactor 1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00" t="11269" r="53091" b="27131"/>
          <a:stretch/>
        </p:blipFill>
        <p:spPr>
          <a:xfrm>
            <a:off x="7467600" y="3245884"/>
            <a:ext cx="3370963" cy="27221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9" name="Rounded Rectangle 8"/>
          <p:cNvSpPr/>
          <p:nvPr/>
        </p:nvSpPr>
        <p:spPr>
          <a:xfrm>
            <a:off x="3301947" y="5157375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3299862" y="4615794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3299862" y="4070202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3299862" y="3516429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3295851" y="2971800"/>
            <a:ext cx="1508760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3295851" y="2422356"/>
            <a:ext cx="1508760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3296655" y="1876764"/>
            <a:ext cx="1508760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3296655" y="1323477"/>
            <a:ext cx="1508760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3300666" y="774033"/>
            <a:ext cx="1508760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7278625" y="7019544"/>
            <a:ext cx="1880615" cy="58586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7406641" y="7133845"/>
            <a:ext cx="1603248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Pause After This Operation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9320785" y="7010400"/>
            <a:ext cx="1880615" cy="58586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640824" y="7135368"/>
            <a:ext cx="127101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Abort Run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971801" y="228599"/>
            <a:ext cx="10363200" cy="7784593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5408789" y="2123050"/>
            <a:ext cx="5715000" cy="3515750"/>
            <a:chOff x="5408789" y="1828800"/>
            <a:chExt cx="5715000" cy="3515750"/>
          </a:xfrm>
        </p:grpSpPr>
        <p:sp>
          <p:nvSpPr>
            <p:cNvPr id="29" name="Rectangle 28"/>
            <p:cNvSpPr/>
            <p:nvPr/>
          </p:nvSpPr>
          <p:spPr>
            <a:xfrm>
              <a:off x="5408789" y="1828800"/>
              <a:ext cx="5715000" cy="35157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315200" y="4495800"/>
              <a:ext cx="19050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443216" y="4507992"/>
              <a:ext cx="16764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OK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84989" y="1981200"/>
              <a:ext cx="5562600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Sequence “FAC Synthesis” completed successfully.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Enter an optional comment for this run: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89789" y="3733800"/>
              <a:ext cx="4953000" cy="492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865989" y="3733800"/>
              <a:ext cx="3505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35.2% yield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208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Account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796427" y="228600"/>
            <a:ext cx="10690973" cy="7772400"/>
            <a:chOff x="2796427" y="228600"/>
            <a:chExt cx="10690973" cy="7772400"/>
          </a:xfrm>
        </p:grpSpPr>
        <p:sp>
          <p:nvSpPr>
            <p:cNvPr id="5" name="Rectangle 4"/>
            <p:cNvSpPr/>
            <p:nvPr/>
          </p:nvSpPr>
          <p:spPr>
            <a:xfrm>
              <a:off x="2796427" y="228600"/>
              <a:ext cx="10690973" cy="777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05400" y="34290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First: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686800" y="5867400"/>
              <a:ext cx="19050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814816" y="5879592"/>
              <a:ext cx="16764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Save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162800" y="3435763"/>
              <a:ext cx="3810000" cy="492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9000" y="3435763"/>
              <a:ext cx="24003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Homer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553200" y="5867400"/>
              <a:ext cx="19050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65976" y="5879592"/>
              <a:ext cx="16764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05400" y="4249579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Last: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62800" y="4256342"/>
              <a:ext cx="3810000" cy="492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39000" y="4256342"/>
              <a:ext cx="24003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Simpson</a:t>
              </a:r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553200" y="5029200"/>
              <a:ext cx="4038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29400" y="5053584"/>
              <a:ext cx="3886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Change Password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5400" y="21336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User: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86600" y="2140363"/>
              <a:ext cx="24003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hsimpson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05400" y="2701194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Role: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86600" y="2707957"/>
              <a:ext cx="24003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Administrator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347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796427" y="228600"/>
            <a:ext cx="10690973" cy="7772400"/>
            <a:chOff x="2796427" y="228600"/>
            <a:chExt cx="10690973" cy="7772400"/>
          </a:xfrm>
        </p:grpSpPr>
        <p:sp>
          <p:nvSpPr>
            <p:cNvPr id="20" name="Rectangle 19"/>
            <p:cNvSpPr/>
            <p:nvPr/>
          </p:nvSpPr>
          <p:spPr>
            <a:xfrm>
              <a:off x="2796427" y="228600"/>
              <a:ext cx="10690973" cy="777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05400" y="34290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First:</a:t>
              </a:r>
              <a:endParaRPr 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686800" y="5867400"/>
              <a:ext cx="19050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814816" y="5879592"/>
              <a:ext cx="16764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Save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62800" y="3435763"/>
              <a:ext cx="3810000" cy="492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39000" y="3435763"/>
              <a:ext cx="24003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Homer</a:t>
              </a:r>
              <a:endParaRPr 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553200" y="5867400"/>
              <a:ext cx="19050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65976" y="5879592"/>
              <a:ext cx="16764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05400" y="4249579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Last: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162800" y="4256342"/>
              <a:ext cx="3810000" cy="492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239000" y="4256342"/>
              <a:ext cx="24003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Simpson</a:t>
              </a:r>
              <a:endParaRPr lang="en-US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553200" y="5029200"/>
              <a:ext cx="4038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29400" y="5053584"/>
              <a:ext cx="3886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Change Password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05400" y="21336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User: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086600" y="2140363"/>
              <a:ext cx="24003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hsimpson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05400" y="2701194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Role: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86600" y="2707957"/>
              <a:ext cx="24003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Administrator</a:t>
              </a:r>
              <a:endParaRPr 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04800" y="228600"/>
            <a:ext cx="5181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Account</a:t>
            </a:r>
          </a:p>
          <a:p>
            <a:r>
              <a:rPr lang="en-US" dirty="0" smtClean="0"/>
              <a:t>(Password)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228600"/>
            <a:ext cx="10668000" cy="7772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62600" y="1828800"/>
            <a:ext cx="5715000" cy="4953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38800" y="3446621"/>
            <a:ext cx="5562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nter your new password and verify: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534400" y="59436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86800" y="59436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43600" y="4191000"/>
            <a:ext cx="4953000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19800" y="4191000"/>
            <a:ext cx="350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********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400800" y="59436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77000" y="59436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1981200"/>
            <a:ext cx="5562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nter your current password: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43600" y="2725579"/>
            <a:ext cx="4953000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19800" y="2725579"/>
            <a:ext cx="350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********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943600" y="4917757"/>
            <a:ext cx="4953000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19800" y="4917757"/>
            <a:ext cx="350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********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7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28600"/>
            <a:ext cx="10390364" cy="77724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5029200" y="2731008"/>
            <a:ext cx="6553200" cy="2983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18" b="46432"/>
          <a:stretch/>
        </p:blipFill>
        <p:spPr>
          <a:xfrm>
            <a:off x="2971800" y="1219200"/>
            <a:ext cx="10390364" cy="1511808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81" b="29137"/>
          <a:stretch/>
        </p:blipFill>
        <p:spPr>
          <a:xfrm>
            <a:off x="2971800" y="5715000"/>
            <a:ext cx="10390364" cy="1389888"/>
          </a:xfrm>
          <a:prstGeom prst="rect">
            <a:avLst/>
          </a:prstGeom>
          <a:ln>
            <a:noFill/>
          </a:ln>
        </p:spPr>
      </p:pic>
      <p:sp>
        <p:nvSpPr>
          <p:cNvPr id="9" name="Rounded Rectangle 8"/>
          <p:cNvSpPr/>
          <p:nvPr/>
        </p:nvSpPr>
        <p:spPr>
          <a:xfrm>
            <a:off x="5638800" y="5129784"/>
            <a:ext cx="5117592" cy="4815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38800" y="4355592"/>
            <a:ext cx="5105400" cy="4815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638800" y="3596640"/>
            <a:ext cx="5105400" cy="4815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638800" y="2834640"/>
            <a:ext cx="5132832" cy="4815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30240" y="3671316"/>
            <a:ext cx="49530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Manage my account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33288" y="4419600"/>
            <a:ext cx="49530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Manage system users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42432" y="5207508"/>
            <a:ext cx="49530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View and export log data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201" y="5830669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70C0"/>
                </a:solidFill>
              </a:rPr>
              <a:t>This option will be available in the AIR client.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86400" y="5818632"/>
            <a:ext cx="5425440" cy="63398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1"/>
            <a:endCxn id="18" idx="3"/>
          </p:cNvCxnSpPr>
          <p:nvPr/>
        </p:nvCxnSpPr>
        <p:spPr>
          <a:xfrm flipH="1">
            <a:off x="2667001" y="6135624"/>
            <a:ext cx="2819399" cy="1821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200" y="462686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70C0"/>
                </a:solidFill>
              </a:rPr>
              <a:t>Options only available to system administrators.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" y="3364992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70C0"/>
                </a:solidFill>
              </a:rPr>
              <a:t>Allows users to change their password and personal information.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86399" y="3517392"/>
            <a:ext cx="5425440" cy="63398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3" idx="1"/>
          </p:cNvCxnSpPr>
          <p:nvPr/>
        </p:nvCxnSpPr>
        <p:spPr>
          <a:xfrm flipH="1" flipV="1">
            <a:off x="2569464" y="3829919"/>
            <a:ext cx="2916935" cy="446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489448" y="4258056"/>
            <a:ext cx="5425440" cy="14114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 flipV="1">
            <a:off x="2581656" y="4940808"/>
            <a:ext cx="2916935" cy="446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742432" y="2909316"/>
            <a:ext cx="49530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Watch the run </a:t>
            </a:r>
            <a:r>
              <a:rPr lang="en-US" sz="2000" b="1" dirty="0" smtClean="0">
                <a:solidFill>
                  <a:schemeClr val="tx1"/>
                </a:solidFill>
              </a:rPr>
              <a:t>that </a:t>
            </a:r>
            <a:r>
              <a:rPr lang="en-US" sz="2000" b="1" dirty="0" smtClean="0">
                <a:solidFill>
                  <a:schemeClr val="tx1"/>
                </a:solidFill>
              </a:rPr>
              <a:t>is currently in progress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489448" y="2767584"/>
            <a:ext cx="5425440" cy="63398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7432" y="2200870"/>
            <a:ext cx="2720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70C0"/>
                </a:solidFill>
              </a:rPr>
              <a:t>This option will appear when another user is running the system.</a:t>
            </a:r>
            <a:endParaRPr lang="en-US" sz="1800" dirty="0">
              <a:solidFill>
                <a:srgbClr val="0070C0"/>
              </a:solidFill>
            </a:endParaRPr>
          </a:p>
        </p:txBody>
      </p:sp>
      <p:cxnSp>
        <p:nvCxnSpPr>
          <p:cNvPr id="32" name="Straight Connector 31"/>
          <p:cNvCxnSpPr>
            <a:stCxn id="30" idx="1"/>
          </p:cNvCxnSpPr>
          <p:nvPr/>
        </p:nvCxnSpPr>
        <p:spPr>
          <a:xfrm flipH="1" flipV="1">
            <a:off x="2589164" y="2662536"/>
            <a:ext cx="2900284" cy="42204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06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704" y="228600"/>
            <a:ext cx="10746896" cy="77724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04800" y="228600"/>
            <a:ext cx="5181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</a:t>
            </a:r>
          </a:p>
          <a:p>
            <a:r>
              <a:rPr lang="en-US" dirty="0" smtClean="0"/>
              <a:t>(Sequences)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73552" y="457200"/>
            <a:ext cx="19812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Sequences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1515070"/>
            <a:ext cx="2209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Choose a sequence from this tab and use the buttons below to do one of the following: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>
                <a:solidFill>
                  <a:srgbClr val="0070C0"/>
                </a:solidFill>
              </a:rPr>
              <a:t>View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>
                <a:solidFill>
                  <a:srgbClr val="0070C0"/>
                </a:solidFill>
              </a:rPr>
              <a:t>Copy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>
                <a:solidFill>
                  <a:srgbClr val="0070C0"/>
                </a:solidFill>
              </a:rPr>
              <a:t>Edit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>
                <a:solidFill>
                  <a:srgbClr val="0070C0"/>
                </a:solidFill>
              </a:rPr>
              <a:t>Run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>
                <a:solidFill>
                  <a:srgbClr val="0070C0"/>
                </a:solidFill>
              </a:rPr>
              <a:t>Delete</a:t>
            </a:r>
          </a:p>
          <a:p>
            <a:pPr marL="285750" indent="-285750">
              <a:buFont typeface="Arial" charset="0"/>
              <a:buChar char="•"/>
            </a:pPr>
            <a:endParaRPr lang="en-US" sz="1800" dirty="0" smtClean="0">
              <a:solidFill>
                <a:srgbClr val="0070C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209800" y="674881"/>
            <a:ext cx="1295400" cy="2409850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000" y="677287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Create a new sequence from scratch.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2209800" y="7234535"/>
            <a:ext cx="1143000" cy="373273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0" y="502027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Design note: we want it to be obvious which of the two tabs is selected.</a:t>
            </a:r>
            <a:endParaRPr lang="en-US" sz="18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03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570" y="228600"/>
            <a:ext cx="10732830" cy="77724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04800" y="228600"/>
            <a:ext cx="5181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</a:t>
            </a:r>
          </a:p>
          <a:p>
            <a:r>
              <a:rPr lang="en-US" dirty="0" smtClean="0"/>
              <a:t>(Run History)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00400" y="1624584"/>
            <a:ext cx="98328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9/21/2011               hsimpson               FAC Synthesis         10.4% FAC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2098357"/>
            <a:ext cx="98328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9/19/2011               hsimpson               FAC Synthesis         14.7% FAC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00400" y="2555557"/>
            <a:ext cx="98328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9/16/2011               hsimpson               FAC Synthesis         Gasket fell off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1515070"/>
            <a:ext cx="220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Choose a past run from this tab and either view it or copy it to a saved sequence.</a:t>
            </a:r>
          </a:p>
        </p:txBody>
      </p:sp>
      <p:cxnSp>
        <p:nvCxnSpPr>
          <p:cNvPr id="21" name="Straight Connector 20"/>
          <p:cNvCxnSpPr>
            <a:stCxn id="20" idx="3"/>
            <a:endCxn id="12" idx="1"/>
          </p:cNvCxnSpPr>
          <p:nvPr/>
        </p:nvCxnSpPr>
        <p:spPr>
          <a:xfrm flipV="1">
            <a:off x="2590800" y="657255"/>
            <a:ext cx="3200400" cy="1596479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83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8600"/>
            <a:ext cx="10681964" cy="77724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04800" y="228600"/>
            <a:ext cx="5181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Sequence</a:t>
            </a:r>
          </a:p>
          <a:p>
            <a:r>
              <a:rPr lang="en-US" dirty="0" smtClean="0"/>
              <a:t>(Create)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36" y="228600"/>
            <a:ext cx="10695964" cy="77724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04800" y="228600"/>
            <a:ext cx="5181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Sequence</a:t>
            </a:r>
          </a:p>
          <a:p>
            <a:r>
              <a:rPr lang="en-US" dirty="0" smtClean="0"/>
              <a:t>(Copy)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83" y="228600"/>
            <a:ext cx="10661617" cy="77724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04800" y="228600"/>
            <a:ext cx="5181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Sequence</a:t>
            </a:r>
          </a:p>
          <a:p>
            <a:r>
              <a:rPr lang="en-US" dirty="0" smtClean="0"/>
              <a:t>(Delete)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53200" y="4468368"/>
            <a:ext cx="1447800" cy="276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784848" y="4400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Yes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8333232" y="4463094"/>
            <a:ext cx="1447800" cy="276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64880" y="4395216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33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Sequence</a:t>
            </a:r>
          </a:p>
          <a:p>
            <a:r>
              <a:rPr lang="en-US" dirty="0" smtClean="0"/>
              <a:t>(Cassette)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28600"/>
            <a:ext cx="10359818" cy="7772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95656" y="463927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Make this column wider to fit more descriptive text.</a:t>
            </a:r>
          </a:p>
        </p:txBody>
      </p:sp>
      <p:cxnSp>
        <p:nvCxnSpPr>
          <p:cNvPr id="6" name="Straight Connector 5"/>
          <p:cNvCxnSpPr>
            <a:stCxn id="5" idx="3"/>
          </p:cNvCxnSpPr>
          <p:nvPr/>
        </p:nvCxnSpPr>
        <p:spPr>
          <a:xfrm>
            <a:off x="2505456" y="5100935"/>
            <a:ext cx="685800" cy="0"/>
          </a:xfrm>
          <a:prstGeom prst="line">
            <a:avLst/>
          </a:prstGeom>
          <a:ln w="19050">
            <a:solidFill>
              <a:srgbClr val="0070C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2737687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Click/tap an operation in the left panel to change the contents of the right panel.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0400" y="722376"/>
            <a:ext cx="1853184" cy="70500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3"/>
          </p:cNvCxnSpPr>
          <p:nvPr/>
        </p:nvCxnSpPr>
        <p:spPr>
          <a:xfrm>
            <a:off x="2667000" y="3337852"/>
            <a:ext cx="5334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27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27101</TotalTime>
  <Words>1035</Words>
  <Application>Microsoft Office PowerPoint</Application>
  <PresentationFormat>Custom</PresentationFormat>
  <Paragraphs>248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</dc:creator>
  <cp:lastModifiedBy>Shane</cp:lastModifiedBy>
  <cp:revision>433</cp:revision>
  <cp:lastPrinted>2011-05-23T18:39:34Z</cp:lastPrinted>
  <dcterms:created xsi:type="dcterms:W3CDTF">2006-08-16T00:00:00Z</dcterms:created>
  <dcterms:modified xsi:type="dcterms:W3CDTF">2011-10-19T14:55:58Z</dcterms:modified>
</cp:coreProperties>
</file>