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76" r:id="rId2"/>
    <p:sldId id="256" r:id="rId3"/>
    <p:sldId id="258" r:id="rId4"/>
    <p:sldId id="257" r:id="rId5"/>
    <p:sldId id="260" r:id="rId6"/>
    <p:sldId id="310" r:id="rId7"/>
    <p:sldId id="311" r:id="rId8"/>
    <p:sldId id="312" r:id="rId9"/>
    <p:sldId id="313" r:id="rId10"/>
    <p:sldId id="314" r:id="rId11"/>
    <p:sldId id="261" r:id="rId12"/>
    <p:sldId id="319" r:id="rId13"/>
    <p:sldId id="320" r:id="rId14"/>
    <p:sldId id="348" r:id="rId15"/>
    <p:sldId id="321" r:id="rId16"/>
    <p:sldId id="322" r:id="rId17"/>
    <p:sldId id="331" r:id="rId18"/>
    <p:sldId id="323" r:id="rId19"/>
    <p:sldId id="327" r:id="rId20"/>
    <p:sldId id="328" r:id="rId21"/>
    <p:sldId id="329" r:id="rId22"/>
    <p:sldId id="330" r:id="rId23"/>
    <p:sldId id="318" r:id="rId24"/>
    <p:sldId id="324" r:id="rId25"/>
    <p:sldId id="356" r:id="rId26"/>
    <p:sldId id="357" r:id="rId27"/>
    <p:sldId id="349" r:id="rId28"/>
    <p:sldId id="350" r:id="rId29"/>
    <p:sldId id="351" r:id="rId30"/>
    <p:sldId id="358" r:id="rId31"/>
    <p:sldId id="359" r:id="rId32"/>
    <p:sldId id="355" r:id="rId33"/>
    <p:sldId id="316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2" r:id="rId46"/>
    <p:sldId id="345" r:id="rId47"/>
    <p:sldId id="346" r:id="rId48"/>
  </p:sldIdLst>
  <p:sldSz cx="13716000" cy="8229600"/>
  <p:notesSz cx="9236075" cy="70104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5400000">
            <a:off x="9481488" y="4308526"/>
            <a:ext cx="726759" cy="201133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9067800" y="685173"/>
            <a:ext cx="2015584" cy="2007475"/>
          </a:xfrm>
          <a:prstGeom prst="bentConnector3">
            <a:avLst>
              <a:gd name="adj1" fmla="val 370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" y="3324811"/>
            <a:ext cx="1905000" cy="492443"/>
            <a:chOff x="457200" y="3241357"/>
            <a:chExt cx="1905000" cy="492443"/>
          </a:xfrm>
        </p:grpSpPr>
        <p:sp>
          <p:nvSpPr>
            <p:cNvPr id="51" name="Rounded Rectangle 50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Splash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57400" y="3324811"/>
            <a:ext cx="1905000" cy="492443"/>
            <a:chOff x="2209800" y="3241357"/>
            <a:chExt cx="1905000" cy="492443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658100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3959" y="25026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Sequence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60292" y="3628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9306" y="36423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087519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7124" y="2502816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Sequence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868" y="1342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8077" y="1358318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8076" y="199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21125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8528" y="476461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9928" y="476996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0792" y="3323477"/>
            <a:ext cx="1485900" cy="5029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0292" y="3337916"/>
            <a:ext cx="19050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9300" y="3579986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77902" y="3576462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940552" y="6006405"/>
            <a:ext cx="1485900" cy="1003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02808" y="6066032"/>
            <a:ext cx="190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5945792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896998" y="2494629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7699916" y="240843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641388" y="24619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088940" y="12923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1043062" y="13045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Operation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Elbow Connector 181"/>
          <p:cNvCxnSpPr>
            <a:stCxn id="46" idx="3"/>
            <a:endCxn id="154" idx="1"/>
          </p:cNvCxnSpPr>
          <p:nvPr/>
        </p:nvCxnSpPr>
        <p:spPr>
          <a:xfrm flipV="1">
            <a:off x="5526692" y="2942477"/>
            <a:ext cx="419100" cy="63246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46" idx="3"/>
            <a:endCxn id="144" idx="1"/>
          </p:cNvCxnSpPr>
          <p:nvPr/>
        </p:nvCxnSpPr>
        <p:spPr>
          <a:xfrm>
            <a:off x="5526692" y="3574937"/>
            <a:ext cx="413860" cy="29334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426452" y="62118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30" idx="1"/>
          </p:cNvCxnSpPr>
          <p:nvPr/>
        </p:nvCxnSpPr>
        <p:spPr>
          <a:xfrm rot="16200000" flipH="1">
            <a:off x="6986869" y="3412054"/>
            <a:ext cx="696954" cy="64989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4" idx="3"/>
            <a:endCxn id="29" idx="1"/>
          </p:cNvCxnSpPr>
          <p:nvPr/>
        </p:nvCxnSpPr>
        <p:spPr>
          <a:xfrm>
            <a:off x="7431692" y="2942477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9" idx="2"/>
            <a:endCxn id="30" idx="0"/>
          </p:cNvCxnSpPr>
          <p:nvPr/>
        </p:nvCxnSpPr>
        <p:spPr>
          <a:xfrm>
            <a:off x="8401050" y="3399677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8" idx="2"/>
            <a:endCxn id="30" idx="3"/>
          </p:cNvCxnSpPr>
          <p:nvPr/>
        </p:nvCxnSpPr>
        <p:spPr>
          <a:xfrm rot="5400000">
            <a:off x="10145431" y="2400439"/>
            <a:ext cx="685800" cy="268427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9" idx="3"/>
            <a:endCxn id="28" idx="1"/>
          </p:cNvCxnSpPr>
          <p:nvPr/>
        </p:nvCxnSpPr>
        <p:spPr>
          <a:xfrm>
            <a:off x="9144000" y="2942477"/>
            <a:ext cx="194351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3" idx="1"/>
          </p:cNvCxnSpPr>
          <p:nvPr/>
        </p:nvCxnSpPr>
        <p:spPr>
          <a:xfrm rot="5400000" flipH="1" flipV="1">
            <a:off x="7002043" y="1807835"/>
            <a:ext cx="703183" cy="6864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54" idx="0"/>
            <a:endCxn id="157" idx="1"/>
          </p:cNvCxnSpPr>
          <p:nvPr/>
        </p:nvCxnSpPr>
        <p:spPr>
          <a:xfrm rot="5400000" flipH="1" flipV="1">
            <a:off x="6300712" y="1086073"/>
            <a:ext cx="1787234" cy="101117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3" idx="3"/>
          </p:cNvCxnSpPr>
          <p:nvPr/>
        </p:nvCxnSpPr>
        <p:spPr>
          <a:xfrm>
            <a:off x="9182768" y="1799477"/>
            <a:ext cx="1906172" cy="1016875"/>
          </a:xfrm>
          <a:prstGeom prst="bentConnector3">
            <a:avLst>
              <a:gd name="adj1" fmla="val 1978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143000" y="1794360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4400" y="17943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Prompt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14400" y="1114274"/>
            <a:ext cx="1905000" cy="492443"/>
            <a:chOff x="457200" y="3241357"/>
            <a:chExt cx="1905000" cy="492443"/>
          </a:xfrm>
        </p:grpSpPr>
        <p:sp>
          <p:nvSpPr>
            <p:cNvPr id="68" name="Rounded Rectangle 67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4227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2760"/>
            <a:ext cx="1905000" cy="2062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27" idx="3"/>
          </p:cNvCxnSpPr>
          <p:nvPr/>
        </p:nvCxnSpPr>
        <p:spPr>
          <a:xfrm>
            <a:off x="5903976" y="656477"/>
            <a:ext cx="420624" cy="1828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57947" y="477358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53200" y="477893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28" idx="0"/>
            <a:endCxn id="172" idx="2"/>
          </p:cNvCxnSpPr>
          <p:nvPr/>
        </p:nvCxnSpPr>
        <p:spPr>
          <a:xfrm flipV="1">
            <a:off x="11830469" y="2206752"/>
            <a:ext cx="1421" cy="2785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366030" y="30449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314214" y="30571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 Warning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50090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46192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760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998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2"/>
            <a:endCxn id="155" idx="2"/>
          </p:cNvCxnSpPr>
          <p:nvPr/>
        </p:nvCxnSpPr>
        <p:spPr>
          <a:xfrm rot="5400000" flipH="1">
            <a:off x="6773498" y="2859081"/>
            <a:ext cx="1869880" cy="2926080"/>
          </a:xfrm>
          <a:prstGeom prst="bentConnector3">
            <a:avLst>
              <a:gd name="adj1" fmla="val -22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</p:cNvCxnSpPr>
          <p:nvPr/>
        </p:nvCxnSpPr>
        <p:spPr>
          <a:xfrm rot="5400000" flipH="1">
            <a:off x="6055772" y="3820906"/>
            <a:ext cx="1866354" cy="1023897"/>
          </a:xfrm>
          <a:prstGeom prst="bentConnector3">
            <a:avLst>
              <a:gd name="adj1" fmla="val -1224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886700" y="59479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68768" y="5943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886700" y="65575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96200" y="6569773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969508" y="7239000"/>
            <a:ext cx="1485900" cy="5046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919216" y="72390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6705600" y="7010400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0107584" y="4765357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9906000" y="476535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endCxn id="178" idx="0"/>
          </p:cNvCxnSpPr>
          <p:nvPr/>
        </p:nvCxnSpPr>
        <p:spPr>
          <a:xfrm>
            <a:off x="9152428" y="4322121"/>
            <a:ext cx="1698106" cy="44323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27976" y="68214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3400" y="3446621"/>
            <a:ext cx="502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permanently delete sequence</a:t>
            </a:r>
          </a:p>
          <a:p>
            <a:pPr algn="ctr"/>
            <a:r>
              <a:rPr lang="en-US" dirty="0" smtClean="0"/>
              <a:t>“FAC (high temp)”?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78" name="Rounded Rectangle 7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81" name="Rounded Rectangle 8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89" name="Rounded Rectangle 8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Cassette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2" name="Rounded Rectangle 9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5" name="Rounded Rectangle 9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98" name="Rounded Rectangle 9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React</a:t>
              </a:r>
              <a:endParaRPr lang="en-US" dirty="0"/>
            </a:p>
          </p:txBody>
        </p: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0977"/>
              </p:ext>
            </p:extLst>
          </p:nvPr>
        </p:nvGraphicFramePr>
        <p:xfrm>
          <a:off x="4343400" y="2691384"/>
          <a:ext cx="83058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Position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F-18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[18F]F-, 10 mg </a:t>
                      </a:r>
                      <a:r>
                        <a:rPr lang="en-US" sz="1800" dirty="0" err="1" smtClean="0"/>
                        <a:t>Kryptofix</a:t>
                      </a:r>
                      <a:r>
                        <a:rPr lang="en-US" sz="1800" dirty="0" smtClean="0"/>
                        <a:t> (K222) and 1.0 mg potassium carbonate (K2CO3) in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Precursor1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10 mg </a:t>
                      </a:r>
                      <a:r>
                        <a:rPr lang="en-US" sz="1800" dirty="0" err="1" smtClean="0"/>
                        <a:t>tribenzoyl</a:t>
                      </a:r>
                      <a:r>
                        <a:rPr lang="en-US" sz="1800" dirty="0" smtClean="0"/>
                        <a:t> pentose </a:t>
                      </a:r>
                      <a:r>
                        <a:rPr lang="en-US" sz="1800" dirty="0" err="1" smtClean="0"/>
                        <a:t>triflate</a:t>
                      </a:r>
                      <a:r>
                        <a:rPr lang="en-US" sz="1800" dirty="0" smtClean="0"/>
                        <a:t> in 0.5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Column1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Silica gel cartridge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419600" y="7047130"/>
            <a:ext cx="601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an operation in the left panel to change the contents of the right panel.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>
            <a:off x="3505200" y="7485221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(Unit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94890" y="4136648"/>
            <a:ext cx="6458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 </a:t>
            </a:r>
            <a:r>
              <a:rPr lang="en-US" dirty="0"/>
              <a:t>unit 1, position 1 at 160 ⁰C for 15 minutes and cool to 35 ⁰C</a:t>
            </a:r>
            <a:r>
              <a:rPr lang="en-US" dirty="0" smtClean="0"/>
              <a:t>.  Stir </a:t>
            </a:r>
            <a:r>
              <a:rPr lang="en-US" dirty="0"/>
              <a:t>at 5000 rpm.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10200" y="2155448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Flick up and down in this panel to navigate using </a:t>
            </a:r>
            <a:r>
              <a:rPr lang="en-US" dirty="0" err="1" smtClean="0">
                <a:solidFill>
                  <a:srgbClr val="0070C0"/>
                </a:solidFill>
              </a:rPr>
              <a:t>multitouch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87" name="Rounded Rectangle 8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90" name="Rounded Rectangle 8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6" name="Rounded Rectangle 95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9" name="Rounded Rectangle 9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105" name="Rounded Rectangle 10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1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108" name="Rounded Rectangle 10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114" name="Rounded Rectangle 113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117" name="Rounded Rectangle 116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120" name="Rounded Rectangle 119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1981200"/>
              <a:ext cx="2286000" cy="533400"/>
              <a:chOff x="990600" y="3276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3276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3276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Cassette 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5410200"/>
              <a:ext cx="2286000" cy="533400"/>
              <a:chOff x="990600" y="10134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10134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10134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React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15200" y="1993392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cassette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911504" y="2052536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977976" y="2267356"/>
            <a:ext cx="98896" cy="1191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067144" y="2109444"/>
            <a:ext cx="162128" cy="28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77976" y="2743200"/>
            <a:ext cx="5671224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2268200" y="32766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2268200" y="31242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2268200" y="2743200"/>
            <a:ext cx="381000" cy="381000"/>
            <a:chOff x="10972800" y="2514600"/>
            <a:chExt cx="304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10800000">
            <a:off x="12268200" y="6629399"/>
            <a:ext cx="381000" cy="381000"/>
            <a:chOff x="10972800" y="2514600"/>
            <a:chExt cx="304800" cy="381000"/>
          </a:xfrm>
        </p:grpSpPr>
        <p:sp>
          <p:nvSpPr>
            <p:cNvPr id="181" name="Rectangle 180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934200" y="29321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946392" y="34394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185" name="Rectangle 184"/>
          <p:cNvSpPr/>
          <p:nvPr/>
        </p:nvSpPr>
        <p:spPr>
          <a:xfrm>
            <a:off x="9372600" y="29399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9448800" y="29047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F-18</a:t>
            </a:r>
            <a:endParaRPr lang="en-US" sz="1800" dirty="0"/>
          </a:p>
        </p:txBody>
      </p:sp>
      <p:sp>
        <p:nvSpPr>
          <p:cNvPr id="201" name="Rectangle 200"/>
          <p:cNvSpPr/>
          <p:nvPr/>
        </p:nvSpPr>
        <p:spPr>
          <a:xfrm>
            <a:off x="9372600" y="3473387"/>
            <a:ext cx="2743200" cy="1479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9372600" y="343814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[18F]F-, 10 mg </a:t>
            </a:r>
            <a:r>
              <a:rPr lang="en-US" sz="1800" dirty="0" err="1"/>
              <a:t>Kryptofix</a:t>
            </a:r>
            <a:r>
              <a:rPr lang="en-US" sz="1800" dirty="0"/>
              <a:t> (K222) and 1.0 mg potassium carbonate (K2CO3) in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162800" y="29365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934200" y="52943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946392" y="580167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206" name="Rectangle 205"/>
          <p:cNvSpPr/>
          <p:nvPr/>
        </p:nvSpPr>
        <p:spPr>
          <a:xfrm>
            <a:off x="9372600" y="5302188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448800" y="52669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MeCN1</a:t>
            </a:r>
            <a:endParaRPr lang="en-US" sz="1800" dirty="0"/>
          </a:p>
        </p:txBody>
      </p:sp>
      <p:sp>
        <p:nvSpPr>
          <p:cNvPr id="208" name="Rectangle 207"/>
          <p:cNvSpPr/>
          <p:nvPr/>
        </p:nvSpPr>
        <p:spPr>
          <a:xfrm>
            <a:off x="9372600" y="5835588"/>
            <a:ext cx="2743200" cy="3354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72600" y="58003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mL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62800" y="5298758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26224" y="5117592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62800" y="6400800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34200" y="65135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14" name="Rectangle 213"/>
          <p:cNvSpPr/>
          <p:nvPr/>
        </p:nvSpPr>
        <p:spPr>
          <a:xfrm>
            <a:off x="9372600" y="65213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9448800" y="64861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MeCN2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162800" y="65179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486400" y="762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Tap/click to enable or disable this cassette.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A unique name is required, description is optional.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362700" y="609600"/>
            <a:ext cx="615276" cy="14998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115300" y="1014756"/>
            <a:ext cx="1181100" cy="23380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(Add/Insert)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419600" y="269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Drag operation from toolbox and drop in sequence to add/insert.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755392" y="515778"/>
            <a:ext cx="1664208" cy="3151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590800" y="3585716"/>
            <a:ext cx="2133600" cy="10777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(Reorder/Delete)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410200" y="762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	Drag operation up or down to reorder.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Drag to trash can to delete.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257800" y="4232148"/>
            <a:ext cx="0" cy="11049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4" idx="1"/>
          </p:cNvCxnSpPr>
          <p:nvPr/>
        </p:nvCxnSpPr>
        <p:spPr>
          <a:xfrm flipH="1">
            <a:off x="2971800" y="6342222"/>
            <a:ext cx="846667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257800" y="522476"/>
            <a:ext cx="5562600" cy="3897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505200" y="721043"/>
            <a:ext cx="1905000" cy="59083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(Set Parameters)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F-22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76800" y="76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Click/tap an operation in the middle panel to change the contents of the right panel.  Set the operation parameters in the right panel.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57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endCxn id="117" idx="1"/>
          </p:cNvCxnSpPr>
          <p:nvPr/>
        </p:nvCxnSpPr>
        <p:spPr>
          <a:xfrm flipV="1">
            <a:off x="4191000" y="491699"/>
            <a:ext cx="685800" cy="13371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81800" y="2667000"/>
            <a:ext cx="5867400" cy="426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848600" y="838200"/>
            <a:ext cx="0" cy="182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343400" y="3446621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delete operation 3 (React)?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705600" y="762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Icons used to visually indicate validation errors.  Tap icon to view the error message.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37" idx="0"/>
          </p:cNvCxnSpPr>
          <p:nvPr/>
        </p:nvCxnSpPr>
        <p:spPr>
          <a:xfrm flipV="1">
            <a:off x="5761911" y="838200"/>
            <a:ext cx="2620089" cy="53583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" idx="0"/>
          </p:cNvCxnSpPr>
          <p:nvPr/>
        </p:nvCxnSpPr>
        <p:spPr>
          <a:xfrm flipH="1" flipV="1">
            <a:off x="10668000" y="838200"/>
            <a:ext cx="879682" cy="44766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error: The reaction temperature must be below 473 K.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2667000"/>
            <a:ext cx="1097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181600" y="76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2400" dirty="0">
                <a:solidFill>
                  <a:srgbClr val="0070C0"/>
                </a:solidFill>
              </a:rPr>
              <a:t>is clicked </a:t>
            </a:r>
            <a:r>
              <a:rPr lang="en-US" sz="2400" dirty="0" smtClean="0">
                <a:solidFill>
                  <a:srgbClr val="0070C0"/>
                </a:solidFill>
              </a:rPr>
              <a:t>or an </a:t>
            </a:r>
            <a:r>
              <a:rPr lang="en-US" sz="2400" dirty="0">
                <a:solidFill>
                  <a:srgbClr val="0070C0"/>
                </a:solidFill>
              </a:rPr>
              <a:t>error when Run is </a:t>
            </a:r>
            <a:r>
              <a:rPr lang="en-US" sz="2400" dirty="0" smtClean="0">
                <a:solidFill>
                  <a:srgbClr val="0070C0"/>
                </a:solidFill>
              </a:rPr>
              <a:t>clicked.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8382000" y="838200"/>
            <a:ext cx="7620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0668000" y="838200"/>
            <a:ext cx="4953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57599" y="31242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733801" y="34466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has validation errors.  Are you sure you want to go back to the sequence selection screen?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1" name="Rounded Rectangle 18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14800" y="31242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343400" y="34290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cannot be run because it contains validation errors.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5867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983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6403538"/>
            <a:ext cx="396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Advances automatically with the run (scrollable but not selectable).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3505200" y="7049869"/>
            <a:ext cx="9144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sequence run?  This operation cannot be undone.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114800" y="3446621"/>
            <a:ext cx="61386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The communication channel to the </a:t>
            </a:r>
            <a:r>
              <a:rPr lang="en-US" dirty="0" err="1" smtClean="0"/>
              <a:t>Elixys</a:t>
            </a:r>
            <a:r>
              <a:rPr lang="en-US" dirty="0" smtClean="0"/>
              <a:t> system has been lost and could not be restored.  The run will now abort.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run “FAC (high temp)” completed successfully.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(Select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(Configure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15400" y="1207008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77000" y="354475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915400" y="3544759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8915400" y="4682110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991600" y="464559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477000" y="46224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77000" y="5160848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77000" y="570452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477000" y="624840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915400" y="52155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991600" y="51802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8915400" y="57489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991600" y="57136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915400" y="62823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991600" y="62470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430000" y="4648200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734800" y="51724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734800" y="57058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734800" y="6239256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668000" y="46809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744200" y="46469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677400" y="46469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77000" y="40890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8915400" y="4089083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010400" y="28194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22098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714999" y="2456022"/>
            <a:ext cx="914401" cy="17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7934" y="193357"/>
            <a:ext cx="7476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Validate operation parameters when React is clicked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201400" y="721043"/>
            <a:ext cx="0" cy="7267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12192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469467" y="1465422"/>
            <a:ext cx="1159933" cy="3633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326957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nter the server URL and your credentials: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current operation?  This cannot be undone.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4800" y="3755648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Hardware failure in unit 1: unable to close reactor.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81400" y="2362200"/>
            <a:ext cx="6705600" cy="4445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81400" y="4158585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a sequence name if you would like to add this run to your saved sequences.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4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6600" y="5969764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48768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53000" y="5969764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2464564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enter a brief comment that describes the manual run: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038600" y="35013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114800" y="34551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38600" y="51777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114800" y="51315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(short reaction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2860119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describes the details for each unit operation: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Edit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it-IT" dirty="0" smtClean="0"/>
                <a:t>Add 10 mg tribenzoyl pentose triflate in 0.5 mL acetonitrile to reactor 1.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2133600"/>
            <a:ext cx="12268200" cy="1600200"/>
            <a:chOff x="1295400" y="1981200"/>
            <a:chExt cx="10591800" cy="16002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19812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98" y="1981200"/>
              <a:ext cx="1028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Edit: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24384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Reactor:</a:t>
              </a:r>
              <a:endParaRPr lang="en-US" dirty="0" smtClean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34000" y="2438400"/>
              <a:ext cx="2743200" cy="492443"/>
              <a:chOff x="5638800" y="2438400"/>
              <a:chExt cx="2743200" cy="49244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2971800"/>
              <a:ext cx="2743200" cy="492443"/>
              <a:chOff x="5638800" y="2438400"/>
              <a:chExt cx="2743200" cy="4924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Precursor1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000" y="29718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Reagent: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6350" y="47244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it-IT" dirty="0"/>
              <a:t>10 mg tribenzoyl pentose triflate </a:t>
            </a:r>
            <a:r>
              <a:rPr lang="it-IT" dirty="0" smtClean="0"/>
              <a:t>in</a:t>
            </a:r>
          </a:p>
          <a:p>
            <a:r>
              <a:rPr lang="it-IT" dirty="0" smtClean="0"/>
              <a:t>0.5 </a:t>
            </a:r>
            <a:r>
              <a:rPr lang="it-IT" dirty="0"/>
              <a:t>mL acetonitrile (MeCN</a:t>
            </a:r>
            <a:r>
              <a:rPr lang="it-IT" dirty="0" smtClean="0"/>
              <a:t>) to </a:t>
            </a:r>
            <a:r>
              <a:rPr lang="it-IT" dirty="0" smtClean="0"/>
              <a:t>reactor 1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Temperature: 39.3 ⁰C</a:t>
            </a:r>
          </a:p>
          <a:p>
            <a:r>
              <a:rPr lang="it-IT" dirty="0" smtClean="0"/>
              <a:t>Activity: 15 mCi at 4:53 pm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Evaporate </a:t>
              </a:r>
              <a:r>
                <a:rPr lang="en-US" dirty="0" smtClean="0"/>
                <a:t>reactor 1 </a:t>
              </a:r>
              <a:r>
                <a:rPr lang="en-US" dirty="0"/>
                <a:t>at 105 ⁰C for 3 minutes and cool to 35 ⁰C.  Stir at 500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3429000"/>
          </a:xfrm>
          <a:prstGeom prst="roundRect">
            <a:avLst>
              <a:gd name="adj" fmla="val 84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667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667000"/>
            <a:ext cx="2743200" cy="492443"/>
            <a:chOff x="5638800" y="2438400"/>
            <a:chExt cx="2743200" cy="492443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000" y="3235643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102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31760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714381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Evaporation temperature: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425805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019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7690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37338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80.0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0" y="43024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0200" y="42672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8358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4800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8600" y="3201733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7259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53400" y="42593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53400" y="47927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32331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31991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62181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Evaporating </a:t>
            </a:r>
            <a:r>
              <a:rPr lang="en-US" dirty="0" smtClean="0"/>
              <a:t>reactor 1 </a:t>
            </a:r>
            <a:r>
              <a:rPr lang="en-US" dirty="0"/>
              <a:t>at 105 ⁰C for 3 minutes and </a:t>
            </a:r>
            <a:r>
              <a:rPr lang="en-US" dirty="0" smtClean="0"/>
              <a:t>cooling </a:t>
            </a:r>
            <a:r>
              <a:rPr lang="en-US" dirty="0"/>
              <a:t>to 35 ⁰C.  </a:t>
            </a:r>
            <a:r>
              <a:rPr lang="en-US" dirty="0" smtClean="0"/>
              <a:t>Stirring </a:t>
            </a:r>
            <a:r>
              <a:rPr lang="en-US" dirty="0"/>
              <a:t>at 500 rpm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Status: </a:t>
            </a:r>
            <a:r>
              <a:rPr lang="en-US" dirty="0" smtClean="0"/>
              <a:t>Heating</a:t>
            </a:r>
          </a:p>
          <a:p>
            <a:r>
              <a:rPr lang="it-IT" dirty="0"/>
              <a:t>Temperature: </a:t>
            </a:r>
            <a:r>
              <a:rPr lang="it-IT" dirty="0" smtClean="0"/>
              <a:t>78.9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Transfer the contents of </a:t>
              </a:r>
              <a:r>
                <a:rPr lang="en-US" dirty="0" smtClean="0"/>
                <a:t>reactor 1 </a:t>
              </a:r>
              <a:r>
                <a:rPr lang="en-US" dirty="0"/>
                <a:t>to the Silica gel cartridge.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6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514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5334000" y="2514600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3048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3058924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19200" y="48006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Transferring </a:t>
            </a:r>
            <a:r>
              <a:rPr lang="en-US" dirty="0"/>
              <a:t>the contents of </a:t>
            </a:r>
            <a:r>
              <a:rPr lang="en-US" dirty="0" smtClean="0"/>
              <a:t>reactor 1 </a:t>
            </a:r>
            <a:r>
              <a:rPr lang="en-US" dirty="0"/>
              <a:t>to the Silica gel cartridge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Elute the Silica gel cartridge with ethyl acetate into </a:t>
              </a:r>
              <a:r>
                <a:rPr lang="en-US" dirty="0" smtClean="0"/>
                <a:t>reactor 2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1910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2672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4958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3160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5334000" y="2316033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28494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Reagent: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860357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4000" y="33828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0" y="3393757"/>
            <a:ext cx="2743200" cy="492443"/>
            <a:chOff x="5638800" y="2438400"/>
            <a:chExt cx="2743200" cy="492443"/>
          </a:xfrm>
        </p:grpSpPr>
        <p:sp>
          <p:nvSpPr>
            <p:cNvPr id="46" name="Rectangle 4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2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9200" y="50292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Eluting </a:t>
            </a:r>
            <a:r>
              <a:rPr lang="en-US" dirty="0"/>
              <a:t>the Silica gel cartridge with ethyl acetate into </a:t>
            </a:r>
            <a:r>
              <a:rPr lang="en-US" dirty="0" smtClean="0"/>
              <a:t>reactor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React </a:t>
              </a:r>
              <a:r>
                <a:rPr lang="en-US" dirty="0" smtClean="0"/>
                <a:t>reactor 1</a:t>
              </a:r>
              <a:r>
                <a:rPr lang="en-US" dirty="0"/>
                <a:t>, position 1 at 160 ⁰C for 15 minutes and cool to 35 ⁰C.</a:t>
              </a:r>
            </a:p>
            <a:p>
              <a:pPr algn="ctr"/>
              <a:r>
                <a:rPr lang="en-US" dirty="0"/>
                <a:t>Stir at 5000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3962400"/>
          </a:xfrm>
          <a:prstGeom prst="roundRect">
            <a:avLst>
              <a:gd name="adj" fmla="val 95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1285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334000" y="3128516"/>
            <a:ext cx="2743200" cy="492443"/>
            <a:chOff x="5638800" y="2438400"/>
            <a:chExt cx="2743200" cy="492443"/>
          </a:xfrm>
        </p:grpSpPr>
        <p:sp>
          <p:nvSpPr>
            <p:cNvPr id="68" name="Rectangle 67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34000" y="42658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42293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2062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4744605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temperature: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528828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58321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0" y="4799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4764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3326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0200" y="52974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58660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58308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2319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47562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3400" y="52896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58230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086600" y="42646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42306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2306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728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334000" y="3672840"/>
            <a:ext cx="2743200" cy="492443"/>
            <a:chOff x="5638800" y="2438400"/>
            <a:chExt cx="2743200" cy="492443"/>
          </a:xfrm>
        </p:grpSpPr>
        <p:sp>
          <p:nvSpPr>
            <p:cNvPr id="63" name="Rectangle 6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5146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server URL and your credentials: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2438400"/>
            <a:ext cx="5715000" cy="3352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2760821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wait, connecting…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38800" y="49530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3600" y="49939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3845243"/>
            <a:ext cx="4724400" cy="4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3845243"/>
            <a:ext cx="2857500" cy="421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52650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Reacting </a:t>
            </a:r>
            <a:r>
              <a:rPr lang="en-US" dirty="0" smtClean="0"/>
              <a:t>reactor 1</a:t>
            </a:r>
            <a:r>
              <a:rPr lang="en-US" dirty="0"/>
              <a:t>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Status: Reacting, </a:t>
            </a:r>
            <a:r>
              <a:rPr lang="en-US" dirty="0" smtClean="0"/>
              <a:t>8:23 </a:t>
            </a:r>
            <a:r>
              <a:rPr lang="en-US" dirty="0"/>
              <a:t>minutes </a:t>
            </a:r>
            <a:r>
              <a:rPr lang="en-US" dirty="0" smtClean="0"/>
              <a:t>elapsed</a:t>
            </a:r>
          </a:p>
          <a:p>
            <a:r>
              <a:rPr lang="it-IT" dirty="0"/>
              <a:t>Temperature: </a:t>
            </a:r>
            <a:r>
              <a:rPr lang="it-IT" dirty="0" smtClean="0"/>
              <a:t>112.0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Prompt the user "Please add 1 mL methanol/dichloromethane to</a:t>
              </a:r>
            </a:p>
            <a:p>
              <a:pPr algn="ctr"/>
              <a:r>
                <a:rPr lang="en-US" dirty="0" smtClean="0"/>
                <a:t>reactor 2 </a:t>
              </a:r>
              <a:r>
                <a:rPr lang="en-US" dirty="0"/>
                <a:t>(1 of 5)"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42672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Please add 1 mL methanol/dichloromethane </a:t>
              </a:r>
              <a:r>
                <a:rPr lang="en-US" dirty="0" smtClean="0"/>
                <a:t>to </a:t>
              </a:r>
              <a:r>
                <a:rPr lang="en-US" dirty="0" smtClean="0"/>
                <a:t>reactor 2 </a:t>
              </a:r>
              <a:r>
                <a:rPr lang="en-US" dirty="0"/>
                <a:t>(1 of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add 1 mL methanol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dichloromethane </a:t>
            </a:r>
            <a:r>
              <a:rPr lang="en-US" dirty="0"/>
              <a:t>to </a:t>
            </a:r>
            <a:r>
              <a:rPr lang="en-US" dirty="0" smtClean="0"/>
              <a:t>reactor 2 </a:t>
            </a:r>
            <a:r>
              <a:rPr lang="en-US" dirty="0"/>
              <a:t>(1 of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</a:t>
              </a:r>
              <a:r>
                <a:rPr lang="en-US" dirty="0"/>
                <a:t>to position 1 and close.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648200"/>
            <a:ext cx="12268200" cy="3048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724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original ARC-P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5908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257800" y="25908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57800" y="3135124"/>
            <a:ext cx="2743200" cy="492443"/>
            <a:chOff x="5638800" y="2438400"/>
            <a:chExt cx="2743200" cy="492443"/>
          </a:xfrm>
        </p:grpSpPr>
        <p:sp>
          <p:nvSpPr>
            <p:cNvPr id="40" name="Rectangle 39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47800" y="36985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57800" y="3709481"/>
            <a:ext cx="2743200" cy="492443"/>
            <a:chOff x="5638800" y="2438400"/>
            <a:chExt cx="2743200" cy="492443"/>
          </a:xfrm>
        </p:grpSpPr>
        <p:sp>
          <p:nvSpPr>
            <p:cNvPr id="47" name="Rectangle 46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600" y="5317629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smtClean="0"/>
              <a:t>reactor 2 </a:t>
            </a:r>
            <a:r>
              <a:rPr lang="en-US" dirty="0" smtClean="0"/>
              <a:t>to position 1 and closing.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</a:t>
            </a:r>
            <a:r>
              <a:rPr lang="it-IT" dirty="0" smtClean="0"/>
              <a:t>12 </a:t>
            </a:r>
            <a:r>
              <a:rPr lang="it-IT" dirty="0"/>
              <a:t>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</a:t>
              </a:r>
              <a:r>
                <a:rPr lang="en-US" dirty="0" smtClean="0"/>
                <a:t> 2 to </a:t>
              </a:r>
              <a:r>
                <a:rPr lang="en-US" dirty="0" smtClean="0"/>
                <a:t>the install position and prompt the user “Take an</a:t>
              </a:r>
            </a:p>
            <a:p>
              <a:pPr algn="ctr"/>
              <a:r>
                <a:rPr lang="en-US" dirty="0" smtClean="0"/>
                <a:t>aliquot of the reaction for HPLC analysis.”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25146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54102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5486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257800" y="31242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8550" y="5791200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smtClean="0"/>
              <a:t>reactor 2 </a:t>
            </a:r>
            <a:r>
              <a:rPr lang="en-US" dirty="0" smtClean="0"/>
              <a:t>to the install position.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0" y="3657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3657600"/>
            <a:ext cx="4267200" cy="1292662"/>
            <a:chOff x="5638800" y="2438400"/>
            <a:chExt cx="4267200" cy="1292662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000" y="2438400"/>
              <a:ext cx="4191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</a:t>
              </a:r>
              <a:r>
                <a:rPr lang="en-US" dirty="0" smtClean="0"/>
                <a:t>an aliquot </a:t>
              </a:r>
              <a:r>
                <a:rPr lang="en-US" dirty="0"/>
                <a:t>of </a:t>
              </a:r>
              <a:r>
                <a:rPr lang="en-US" dirty="0" smtClean="0"/>
                <a:t>the reaction </a:t>
              </a:r>
              <a:r>
                <a:rPr lang="en-US" dirty="0"/>
                <a:t>for HPLC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an aliquot of the </a:t>
            </a:r>
            <a:r>
              <a:rPr lang="en-US" dirty="0" smtClean="0"/>
              <a:t>reaction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HPLC analysis.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 smtClean="0"/>
                <a:t>This is a comment entered by the user to make a note,</a:t>
              </a:r>
            </a:p>
            <a:p>
              <a:pPr algn="ctr"/>
              <a:r>
                <a:rPr lang="en-US" dirty="0" smtClean="0"/>
                <a:t>label a section of the synthesis reaction, etc.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62484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a comment entered by the user to make a note</a:t>
              </a:r>
              <a:r>
                <a:rPr lang="en-US" dirty="0" smtClean="0"/>
                <a:t>, label </a:t>
              </a:r>
              <a:r>
                <a:rPr lang="en-US" dirty="0"/>
                <a:t>a section of the synthesis reaction, etc.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54102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Comment operations are ignored during the sequence run.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Activity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838200"/>
            <a:ext cx="122682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119" y="862584"/>
            <a:ext cx="1191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</a:t>
            </a:r>
          </a:p>
          <a:p>
            <a:endParaRPr lang="en-US" sz="1200" dirty="0" smtClean="0"/>
          </a:p>
          <a:p>
            <a:pPr algn="ctr"/>
            <a:r>
              <a:rPr lang="en-US" dirty="0" smtClean="0"/>
              <a:t>Read the radiation activity level of the vial in </a:t>
            </a:r>
            <a:r>
              <a:rPr lang="en-US" dirty="0" smtClean="0"/>
              <a:t>reactor 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12268200" cy="12573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362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9624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0386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819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257800" y="28194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95600" y="4495800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 the radiation activity level of the vial in </a:t>
            </a:r>
            <a:r>
              <a:rPr lang="en-US" dirty="0" smtClean="0"/>
              <a:t>reactor 2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28194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Create, View or Run a Sequence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14800" y="41148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43843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Operate the System Manually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30040" y="54102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0040" y="56797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 the Current Run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7432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Most users will see this home page after logging in.  Exception: The user who is currently 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 will go directly to the run screen.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7024" y="684022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This option will only appear if another user is currently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252683"/>
            <a:ext cx="5410200" cy="1300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3" idx="2"/>
            <a:endCxn id="12" idx="0"/>
          </p:cNvCxnSpPr>
          <p:nvPr/>
        </p:nvCxnSpPr>
        <p:spPr>
          <a:xfrm>
            <a:off x="6667500" y="6553200"/>
            <a:ext cx="1524" cy="28702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(Saved Sequences)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8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(Manual Runs)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947160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624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248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04-25-2011	6:53 am	FAC</a:t>
            </a:r>
          </a:p>
          <a:p>
            <a:endParaRPr lang="en-US" sz="1200" dirty="0" smtClean="0"/>
          </a:p>
          <a:p>
            <a:r>
              <a:rPr lang="en-US" sz="3600" dirty="0" smtClean="0"/>
              <a:t>04-22-2011</a:t>
            </a:r>
            <a:r>
              <a:rPr lang="en-US" sz="3600" dirty="0"/>
              <a:t>	</a:t>
            </a:r>
            <a:r>
              <a:rPr lang="en-US" sz="3600" dirty="0" smtClean="0"/>
              <a:t>12:06 pm</a:t>
            </a:r>
            <a:r>
              <a:rPr lang="en-US" sz="3600" dirty="0"/>
              <a:t>	</a:t>
            </a:r>
            <a:r>
              <a:rPr lang="en-US" sz="3600" dirty="0" smtClean="0"/>
              <a:t>FLT</a:t>
            </a:r>
          </a:p>
          <a:p>
            <a:endParaRPr lang="en-US" sz="1200" dirty="0"/>
          </a:p>
          <a:p>
            <a:r>
              <a:rPr lang="en-US" sz="3600" dirty="0" smtClean="0"/>
              <a:t>04-17-2011</a:t>
            </a:r>
            <a:r>
              <a:rPr lang="en-US" sz="3600" dirty="0"/>
              <a:t>	</a:t>
            </a:r>
            <a:r>
              <a:rPr lang="en-US" sz="3600" dirty="0" smtClean="0"/>
              <a:t>8:00 </a:t>
            </a:r>
            <a:r>
              <a:rPr lang="en-US" sz="3600" dirty="0"/>
              <a:t>am	</a:t>
            </a:r>
            <a:r>
              <a:rPr lang="en-US" sz="3600" dirty="0" smtClean="0"/>
              <a:t>FDG</a:t>
            </a:r>
          </a:p>
          <a:p>
            <a:endParaRPr lang="en-US" sz="1200" dirty="0"/>
          </a:p>
          <a:p>
            <a:r>
              <a:rPr lang="en-US" sz="3600" dirty="0" smtClean="0"/>
              <a:t>04-14-2011</a:t>
            </a:r>
            <a:r>
              <a:rPr lang="en-US" sz="3600" dirty="0"/>
              <a:t>	</a:t>
            </a:r>
            <a:r>
              <a:rPr lang="en-US" sz="3600" dirty="0" smtClean="0"/>
              <a:t>3:14 pm</a:t>
            </a:r>
            <a:r>
              <a:rPr lang="en-US" sz="3600" dirty="0"/>
              <a:t>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04-11-2011</a:t>
            </a:r>
            <a:r>
              <a:rPr lang="en-US" sz="3600" dirty="0"/>
              <a:t>	</a:t>
            </a:r>
            <a:r>
              <a:rPr lang="en-US" sz="3600" dirty="0" smtClean="0"/>
              <a:t>3:14 </a:t>
            </a:r>
            <a:r>
              <a:rPr lang="en-US" sz="3600" dirty="0"/>
              <a:t>am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04-05-2011</a:t>
            </a:r>
            <a:r>
              <a:rPr lang="en-US" sz="3600" dirty="0"/>
              <a:t>	</a:t>
            </a:r>
            <a:r>
              <a:rPr lang="en-US" sz="3600" dirty="0" smtClean="0"/>
              <a:t>12:34 pm</a:t>
            </a:r>
            <a:r>
              <a:rPr lang="en-US" sz="3600" dirty="0"/>
              <a:t>	</a:t>
            </a:r>
            <a:r>
              <a:rPr lang="en-US" sz="3600" dirty="0" smtClean="0"/>
              <a:t>Initial machine test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19200" y="44196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52304" y="6793992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Copies of manual runs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are always saved under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Saved Sequences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21168" y="6970776"/>
            <a:ext cx="19812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43" idx="1"/>
          </p:cNvCxnSpPr>
          <p:nvPr/>
        </p:nvCxnSpPr>
        <p:spPr>
          <a:xfrm flipV="1">
            <a:off x="9802368" y="7347990"/>
            <a:ext cx="249936" cy="37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new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duplicate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8950</TotalTime>
  <Words>3224</Words>
  <Application>Microsoft Office PowerPoint</Application>
  <PresentationFormat>Custom</PresentationFormat>
  <Paragraphs>1100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271</cp:revision>
  <cp:lastPrinted>2011-04-29T19:02:41Z</cp:lastPrinted>
  <dcterms:created xsi:type="dcterms:W3CDTF">2006-08-16T00:00:00Z</dcterms:created>
  <dcterms:modified xsi:type="dcterms:W3CDTF">2011-05-20T18:16:19Z</dcterms:modified>
</cp:coreProperties>
</file>