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9"/>
  </p:handoutMasterIdLst>
  <p:sldIdLst>
    <p:sldId id="276" r:id="rId2"/>
    <p:sldId id="256" r:id="rId3"/>
    <p:sldId id="258" r:id="rId4"/>
    <p:sldId id="257" r:id="rId5"/>
    <p:sldId id="260" r:id="rId6"/>
    <p:sldId id="310" r:id="rId7"/>
    <p:sldId id="311" r:id="rId8"/>
    <p:sldId id="312" r:id="rId9"/>
    <p:sldId id="313" r:id="rId10"/>
    <p:sldId id="314" r:id="rId11"/>
    <p:sldId id="261" r:id="rId12"/>
    <p:sldId id="319" r:id="rId13"/>
    <p:sldId id="320" r:id="rId14"/>
    <p:sldId id="348" r:id="rId15"/>
    <p:sldId id="321" r:id="rId16"/>
    <p:sldId id="322" r:id="rId17"/>
    <p:sldId id="331" r:id="rId18"/>
    <p:sldId id="323" r:id="rId19"/>
    <p:sldId id="327" r:id="rId20"/>
    <p:sldId id="328" r:id="rId21"/>
    <p:sldId id="329" r:id="rId22"/>
    <p:sldId id="330" r:id="rId23"/>
    <p:sldId id="318" r:id="rId24"/>
    <p:sldId id="324" r:id="rId25"/>
    <p:sldId id="356" r:id="rId26"/>
    <p:sldId id="357" r:id="rId27"/>
    <p:sldId id="349" r:id="rId28"/>
    <p:sldId id="350" r:id="rId29"/>
    <p:sldId id="351" r:id="rId30"/>
    <p:sldId id="358" r:id="rId31"/>
    <p:sldId id="359" r:id="rId32"/>
    <p:sldId id="355" r:id="rId33"/>
    <p:sldId id="316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3" r:id="rId45"/>
    <p:sldId id="342" r:id="rId46"/>
    <p:sldId id="345" r:id="rId47"/>
    <p:sldId id="346" r:id="rId48"/>
  </p:sldIdLst>
  <p:sldSz cx="13716000" cy="8229600"/>
  <p:notesSz cx="9236075" cy="70104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27" autoAdjust="0"/>
    <p:restoredTop sz="94660"/>
  </p:normalViewPr>
  <p:slideViewPr>
    <p:cSldViewPr>
      <p:cViewPr varScale="1">
        <p:scale>
          <a:sx n="78" d="100"/>
          <a:sy n="78" d="100"/>
        </p:scale>
        <p:origin x="-1158" y="-90"/>
      </p:cViewPr>
      <p:guideLst>
        <p:guide orient="horz" pos="2592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0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CD660-CAE7-416E-A24F-B222E12EDF37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6169-90A9-4281-89B8-1B3544AB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0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556511"/>
            <a:ext cx="1165860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663440"/>
            <a:ext cx="960120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29566"/>
            <a:ext cx="308610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9566"/>
            <a:ext cx="902970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288281"/>
            <a:ext cx="1165860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488056"/>
            <a:ext cx="1165860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20240"/>
            <a:ext cx="605790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920240"/>
            <a:ext cx="605790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842136"/>
            <a:ext cx="6060282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609850"/>
            <a:ext cx="6060282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842136"/>
            <a:ext cx="6062663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609850"/>
            <a:ext cx="6062663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27660"/>
            <a:ext cx="4512470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27660"/>
            <a:ext cx="7667625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722120"/>
            <a:ext cx="4512470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5760720"/>
            <a:ext cx="822960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735330"/>
            <a:ext cx="822960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6440806"/>
            <a:ext cx="822960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29566"/>
            <a:ext cx="1234440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0240"/>
            <a:ext cx="1234440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7627621"/>
            <a:ext cx="3200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7627621"/>
            <a:ext cx="4343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7627621"/>
            <a:ext cx="3200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2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Elbow Connector 16"/>
          <p:cNvCxnSpPr/>
          <p:nvPr/>
        </p:nvCxnSpPr>
        <p:spPr>
          <a:xfrm rot="5400000">
            <a:off x="9481488" y="4308526"/>
            <a:ext cx="726759" cy="201133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/>
          <p:nvPr/>
        </p:nvCxnSpPr>
        <p:spPr>
          <a:xfrm>
            <a:off x="9067800" y="685173"/>
            <a:ext cx="2015584" cy="2007475"/>
          </a:xfrm>
          <a:prstGeom prst="bentConnector3">
            <a:avLst>
              <a:gd name="adj1" fmla="val 3703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304800" y="3324811"/>
            <a:ext cx="1905000" cy="492443"/>
            <a:chOff x="457200" y="3241357"/>
            <a:chExt cx="1905000" cy="492443"/>
          </a:xfrm>
        </p:grpSpPr>
        <p:sp>
          <p:nvSpPr>
            <p:cNvPr id="51" name="Rounded Rectangle 50"/>
            <p:cNvSpPr/>
            <p:nvPr/>
          </p:nvSpPr>
          <p:spPr>
            <a:xfrm>
              <a:off x="685800" y="3241357"/>
              <a:ext cx="1485900" cy="4924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57200" y="3241357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Splash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57400" y="3324811"/>
            <a:ext cx="1905000" cy="492443"/>
            <a:chOff x="2209800" y="3241357"/>
            <a:chExt cx="1905000" cy="492443"/>
          </a:xfrm>
        </p:grpSpPr>
        <p:sp>
          <p:nvSpPr>
            <p:cNvPr id="50" name="Rounded Rectangle 49"/>
            <p:cNvSpPr/>
            <p:nvPr/>
          </p:nvSpPr>
          <p:spPr>
            <a:xfrm>
              <a:off x="2438400" y="3241357"/>
              <a:ext cx="1485900" cy="4924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09800" y="3241357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Login</a:t>
              </a:r>
              <a:endParaRPr lang="en-US" dirty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7658100" y="2485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03959" y="2502660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Sequence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660292" y="3628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09306" y="3642360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 Sequence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1087519" y="2485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37124" y="2502816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Sequence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696868" y="1342277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48077" y="1358318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Copy 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18076" y="199277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43400" y="221125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Delete 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428528" y="4764618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99928" y="4769965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040792" y="3323477"/>
            <a:ext cx="1485900" cy="5029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50292" y="3337916"/>
            <a:ext cx="1905000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019300" y="3579986"/>
            <a:ext cx="28575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777902" y="3576462"/>
            <a:ext cx="28575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5940552" y="6006405"/>
            <a:ext cx="1485900" cy="10039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5702808" y="6066032"/>
            <a:ext cx="1905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</a:t>
            </a:r>
          </a:p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154" name="Rounded Rectangle 153"/>
          <p:cNvSpPr/>
          <p:nvPr/>
        </p:nvSpPr>
        <p:spPr>
          <a:xfrm>
            <a:off x="5945792" y="2485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5896998" y="2494629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Select Sequence</a:t>
            </a:r>
            <a:endParaRPr lang="en-US" dirty="0"/>
          </a:p>
        </p:txBody>
      </p:sp>
      <p:sp>
        <p:nvSpPr>
          <p:cNvPr id="157" name="Rounded Rectangle 156"/>
          <p:cNvSpPr/>
          <p:nvPr/>
        </p:nvSpPr>
        <p:spPr>
          <a:xfrm>
            <a:off x="7699916" y="240843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7641388" y="246190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Create 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11088940" y="1292352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1043062" y="1304544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Delete Operation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2" name="Elbow Connector 181"/>
          <p:cNvCxnSpPr>
            <a:stCxn id="46" idx="3"/>
            <a:endCxn id="154" idx="1"/>
          </p:cNvCxnSpPr>
          <p:nvPr/>
        </p:nvCxnSpPr>
        <p:spPr>
          <a:xfrm flipV="1">
            <a:off x="5526692" y="2942477"/>
            <a:ext cx="419100" cy="632460"/>
          </a:xfrm>
          <a:prstGeom prst="bentConnector3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46" idx="3"/>
            <a:endCxn id="144" idx="1"/>
          </p:cNvCxnSpPr>
          <p:nvPr/>
        </p:nvCxnSpPr>
        <p:spPr>
          <a:xfrm>
            <a:off x="5526692" y="3574937"/>
            <a:ext cx="413860" cy="29334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7426452" y="6211824"/>
            <a:ext cx="4572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endCxn id="30" idx="1"/>
          </p:cNvCxnSpPr>
          <p:nvPr/>
        </p:nvCxnSpPr>
        <p:spPr>
          <a:xfrm rot="16200000" flipH="1">
            <a:off x="6986869" y="3412054"/>
            <a:ext cx="696954" cy="64989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54" idx="3"/>
            <a:endCxn id="29" idx="1"/>
          </p:cNvCxnSpPr>
          <p:nvPr/>
        </p:nvCxnSpPr>
        <p:spPr>
          <a:xfrm>
            <a:off x="7431692" y="2942477"/>
            <a:ext cx="226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9" idx="2"/>
            <a:endCxn id="30" idx="0"/>
          </p:cNvCxnSpPr>
          <p:nvPr/>
        </p:nvCxnSpPr>
        <p:spPr>
          <a:xfrm>
            <a:off x="8401050" y="3399677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28" idx="2"/>
            <a:endCxn id="30" idx="3"/>
          </p:cNvCxnSpPr>
          <p:nvPr/>
        </p:nvCxnSpPr>
        <p:spPr>
          <a:xfrm rot="5400000">
            <a:off x="10145431" y="2400439"/>
            <a:ext cx="685800" cy="2684277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9" idx="3"/>
            <a:endCxn id="28" idx="1"/>
          </p:cNvCxnSpPr>
          <p:nvPr/>
        </p:nvCxnSpPr>
        <p:spPr>
          <a:xfrm>
            <a:off x="9144000" y="2942477"/>
            <a:ext cx="194351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endCxn id="3" idx="1"/>
          </p:cNvCxnSpPr>
          <p:nvPr/>
        </p:nvCxnSpPr>
        <p:spPr>
          <a:xfrm rot="5400000" flipH="1" flipV="1">
            <a:off x="7002043" y="1807835"/>
            <a:ext cx="703183" cy="68646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154" idx="0"/>
            <a:endCxn id="157" idx="1"/>
          </p:cNvCxnSpPr>
          <p:nvPr/>
        </p:nvCxnSpPr>
        <p:spPr>
          <a:xfrm rot="5400000" flipH="1" flipV="1">
            <a:off x="6300712" y="1086073"/>
            <a:ext cx="1787234" cy="101117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3" idx="3"/>
          </p:cNvCxnSpPr>
          <p:nvPr/>
        </p:nvCxnSpPr>
        <p:spPr>
          <a:xfrm>
            <a:off x="9182768" y="1799477"/>
            <a:ext cx="1906172" cy="1016875"/>
          </a:xfrm>
          <a:prstGeom prst="bentConnector3">
            <a:avLst>
              <a:gd name="adj1" fmla="val 1978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1143000" y="1794360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14400" y="179436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Prompt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914400" y="1114274"/>
            <a:ext cx="1905000" cy="492443"/>
            <a:chOff x="457200" y="3241357"/>
            <a:chExt cx="1905000" cy="492443"/>
          </a:xfrm>
        </p:grpSpPr>
        <p:sp>
          <p:nvSpPr>
            <p:cNvPr id="68" name="Rounded Rectangle 67"/>
            <p:cNvSpPr/>
            <p:nvPr/>
          </p:nvSpPr>
          <p:spPr>
            <a:xfrm>
              <a:off x="685800" y="3241357"/>
              <a:ext cx="1485900" cy="4924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7200" y="3241357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Screen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14400" y="42276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Key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22760"/>
            <a:ext cx="1905000" cy="20625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27" idx="3"/>
          </p:cNvCxnSpPr>
          <p:nvPr/>
        </p:nvCxnSpPr>
        <p:spPr>
          <a:xfrm>
            <a:off x="5903976" y="656477"/>
            <a:ext cx="420624" cy="18288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757947" y="4773588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553200" y="4778935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>
            <a:stCxn id="28" idx="0"/>
            <a:endCxn id="172" idx="2"/>
          </p:cNvCxnSpPr>
          <p:nvPr/>
        </p:nvCxnSpPr>
        <p:spPr>
          <a:xfrm flipV="1">
            <a:off x="11830469" y="2206752"/>
            <a:ext cx="1421" cy="2785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9366030" y="3044952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9314214" y="3057144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Validation Warning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10850090" y="3197352"/>
            <a:ext cx="226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9146192" y="3197352"/>
            <a:ext cx="226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8760808" y="4547564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7998808" y="4547564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7" idx="2"/>
            <a:endCxn id="155" idx="2"/>
          </p:cNvCxnSpPr>
          <p:nvPr/>
        </p:nvCxnSpPr>
        <p:spPr>
          <a:xfrm rot="5400000" flipH="1">
            <a:off x="6773498" y="2859081"/>
            <a:ext cx="1869880" cy="2926080"/>
          </a:xfrm>
          <a:prstGeom prst="bentConnector3">
            <a:avLst>
              <a:gd name="adj1" fmla="val -2259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</p:cNvCxnSpPr>
          <p:nvPr/>
        </p:nvCxnSpPr>
        <p:spPr>
          <a:xfrm rot="5400000" flipH="1">
            <a:off x="6055772" y="3820906"/>
            <a:ext cx="1866354" cy="1023897"/>
          </a:xfrm>
          <a:prstGeom prst="bentConnector3">
            <a:avLst>
              <a:gd name="adj1" fmla="val -1224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>
          <a:xfrm>
            <a:off x="7886700" y="5947981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668768" y="59436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886700" y="6557581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7696200" y="6569773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5969508" y="7239000"/>
            <a:ext cx="1485900" cy="50463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5919216" y="7239000"/>
            <a:ext cx="16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Save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6705600" y="7010400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/>
          <p:cNvSpPr/>
          <p:nvPr/>
        </p:nvSpPr>
        <p:spPr>
          <a:xfrm>
            <a:off x="10107584" y="4765357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9906000" y="476535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Complete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Elbow Connector 7"/>
          <p:cNvCxnSpPr>
            <a:endCxn id="178" idx="0"/>
          </p:cNvCxnSpPr>
          <p:nvPr/>
        </p:nvCxnSpPr>
        <p:spPr>
          <a:xfrm>
            <a:off x="9152428" y="4322121"/>
            <a:ext cx="1698106" cy="44323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427976" y="6821424"/>
            <a:ext cx="4572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7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Sequence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01624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80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718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530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342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15400" y="7086600"/>
            <a:ext cx="1752600" cy="533400"/>
            <a:chOff x="990600" y="6705600"/>
            <a:chExt cx="1752600" cy="533400"/>
          </a:xfrm>
        </p:grpSpPr>
        <p:sp>
          <p:nvSpPr>
            <p:cNvPr id="67" name="Rounded Rectangle 6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Delete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FAC</a:t>
            </a:r>
          </a:p>
          <a:p>
            <a:endParaRPr lang="en-US" sz="1200" dirty="0" smtClean="0"/>
          </a:p>
          <a:p>
            <a:r>
              <a:rPr lang="en-US" sz="3600" dirty="0" smtClean="0"/>
              <a:t>FAC (high temp)</a:t>
            </a:r>
          </a:p>
          <a:p>
            <a:endParaRPr lang="en-US" sz="1200" dirty="0"/>
          </a:p>
          <a:p>
            <a:r>
              <a:rPr lang="en-US" sz="3600" dirty="0" smtClean="0"/>
              <a:t>FAC (long reaction time)</a:t>
            </a:r>
          </a:p>
          <a:p>
            <a:endParaRPr lang="en-US" sz="1200" dirty="0" smtClean="0"/>
          </a:p>
          <a:p>
            <a:r>
              <a:rPr lang="en-US" sz="3600" dirty="0" smtClean="0"/>
              <a:t>FDG</a:t>
            </a:r>
          </a:p>
          <a:p>
            <a:endParaRPr lang="en-US" sz="1200" dirty="0" smtClean="0"/>
          </a:p>
          <a:p>
            <a:r>
              <a:rPr lang="en-US" sz="3600" dirty="0" smtClean="0"/>
              <a:t>FLT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19200" y="29718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38600" y="3124200"/>
            <a:ext cx="55626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43400" y="3446621"/>
            <a:ext cx="5029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sure that you want to permanently delete sequence</a:t>
            </a:r>
          </a:p>
          <a:p>
            <a:pPr algn="ctr"/>
            <a:r>
              <a:rPr lang="en-US" dirty="0" smtClean="0"/>
              <a:t>“FAC (high temp)”?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elete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Sequence (Cassette Configuration)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34200" y="1203960"/>
            <a:ext cx="1752600" cy="533400"/>
            <a:chOff x="2895600" y="6705600"/>
            <a:chExt cx="1752600" cy="533400"/>
          </a:xfrm>
        </p:grpSpPr>
        <p:sp>
          <p:nvSpPr>
            <p:cNvPr id="23" name="Rounded Rectangle 22"/>
            <p:cNvSpPr/>
            <p:nvPr/>
          </p:nvSpPr>
          <p:spPr>
            <a:xfrm>
              <a:off x="2895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95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Edit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31" name="Rounded Rectangle 3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78" name="Rounded Rectangle 7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81" name="Rounded Rectangle 8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89" name="Rounded Rectangle 8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Cassette 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92" name="Rounded Rectangle 9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2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95" name="Rounded Rectangle 9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3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98" name="Rounded Rectangle 9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3. React</a:t>
              </a:r>
              <a:endParaRPr lang="en-US" dirty="0"/>
            </a:p>
          </p:txBody>
        </p:sp>
      </p:grp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30977"/>
              </p:ext>
            </p:extLst>
          </p:nvPr>
        </p:nvGraphicFramePr>
        <p:xfrm>
          <a:off x="4343400" y="2691384"/>
          <a:ext cx="8305800" cy="430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/>
                <a:gridCol w="1447800"/>
                <a:gridCol w="571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Position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Name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Description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F-18</a:t>
                      </a:r>
                    </a:p>
                    <a:p>
                      <a:pPr algn="l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[18F]F-, 10 mg </a:t>
                      </a:r>
                      <a:r>
                        <a:rPr lang="en-US" sz="1800" dirty="0" err="1" smtClean="0"/>
                        <a:t>Kryptofix</a:t>
                      </a:r>
                      <a:r>
                        <a:rPr lang="en-US" sz="1800" dirty="0" smtClean="0"/>
                        <a:t> (K222) and 1.0 mg potassium carbonate (K2CO3) in acetonitrile (</a:t>
                      </a:r>
                      <a:r>
                        <a:rPr lang="en-US" sz="1800" dirty="0" err="1" smtClean="0"/>
                        <a:t>MeCN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MeCN1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acetonitrile (</a:t>
                      </a:r>
                      <a:r>
                        <a:rPr lang="en-US" sz="1800" dirty="0" err="1" smtClean="0"/>
                        <a:t>MeCN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MeCN2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acetonitrile (</a:t>
                      </a:r>
                      <a:r>
                        <a:rPr lang="en-US" sz="1800" dirty="0" err="1" smtClean="0"/>
                        <a:t>MeCN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Precursor1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10 mg </a:t>
                      </a:r>
                      <a:r>
                        <a:rPr lang="en-US" sz="1800" dirty="0" err="1" smtClean="0"/>
                        <a:t>tribenzoyl</a:t>
                      </a:r>
                      <a:r>
                        <a:rPr lang="en-US" sz="1800" dirty="0" smtClean="0"/>
                        <a:t> pentose </a:t>
                      </a:r>
                      <a:r>
                        <a:rPr lang="en-US" sz="1800" dirty="0" err="1" smtClean="0"/>
                        <a:t>triflate</a:t>
                      </a:r>
                      <a:r>
                        <a:rPr lang="en-US" sz="1800" dirty="0" smtClean="0"/>
                        <a:t> in 0.5 mL acetonitrile (</a:t>
                      </a:r>
                      <a:r>
                        <a:rPr lang="en-US" sz="1800" dirty="0" err="1" smtClean="0"/>
                        <a:t>MeCN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EtOAc1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ethyl acetate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EtOAc2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ethyl acetate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EtOAc3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ethyl acetate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EtOAc4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ethyl acetate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smtClean="0"/>
                        <a:t>Column1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smtClean="0"/>
                        <a:t>Silica gel cartridge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419600" y="7047130"/>
            <a:ext cx="6019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Click/tap an operation in the left panel to change the contents of the right panel.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906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endCxn id="60" idx="1"/>
          </p:cNvCxnSpPr>
          <p:nvPr/>
        </p:nvCxnSpPr>
        <p:spPr>
          <a:xfrm>
            <a:off x="3505200" y="7485221"/>
            <a:ext cx="9144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Sequence (Unit Operation)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894890" y="4136648"/>
            <a:ext cx="64589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 </a:t>
            </a:r>
            <a:r>
              <a:rPr lang="en-US" dirty="0"/>
              <a:t>unit 1, position 1 at 160 ⁰C for 15 minutes and cool to 35 ⁰C</a:t>
            </a:r>
            <a:r>
              <a:rPr lang="en-US" dirty="0" smtClean="0"/>
              <a:t>.  Stir </a:t>
            </a:r>
            <a:r>
              <a:rPr lang="en-US" dirty="0"/>
              <a:t>at 5000 rpm.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410200" y="2155448"/>
            <a:ext cx="441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Flick up and down in this panel to navigate using </a:t>
            </a:r>
            <a:r>
              <a:rPr lang="en-US" dirty="0" err="1" smtClean="0">
                <a:solidFill>
                  <a:srgbClr val="0070C0"/>
                </a:solidFill>
              </a:rPr>
              <a:t>multitouch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87" name="Rounded Rectangle 8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90" name="Rounded Rectangle 8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96" name="Rounded Rectangle 95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2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99" name="Rounded Rectangle 9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3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105" name="Rounded Rectangle 10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1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108" name="Rounded Rectangle 10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934200" y="1203960"/>
            <a:ext cx="1752600" cy="533400"/>
            <a:chOff x="2895600" y="6705600"/>
            <a:chExt cx="1752600" cy="533400"/>
          </a:xfrm>
        </p:grpSpPr>
        <p:sp>
          <p:nvSpPr>
            <p:cNvPr id="111" name="Rounded Rectangle 110"/>
            <p:cNvSpPr/>
            <p:nvPr/>
          </p:nvSpPr>
          <p:spPr>
            <a:xfrm>
              <a:off x="2895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895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Edit</a:t>
              </a:r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114" name="Rounded Rectangle 113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117" name="Rounded Rectangle 116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120" name="Rounded Rectangle 119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47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(Cassette Configuration)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1981200"/>
              <a:ext cx="2286000" cy="533400"/>
              <a:chOff x="990600" y="3276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3276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3276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Cassette 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5410200"/>
              <a:ext cx="2286000" cy="533400"/>
              <a:chOff x="990600" y="10134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10134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10134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3. React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315200" y="1993392"/>
            <a:ext cx="2819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this cassette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6911504" y="2052536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977976" y="2267356"/>
            <a:ext cx="98896" cy="1191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067144" y="2109444"/>
            <a:ext cx="162128" cy="2819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6977976" y="2743200"/>
            <a:ext cx="5671224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2268200" y="32766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2268200" y="31242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12268200" y="2743200"/>
            <a:ext cx="381000" cy="381000"/>
            <a:chOff x="10972800" y="2514600"/>
            <a:chExt cx="304800" cy="381000"/>
          </a:xfrm>
        </p:grpSpPr>
        <p:sp>
          <p:nvSpPr>
            <p:cNvPr id="155" name="Rectangle 154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/>
          <p:cNvGrpSpPr/>
          <p:nvPr/>
        </p:nvGrpSpPr>
        <p:grpSpPr>
          <a:xfrm rot="10800000">
            <a:off x="12268200" y="6629399"/>
            <a:ext cx="381000" cy="381000"/>
            <a:chOff x="10972800" y="2514600"/>
            <a:chExt cx="304800" cy="381000"/>
          </a:xfrm>
        </p:grpSpPr>
        <p:sp>
          <p:nvSpPr>
            <p:cNvPr id="181" name="Rectangle 180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Isosceles Triangle 181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6934200" y="293217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Name:</a:t>
            </a:r>
            <a:endParaRPr lang="en-US" sz="1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946392" y="343947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Description:</a:t>
            </a:r>
            <a:endParaRPr lang="en-US" sz="1800" dirty="0"/>
          </a:p>
        </p:txBody>
      </p:sp>
      <p:sp>
        <p:nvSpPr>
          <p:cNvPr id="185" name="Rectangle 184"/>
          <p:cNvSpPr/>
          <p:nvPr/>
        </p:nvSpPr>
        <p:spPr>
          <a:xfrm>
            <a:off x="9372600" y="2939987"/>
            <a:ext cx="2743200" cy="3366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9448800" y="29047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F-18</a:t>
            </a:r>
            <a:endParaRPr lang="en-US" sz="1800" dirty="0"/>
          </a:p>
        </p:txBody>
      </p:sp>
      <p:sp>
        <p:nvSpPr>
          <p:cNvPr id="201" name="Rectangle 200"/>
          <p:cNvSpPr/>
          <p:nvPr/>
        </p:nvSpPr>
        <p:spPr>
          <a:xfrm>
            <a:off x="9372600" y="3473387"/>
            <a:ext cx="2743200" cy="14796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9372600" y="3438144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[18F]F-, 10 mg </a:t>
            </a:r>
            <a:r>
              <a:rPr lang="en-US" sz="1800" dirty="0" err="1"/>
              <a:t>Kryptofix</a:t>
            </a:r>
            <a:r>
              <a:rPr lang="en-US" sz="1800" dirty="0"/>
              <a:t> (K222) and 1.0 mg potassium carbonate (K2CO3) in acetonitrile (</a:t>
            </a:r>
            <a:r>
              <a:rPr lang="en-US" sz="1800" dirty="0" err="1"/>
              <a:t>MeCN</a:t>
            </a:r>
            <a:r>
              <a:rPr lang="en-US" sz="1800" dirty="0"/>
              <a:t>)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7162800" y="2936557"/>
            <a:ext cx="533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6934200" y="529437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Name:</a:t>
            </a:r>
            <a:endParaRPr lang="en-US" sz="1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6946392" y="580167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Description:</a:t>
            </a:r>
            <a:endParaRPr lang="en-US" sz="1800" dirty="0"/>
          </a:p>
        </p:txBody>
      </p:sp>
      <p:sp>
        <p:nvSpPr>
          <p:cNvPr id="206" name="Rectangle 205"/>
          <p:cNvSpPr/>
          <p:nvPr/>
        </p:nvSpPr>
        <p:spPr>
          <a:xfrm>
            <a:off x="9372600" y="5302188"/>
            <a:ext cx="2743200" cy="3366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9448800" y="526694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MeCN1</a:t>
            </a:r>
            <a:endParaRPr lang="en-US" sz="1800" dirty="0"/>
          </a:p>
        </p:txBody>
      </p:sp>
      <p:sp>
        <p:nvSpPr>
          <p:cNvPr id="208" name="Rectangle 207"/>
          <p:cNvSpPr/>
          <p:nvPr/>
        </p:nvSpPr>
        <p:spPr>
          <a:xfrm>
            <a:off x="9372600" y="5835588"/>
            <a:ext cx="2743200" cy="3354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9372600" y="580034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mL acetonitrile (</a:t>
            </a:r>
            <a:r>
              <a:rPr lang="en-US" sz="1800" dirty="0" err="1"/>
              <a:t>MeCN</a:t>
            </a:r>
            <a:r>
              <a:rPr lang="en-US" sz="1800" dirty="0"/>
              <a:t>)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7162800" y="5298758"/>
            <a:ext cx="533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126224" y="5117592"/>
            <a:ext cx="495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162800" y="6400800"/>
            <a:ext cx="495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6934200" y="651357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Name:</a:t>
            </a:r>
            <a:endParaRPr lang="en-US" sz="1800" dirty="0"/>
          </a:p>
        </p:txBody>
      </p:sp>
      <p:sp>
        <p:nvSpPr>
          <p:cNvPr id="214" name="Rectangle 213"/>
          <p:cNvSpPr/>
          <p:nvPr/>
        </p:nvSpPr>
        <p:spPr>
          <a:xfrm>
            <a:off x="9372600" y="6521387"/>
            <a:ext cx="2743200" cy="3366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9448800" y="64861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MeCN2</a:t>
            </a:r>
            <a:endParaRPr lang="en-US" sz="1800" dirty="0"/>
          </a:p>
        </p:txBody>
      </p:sp>
      <p:sp>
        <p:nvSpPr>
          <p:cNvPr id="216" name="TextBox 215"/>
          <p:cNvSpPr txBox="1"/>
          <p:nvPr/>
        </p:nvSpPr>
        <p:spPr>
          <a:xfrm>
            <a:off x="7162800" y="6517957"/>
            <a:ext cx="533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486400" y="76200"/>
            <a:ext cx="838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Tap/click to enable or disable this cassette.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	A unique name is required, description is optional.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>
            <a:off x="6362700" y="609600"/>
            <a:ext cx="615276" cy="1499844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8115300" y="1014756"/>
            <a:ext cx="1181100" cy="2338044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(Add/Insert)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4419600" y="269557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Drag operation from toolbox and drop in sequence to add/insert.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 flipV="1">
            <a:off x="2755392" y="515778"/>
            <a:ext cx="1664208" cy="31518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2590800" y="3585716"/>
            <a:ext cx="2133600" cy="1077724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(Reorder/Delete)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410200" y="762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	Drag operation up or down to reorder.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Drag to trash can to delete.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257800" y="4232148"/>
            <a:ext cx="0" cy="1104900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4" idx="1"/>
          </p:cNvCxnSpPr>
          <p:nvPr/>
        </p:nvCxnSpPr>
        <p:spPr>
          <a:xfrm flipH="1">
            <a:off x="2971800" y="6342222"/>
            <a:ext cx="846667" cy="744378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5257800" y="522476"/>
            <a:ext cx="5562600" cy="389712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505200" y="721043"/>
            <a:ext cx="1905000" cy="590835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(Set Parameters)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F-22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876800" y="762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Click/tap an operation in the middle panel to change the contents of the right panel.  Set the operation parameters in the right panel.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6576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>
            <a:endCxn id="117" idx="1"/>
          </p:cNvCxnSpPr>
          <p:nvPr/>
        </p:nvCxnSpPr>
        <p:spPr>
          <a:xfrm flipV="1">
            <a:off x="4191000" y="491699"/>
            <a:ext cx="685800" cy="133710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781800" y="2667000"/>
            <a:ext cx="5867400" cy="426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7848600" y="838200"/>
            <a:ext cx="0" cy="1828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(Delete)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Cartridge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038600" y="3124200"/>
            <a:ext cx="55626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4343400" y="3446621"/>
            <a:ext cx="502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sure that you want to delete operation 3 (React)?</a:t>
            </a:r>
            <a:endParaRPr lang="en-US" dirty="0"/>
          </a:p>
        </p:txBody>
      </p:sp>
      <p:sp>
        <p:nvSpPr>
          <p:cNvPr id="154" name="Rounded Rectangle 153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elete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0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6705600" y="762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Icons used to visually indicate validation errors.  Tap icon to view the error message.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45" name="Straight Connector 144"/>
          <p:cNvCxnSpPr>
            <a:stCxn id="137" idx="0"/>
          </p:cNvCxnSpPr>
          <p:nvPr/>
        </p:nvCxnSpPr>
        <p:spPr>
          <a:xfrm flipV="1">
            <a:off x="5761911" y="838200"/>
            <a:ext cx="2620089" cy="53583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4" idx="0"/>
          </p:cNvCxnSpPr>
          <p:nvPr/>
        </p:nvCxnSpPr>
        <p:spPr>
          <a:xfrm flipH="1" flipV="1">
            <a:off x="10668000" y="838200"/>
            <a:ext cx="879682" cy="44766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Cartridge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962400" y="3124200"/>
            <a:ext cx="64008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4114800" y="3446621"/>
            <a:ext cx="61386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Validation error: The reaction temperature must be below 473 K.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6196584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630936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Splash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2667000"/>
            <a:ext cx="10972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ELIXYS</a:t>
            </a:r>
          </a:p>
          <a:p>
            <a:r>
              <a:rPr lang="en-US" dirty="0" smtClean="0"/>
              <a:t>Automated Radiochemical Synthesis Platform</a:t>
            </a:r>
          </a:p>
          <a:p>
            <a:r>
              <a:rPr lang="en-US" dirty="0" smtClean="0"/>
              <a:t>Designed and developed by the van Dam Lab</a:t>
            </a:r>
          </a:p>
          <a:p>
            <a:r>
              <a:rPr lang="en-US" dirty="0" smtClean="0"/>
              <a:t>California </a:t>
            </a:r>
            <a:r>
              <a:rPr lang="en-US" dirty="0" err="1" smtClean="0"/>
              <a:t>Nanosystems</a:t>
            </a:r>
            <a:r>
              <a:rPr lang="en-US" dirty="0" smtClean="0"/>
              <a:t> Institute</a:t>
            </a:r>
          </a:p>
          <a:p>
            <a:r>
              <a:rPr lang="en-US" dirty="0" smtClean="0"/>
              <a:t>University of California Los Angeles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419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3)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5181600" y="762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Validation errors will cause a warning when Back </a:t>
            </a:r>
            <a:r>
              <a:rPr lang="en-US" sz="2400" dirty="0">
                <a:solidFill>
                  <a:srgbClr val="0070C0"/>
                </a:solidFill>
              </a:rPr>
              <a:t>is clicked </a:t>
            </a:r>
            <a:r>
              <a:rPr lang="en-US" sz="2400" dirty="0" smtClean="0">
                <a:solidFill>
                  <a:srgbClr val="0070C0"/>
                </a:solidFill>
              </a:rPr>
              <a:t>or an </a:t>
            </a:r>
            <a:r>
              <a:rPr lang="en-US" sz="2400" dirty="0">
                <a:solidFill>
                  <a:srgbClr val="0070C0"/>
                </a:solidFill>
              </a:rPr>
              <a:t>error when Run is </a:t>
            </a:r>
            <a:r>
              <a:rPr lang="en-US" sz="2400" dirty="0" smtClean="0">
                <a:solidFill>
                  <a:srgbClr val="0070C0"/>
                </a:solidFill>
              </a:rPr>
              <a:t>clicked.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 flipV="1">
            <a:off x="8382000" y="838200"/>
            <a:ext cx="762000" cy="6119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10668000" y="838200"/>
            <a:ext cx="495300" cy="6119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419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4)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Cartridge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685801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657599" y="3124200"/>
            <a:ext cx="6324601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3733801" y="3446621"/>
            <a:ext cx="6172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sequence “FAC (high temp)” has validation errors.  Are you sure you want to go back to the sequence selection screen?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1" name="Rounded Rectangle 180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419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5)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Cartridge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685801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114800" y="3124200"/>
            <a:ext cx="5410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4343400" y="3429000"/>
            <a:ext cx="495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sequence “FAC (high temp)” cannot be run because it contains validation errors.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5867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5983224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69" name="Rounded Rectangle 6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6. Install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72" name="Rounded Rectangle 7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 Comment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75" name="Rounded Rectangle 7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. Radiation</a:t>
              </a:r>
              <a:endParaRPr lang="en-US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4419600" y="6403538"/>
            <a:ext cx="3962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Advances automatically with the run (scrollable but not selectable).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906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endCxn id="83" idx="1"/>
          </p:cNvCxnSpPr>
          <p:nvPr/>
        </p:nvCxnSpPr>
        <p:spPr>
          <a:xfrm flipV="1">
            <a:off x="3505200" y="7049869"/>
            <a:ext cx="914400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91000" y="3031391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Reacting </a:t>
            </a:r>
            <a:r>
              <a:rPr lang="en-US" dirty="0"/>
              <a:t>unit 1,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Status: Reacting, 8:23 minutes </a:t>
            </a:r>
            <a:r>
              <a:rPr lang="it-IT" dirty="0" smtClean="0"/>
              <a:t>Temperature</a:t>
            </a:r>
            <a:r>
              <a:rPr lang="it-IT" dirty="0"/>
              <a:t>: 112.0 ⁰C</a:t>
            </a:r>
          </a:p>
          <a:p>
            <a:pPr algn="ctr"/>
            <a:r>
              <a:rPr lang="it-IT" dirty="0"/>
              <a:t>Activity: 15 mCi at 4:53 pm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8839200" y="3124200"/>
            <a:ext cx="3810000" cy="3182779"/>
            <a:chOff x="8321040" y="2971800"/>
            <a:chExt cx="4191000" cy="3581400"/>
          </a:xfrm>
        </p:grpSpPr>
        <p:sp>
          <p:nvSpPr>
            <p:cNvPr id="62" name="Rectangle 61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6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191000" y="3031391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Reacting </a:t>
            </a:r>
            <a:r>
              <a:rPr lang="en-US" dirty="0"/>
              <a:t>unit 1,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Status: Reacting, 8:23 minutes </a:t>
            </a:r>
            <a:r>
              <a:rPr lang="it-IT" dirty="0" smtClean="0"/>
              <a:t>Temperature</a:t>
            </a:r>
            <a:r>
              <a:rPr lang="it-IT" dirty="0"/>
              <a:t>: 112.0 ⁰C</a:t>
            </a:r>
          </a:p>
          <a:p>
            <a:pPr algn="ctr"/>
            <a:r>
              <a:rPr lang="it-IT" dirty="0"/>
              <a:t>Activity: 15 mCi at 4:53 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 (Abort)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69" name="Rounded Rectangle 6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6. Install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72" name="Rounded Rectangle 7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 Comment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75" name="Rounded Rectangle 7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. Radiation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839200" y="3124200"/>
            <a:ext cx="3810000" cy="3182779"/>
            <a:chOff x="8321040" y="2971800"/>
            <a:chExt cx="4191000" cy="3581400"/>
          </a:xfrm>
        </p:grpSpPr>
        <p:sp>
          <p:nvSpPr>
            <p:cNvPr id="62" name="Rectangle 61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62400" y="31242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114800" y="3446621"/>
            <a:ext cx="54483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sure you want to abort the sequence run?  This operation cannot be undone.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0866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191000" y="3031391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Reacting </a:t>
            </a:r>
            <a:r>
              <a:rPr lang="en-US" dirty="0"/>
              <a:t>unit 1,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Status: Reacting, 8:23 minutes </a:t>
            </a:r>
            <a:r>
              <a:rPr lang="it-IT" dirty="0" smtClean="0"/>
              <a:t>Temperature</a:t>
            </a:r>
            <a:r>
              <a:rPr lang="it-IT" dirty="0"/>
              <a:t>: 112.0 ⁰C</a:t>
            </a:r>
          </a:p>
          <a:p>
            <a:pPr algn="ctr"/>
            <a:r>
              <a:rPr lang="it-IT" dirty="0"/>
              <a:t>Activity: 15 mCi at 4:53 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 (Error)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69" name="Rounded Rectangle 6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6. Install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72" name="Rounded Rectangle 7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 Comment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75" name="Rounded Rectangle 7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. Radiation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839200" y="3124200"/>
            <a:ext cx="3810000" cy="3182779"/>
            <a:chOff x="8321040" y="2971800"/>
            <a:chExt cx="4191000" cy="3581400"/>
          </a:xfrm>
        </p:grpSpPr>
        <p:sp>
          <p:nvSpPr>
            <p:cNvPr id="62" name="Rectangle 61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62400" y="3124200"/>
            <a:ext cx="64008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114800" y="3446621"/>
            <a:ext cx="61386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Fatal error: The communication channel to the </a:t>
            </a:r>
            <a:r>
              <a:rPr lang="en-US" dirty="0" err="1" smtClean="0"/>
              <a:t>Elixys</a:t>
            </a:r>
            <a:r>
              <a:rPr lang="en-US" dirty="0" smtClean="0"/>
              <a:t> system has been lost and could not be restored.  The run will now abort.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6196584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30936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191000" y="3031391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Reacting </a:t>
            </a:r>
            <a:r>
              <a:rPr lang="en-US" dirty="0"/>
              <a:t>unit 1,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Status: Reacting, 8:23 minutes </a:t>
            </a:r>
            <a:r>
              <a:rPr lang="it-IT" dirty="0" smtClean="0"/>
              <a:t>Temperature</a:t>
            </a:r>
            <a:r>
              <a:rPr lang="it-IT" dirty="0"/>
              <a:t>: 112.0 ⁰C</a:t>
            </a:r>
          </a:p>
          <a:p>
            <a:pPr algn="ctr"/>
            <a:r>
              <a:rPr lang="it-IT" dirty="0"/>
              <a:t>Activity: 15 mCi at 4:53 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 (Complete)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69" name="Rounded Rectangle 6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6. Install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72" name="Rounded Rectangle 7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 Comment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75" name="Rounded Rectangle 7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. Radiation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839200" y="3124200"/>
            <a:ext cx="3810000" cy="3182779"/>
            <a:chOff x="8321040" y="2971800"/>
            <a:chExt cx="4191000" cy="3581400"/>
          </a:xfrm>
        </p:grpSpPr>
        <p:sp>
          <p:nvSpPr>
            <p:cNvPr id="62" name="Rectangle 61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62400" y="3124200"/>
            <a:ext cx="64008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114800" y="3446621"/>
            <a:ext cx="61386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 run “FAC (high temp)” completed successfully.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196584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30936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(Select Operation)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287000" y="1203960"/>
            <a:ext cx="2362200" cy="892552"/>
            <a:chOff x="990600" y="6705600"/>
            <a:chExt cx="1752600" cy="892552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 Complete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010400" y="3733800"/>
            <a:ext cx="5181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Addition of acetonitrile to unit 1 completed successfully.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Please select the next operation from the toolbox.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54102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83" name="TextBox 182"/>
          <p:cNvSpPr txBox="1"/>
          <p:nvPr/>
        </p:nvSpPr>
        <p:spPr>
          <a:xfrm>
            <a:off x="6553200" y="2155448"/>
            <a:ext cx="396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Click/tap to select the next unit operation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>
            <a:endCxn id="183" idx="1"/>
          </p:cNvCxnSpPr>
          <p:nvPr/>
        </p:nvCxnSpPr>
        <p:spPr>
          <a:xfrm>
            <a:off x="3048000" y="2571691"/>
            <a:ext cx="3505200" cy="30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629400" y="6575048"/>
            <a:ext cx="396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Read only (scrollable but not selectable)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2004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>
            <a:endCxn id="197" idx="1"/>
          </p:cNvCxnSpPr>
          <p:nvPr/>
        </p:nvCxnSpPr>
        <p:spPr>
          <a:xfrm>
            <a:off x="5714999" y="7021324"/>
            <a:ext cx="91440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ounded Rectangle 199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(Configure Operation)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915400" y="1207008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477000" y="354475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8915400" y="3544759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8915400" y="4682110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8991600" y="464559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477000" y="4622483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477000" y="5160848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477000" y="5704523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477000" y="624840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8915400" y="5215510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8991600" y="518026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8915400" y="5748910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8991600" y="571366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8915400" y="6282310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8991600" y="624706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430000" y="4648200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734800" y="5172456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734800" y="5705856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734800" y="6239256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668000" y="468090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744200" y="4646932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677400" y="4646932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477000" y="4089083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8915400" y="4089083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010400" y="28194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1066800" y="6096000"/>
              <a:ext cx="22860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60960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629400" y="2209800"/>
            <a:ext cx="396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Read only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90600" y="1828800"/>
            <a:ext cx="4724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endCxn id="119" idx="1"/>
          </p:cNvCxnSpPr>
          <p:nvPr/>
        </p:nvCxnSpPr>
        <p:spPr>
          <a:xfrm flipV="1">
            <a:off x="5714999" y="2456022"/>
            <a:ext cx="914401" cy="17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477934" y="193357"/>
            <a:ext cx="74760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Validate operation parameters when React is clicked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11201400" y="721043"/>
            <a:ext cx="0" cy="72675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(Run Operation)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1066800" y="6096000"/>
              <a:ext cx="22860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60960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629400" y="1219200"/>
            <a:ext cx="396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Read only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90600" y="1828800"/>
            <a:ext cx="4724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endCxn id="119" idx="1"/>
          </p:cNvCxnSpPr>
          <p:nvPr/>
        </p:nvCxnSpPr>
        <p:spPr>
          <a:xfrm flipV="1">
            <a:off x="5469467" y="1465422"/>
            <a:ext cx="1159933" cy="36337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7620000" y="4572000"/>
            <a:ext cx="3810000" cy="3182779"/>
            <a:chOff x="8321040" y="2971800"/>
            <a:chExt cx="4191000" cy="3581400"/>
          </a:xfrm>
        </p:grpSpPr>
        <p:sp>
          <p:nvSpPr>
            <p:cNvPr id="138" name="Rectangle 137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705600" y="1905000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Reacting </a:t>
            </a:r>
            <a:r>
              <a:rPr lang="en-US" sz="2400" dirty="0"/>
              <a:t>unit 1, position 1 at 160 ⁰C for 15 minutes and </a:t>
            </a:r>
            <a:r>
              <a:rPr lang="en-US" sz="2400" dirty="0" smtClean="0"/>
              <a:t>cooling </a:t>
            </a:r>
            <a:r>
              <a:rPr lang="en-US" sz="2400" dirty="0"/>
              <a:t>to 35 ⁰C</a:t>
            </a:r>
            <a:r>
              <a:rPr lang="en-US" sz="2400" dirty="0" smtClean="0"/>
              <a:t>.  Stirring </a:t>
            </a:r>
            <a:r>
              <a:rPr lang="en-US" sz="2400" dirty="0"/>
              <a:t>at 5000 rpm.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Status: Reacting, 8:23 </a:t>
            </a:r>
            <a:r>
              <a:rPr lang="en-US" sz="2400" dirty="0" smtClean="0"/>
              <a:t>minutes</a:t>
            </a:r>
          </a:p>
          <a:p>
            <a:pPr algn="ctr"/>
            <a:r>
              <a:rPr lang="it-IT" sz="2400" dirty="0" smtClean="0"/>
              <a:t>Temperature</a:t>
            </a:r>
            <a:r>
              <a:rPr lang="it-IT" sz="2400" dirty="0"/>
              <a:t>: 112.0 ⁰C</a:t>
            </a:r>
          </a:p>
          <a:p>
            <a:pPr algn="ctr"/>
            <a:r>
              <a:rPr lang="it-IT" sz="2400" dirty="0"/>
              <a:t>Activity: 15 mCi at 4:53 pm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79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2326957"/>
            <a:ext cx="8915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nter the server URL and your credentials: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3200400"/>
            <a:ext cx="121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24200" y="3200400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3200400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192.168.0.108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3997643"/>
            <a:ext cx="16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24200" y="3997643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0400" y="3997643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hsimpson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4800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24200" y="4800600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00400" y="4800600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**********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010400" y="59436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15200" y="59845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191000" y="59436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5800" y="59845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86200" y="228600"/>
            <a:ext cx="9601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screen will only be needed when running the installed client (AIR)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(Abort)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1066800" y="6096000"/>
              <a:ext cx="22860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60960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7620000" y="4572000"/>
            <a:ext cx="3810000" cy="3182779"/>
            <a:chOff x="8321040" y="2971800"/>
            <a:chExt cx="4191000" cy="3581400"/>
          </a:xfrm>
        </p:grpSpPr>
        <p:sp>
          <p:nvSpPr>
            <p:cNvPr id="138" name="Rectangle 137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705600" y="1905000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Reacting </a:t>
            </a:r>
            <a:r>
              <a:rPr lang="en-US" sz="2400" dirty="0"/>
              <a:t>unit 1, position 1 at 160 ⁰C for 15 minutes and </a:t>
            </a:r>
            <a:r>
              <a:rPr lang="en-US" sz="2400" dirty="0" smtClean="0"/>
              <a:t>cooling </a:t>
            </a:r>
            <a:r>
              <a:rPr lang="en-US" sz="2400" dirty="0"/>
              <a:t>to 35 ⁰C</a:t>
            </a:r>
            <a:r>
              <a:rPr lang="en-US" sz="2400" dirty="0" smtClean="0"/>
              <a:t>.  Stirring </a:t>
            </a:r>
            <a:r>
              <a:rPr lang="en-US" sz="2400" dirty="0"/>
              <a:t>at 5000 rpm.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Status: Reacting, 8:23 </a:t>
            </a:r>
            <a:r>
              <a:rPr lang="en-US" sz="2400" dirty="0" smtClean="0"/>
              <a:t>minutes</a:t>
            </a:r>
          </a:p>
          <a:p>
            <a:pPr algn="ctr"/>
            <a:r>
              <a:rPr lang="it-IT" sz="2400" dirty="0" smtClean="0"/>
              <a:t>Temperature</a:t>
            </a:r>
            <a:r>
              <a:rPr lang="it-IT" sz="2400" dirty="0"/>
              <a:t>: 112.0 ⁰C</a:t>
            </a:r>
          </a:p>
          <a:p>
            <a:pPr algn="ctr"/>
            <a:r>
              <a:rPr lang="it-IT" sz="2400" dirty="0"/>
              <a:t>Activity: 15 mCi at 4:53 pm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62400" y="31242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114800" y="3446621"/>
            <a:ext cx="54483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sure you want to abort the current operation?  This cannot be undone.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0866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(Error)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1066800" y="6096000"/>
              <a:ext cx="22860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60960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7620000" y="4572000"/>
            <a:ext cx="3810000" cy="3182779"/>
            <a:chOff x="8321040" y="2971800"/>
            <a:chExt cx="4191000" cy="3581400"/>
          </a:xfrm>
        </p:grpSpPr>
        <p:sp>
          <p:nvSpPr>
            <p:cNvPr id="138" name="Rectangle 137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705600" y="1905000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Reacting </a:t>
            </a:r>
            <a:r>
              <a:rPr lang="en-US" sz="2400" dirty="0"/>
              <a:t>unit 1, position 1 at 160 ⁰C for 15 minutes and </a:t>
            </a:r>
            <a:r>
              <a:rPr lang="en-US" sz="2400" dirty="0" smtClean="0"/>
              <a:t>cooling </a:t>
            </a:r>
            <a:r>
              <a:rPr lang="en-US" sz="2400" dirty="0"/>
              <a:t>to 35 ⁰C</a:t>
            </a:r>
            <a:r>
              <a:rPr lang="en-US" sz="2400" dirty="0" smtClean="0"/>
              <a:t>.  Stirring </a:t>
            </a:r>
            <a:r>
              <a:rPr lang="en-US" sz="2400" dirty="0"/>
              <a:t>at 5000 rpm.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Status: Reacting, 8:23 </a:t>
            </a:r>
            <a:r>
              <a:rPr lang="en-US" sz="2400" dirty="0" smtClean="0"/>
              <a:t>minutes</a:t>
            </a:r>
          </a:p>
          <a:p>
            <a:pPr algn="ctr"/>
            <a:r>
              <a:rPr lang="it-IT" sz="2400" dirty="0" smtClean="0"/>
              <a:t>Temperature</a:t>
            </a:r>
            <a:r>
              <a:rPr lang="it-IT" sz="2400" dirty="0"/>
              <a:t>: 112.0 ⁰C</a:t>
            </a:r>
          </a:p>
          <a:p>
            <a:pPr algn="ctr"/>
            <a:r>
              <a:rPr lang="it-IT" sz="2400" dirty="0"/>
              <a:t>Activity: 15 mCi at 4:53 pm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62400" y="3124200"/>
            <a:ext cx="64008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114800" y="3755648"/>
            <a:ext cx="61386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Fatal error: Hardware failure in unit 1: unable to close reactor.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6196584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30936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(Run Complete)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287000" y="1203960"/>
            <a:ext cx="2362200" cy="892552"/>
            <a:chOff x="990600" y="6705600"/>
            <a:chExt cx="1752600" cy="892552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 Complete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010400" y="3733800"/>
            <a:ext cx="5181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Addition of acetonitrile to unit 1 completed successfully.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Please select the next operation from the toolbox.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54102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83" name="TextBox 182"/>
          <p:cNvSpPr txBox="1"/>
          <p:nvPr/>
        </p:nvSpPr>
        <p:spPr>
          <a:xfrm>
            <a:off x="6553200" y="2155448"/>
            <a:ext cx="396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Click/tap to select the next unit operation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>
            <a:endCxn id="183" idx="1"/>
          </p:cNvCxnSpPr>
          <p:nvPr/>
        </p:nvCxnSpPr>
        <p:spPr>
          <a:xfrm>
            <a:off x="3048000" y="2571691"/>
            <a:ext cx="3505200" cy="30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629400" y="6575048"/>
            <a:ext cx="396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Read only (scrollable but not selectable)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2004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>
            <a:endCxn id="197" idx="1"/>
          </p:cNvCxnSpPr>
          <p:nvPr/>
        </p:nvCxnSpPr>
        <p:spPr>
          <a:xfrm>
            <a:off x="5714999" y="7021324"/>
            <a:ext cx="91440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ounded Rectangle 199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581400" y="2362200"/>
            <a:ext cx="6705600" cy="44457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581400" y="4158585"/>
            <a:ext cx="6705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a sequence name if you would like to add this run to your saved sequences.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7010400" y="5969764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086600" y="5969764"/>
            <a:ext cx="175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4876800" y="5969764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53000" y="5969764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038600" y="2464564"/>
            <a:ext cx="5448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Please enter a brief comment that describes the manual run: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4038600" y="3501331"/>
            <a:ext cx="5638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114800" y="3455164"/>
            <a:ext cx="541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038600" y="5177731"/>
            <a:ext cx="5638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114800" y="5131564"/>
            <a:ext cx="541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(short reaction times)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2860119"/>
            <a:ext cx="8001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section describes the details for each unit operation: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View</a:t>
            </a:r>
          </a:p>
          <a:p>
            <a:pPr marL="514350" indent="-514350">
              <a:buAutoNum type="arabicPeriod"/>
            </a:pPr>
            <a:r>
              <a:rPr lang="en-US" dirty="0" smtClean="0"/>
              <a:t>Edit</a:t>
            </a:r>
          </a:p>
          <a:p>
            <a:pPr marL="514350" indent="-514350">
              <a:buAutoNum type="arabicPeriod"/>
            </a:pPr>
            <a:r>
              <a:rPr lang="en-US" dirty="0" smtClean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it-IT" dirty="0"/>
                <a:t>Add 10 mg tribenzoyl pentose triflate in 0.5 mL acetonitrile </a:t>
              </a:r>
              <a:r>
                <a:rPr lang="it-IT" dirty="0" smtClean="0"/>
                <a:t>to </a:t>
              </a:r>
              <a:r>
                <a:rPr lang="it-IT" dirty="0"/>
                <a:t>unit 1.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2133600"/>
            <a:ext cx="12268200" cy="1600200"/>
            <a:chOff x="1295400" y="1981200"/>
            <a:chExt cx="10591800" cy="1600200"/>
          </a:xfrm>
        </p:grpSpPr>
        <p:sp>
          <p:nvSpPr>
            <p:cNvPr id="7" name="Rounded Rectangle 6"/>
            <p:cNvSpPr/>
            <p:nvPr/>
          </p:nvSpPr>
          <p:spPr>
            <a:xfrm>
              <a:off x="1295400" y="19812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7798" y="1981200"/>
              <a:ext cx="1028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Edit: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0" y="2438400"/>
              <a:ext cx="3733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Unit: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334000" y="2438400"/>
              <a:ext cx="2743200" cy="492443"/>
              <a:chOff x="5638800" y="2438400"/>
              <a:chExt cx="2743200" cy="49244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638800" y="2473643"/>
                <a:ext cx="2209800" cy="4110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 rot="10800000">
                <a:off x="7848600" y="2474976"/>
                <a:ext cx="533400" cy="409700"/>
                <a:chOff x="10972800" y="2514600"/>
                <a:chExt cx="304800" cy="381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0972800" y="2514600"/>
                  <a:ext cx="304800" cy="381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>
                  <a:off x="11049000" y="2590800"/>
                  <a:ext cx="152400" cy="2286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5715000" y="2438400"/>
                <a:ext cx="1905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334000" y="2971800"/>
              <a:ext cx="2743200" cy="492443"/>
              <a:chOff x="5638800" y="2438400"/>
              <a:chExt cx="2743200" cy="49244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638800" y="2473643"/>
                <a:ext cx="2209800" cy="4110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 rot="10800000">
                <a:off x="7848600" y="2474976"/>
                <a:ext cx="533400" cy="409700"/>
                <a:chOff x="10972800" y="2514600"/>
                <a:chExt cx="304800" cy="38100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0972800" y="2514600"/>
                  <a:ext cx="304800" cy="381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>
                  <a:off x="11049000" y="2590800"/>
                  <a:ext cx="152400" cy="2286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5715000" y="2438400"/>
                <a:ext cx="1905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Precursor1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524000" y="2971800"/>
              <a:ext cx="3733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Reagent: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09600" y="38862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3962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6350" y="4724400"/>
            <a:ext cx="61150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</a:t>
            </a:r>
            <a:r>
              <a:rPr lang="it-IT" dirty="0"/>
              <a:t>10 mg tribenzoyl pentose triflate </a:t>
            </a:r>
            <a:r>
              <a:rPr lang="it-IT" dirty="0" smtClean="0"/>
              <a:t>in</a:t>
            </a:r>
          </a:p>
          <a:p>
            <a:r>
              <a:rPr lang="it-IT" dirty="0" smtClean="0"/>
              <a:t>0.5 </a:t>
            </a:r>
            <a:r>
              <a:rPr lang="it-IT" dirty="0"/>
              <a:t>mL acetonitrile (MeCN</a:t>
            </a:r>
            <a:r>
              <a:rPr lang="it-IT" dirty="0" smtClean="0"/>
              <a:t>) to unit 1.</a:t>
            </a:r>
          </a:p>
          <a:p>
            <a:endParaRPr lang="it-IT" dirty="0"/>
          </a:p>
          <a:p>
            <a:r>
              <a:rPr lang="it-IT" dirty="0" smtClean="0"/>
              <a:t>Temperature: 39.3 ⁰C</a:t>
            </a:r>
          </a:p>
          <a:p>
            <a:r>
              <a:rPr lang="it-IT" dirty="0" smtClean="0"/>
              <a:t>Activity: 15 mCi at 4:53 pm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153400" y="41910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1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Evaporate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Evaporate unit 1 at 105 ⁰C for 3 minutes and cool to 35 ⁰C.  Stir at 500 rpm.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3429000"/>
          </a:xfrm>
          <a:prstGeom prst="roundRect">
            <a:avLst>
              <a:gd name="adj" fmla="val 848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4000" y="26670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34000" y="2667000"/>
            <a:ext cx="2743200" cy="492443"/>
            <a:chOff x="5638800" y="2438400"/>
            <a:chExt cx="2743200" cy="492443"/>
          </a:xfrm>
        </p:grpSpPr>
        <p:sp>
          <p:nvSpPr>
            <p:cNvPr id="55" name="Rectangle 54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5334000" y="3235643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10200" y="3199132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0" y="3176016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24000" y="3714381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Evaporation temperature: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24000" y="4258056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temperature: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24000" y="48019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334000" y="3769043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10200" y="37338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80.0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334000" y="4302443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410200" y="42672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334000" y="4835843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410200" y="48006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848600" y="3201733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153400" y="372598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153400" y="425938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153400" y="479278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86600" y="323310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62800" y="3199132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6000" y="3199132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Evaporate Operation (2)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09600" y="9906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10668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12954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19200" y="1621810"/>
            <a:ext cx="61150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Evaporating </a:t>
            </a:r>
            <a:r>
              <a:rPr lang="en-US" dirty="0"/>
              <a:t>unit 1 at 105 ⁰C for 3 minutes and </a:t>
            </a:r>
            <a:r>
              <a:rPr lang="en-US" dirty="0" smtClean="0"/>
              <a:t>cooling </a:t>
            </a:r>
            <a:r>
              <a:rPr lang="en-US" dirty="0"/>
              <a:t>to 35 ⁰C.  </a:t>
            </a:r>
            <a:r>
              <a:rPr lang="en-US" dirty="0" smtClean="0"/>
              <a:t>Stirring </a:t>
            </a:r>
            <a:r>
              <a:rPr lang="en-US" dirty="0"/>
              <a:t>at 500 rpm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Status: </a:t>
            </a:r>
            <a:r>
              <a:rPr lang="en-US" dirty="0" smtClean="0"/>
              <a:t>Heating</a:t>
            </a:r>
          </a:p>
          <a:p>
            <a:r>
              <a:rPr lang="it-IT" dirty="0"/>
              <a:t>Temperature: </a:t>
            </a:r>
            <a:r>
              <a:rPr lang="it-IT" dirty="0" smtClean="0"/>
              <a:t>78.9 </a:t>
            </a:r>
            <a:r>
              <a:rPr lang="it-IT" dirty="0"/>
              <a:t>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Transfer the contents of unit 1 to the Silica gel cartridge.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1600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38862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3962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41910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24000" y="25146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334000" y="2514600"/>
            <a:ext cx="2743200" cy="492443"/>
            <a:chOff x="5638800" y="2438400"/>
            <a:chExt cx="2743200" cy="492443"/>
          </a:xfrm>
        </p:grpSpPr>
        <p:sp>
          <p:nvSpPr>
            <p:cNvPr id="32" name="Rectangle 31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24000" y="30480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Target: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334000" y="3058924"/>
            <a:ext cx="2743200" cy="492443"/>
            <a:chOff x="5638800" y="2438400"/>
            <a:chExt cx="2743200" cy="492443"/>
          </a:xfrm>
        </p:grpSpPr>
        <p:sp>
          <p:nvSpPr>
            <p:cNvPr id="39" name="Rectangle 38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Column1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19200" y="4800600"/>
            <a:ext cx="61150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Transferring </a:t>
            </a:r>
            <a:r>
              <a:rPr lang="en-US" dirty="0"/>
              <a:t>the contents of unit 1 to the Silica gel cartridge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Elute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Elute the Silica gel cartridge with ethyl acetate into unit 2.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1905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41910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42672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44958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24000" y="23160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334000" y="2316033"/>
            <a:ext cx="2743200" cy="492443"/>
            <a:chOff x="5638800" y="2438400"/>
            <a:chExt cx="2743200" cy="492443"/>
          </a:xfrm>
        </p:grpSpPr>
        <p:sp>
          <p:nvSpPr>
            <p:cNvPr id="32" name="Rectangle 31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24000" y="28494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Reagent: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334000" y="2860357"/>
            <a:ext cx="2743200" cy="492443"/>
            <a:chOff x="5638800" y="2438400"/>
            <a:chExt cx="2743200" cy="492443"/>
          </a:xfrm>
        </p:grpSpPr>
        <p:sp>
          <p:nvSpPr>
            <p:cNvPr id="39" name="Rectangle 38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MeCN1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524000" y="33828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Target: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334000" y="3393757"/>
            <a:ext cx="2743200" cy="492443"/>
            <a:chOff x="5638800" y="2438400"/>
            <a:chExt cx="2743200" cy="492443"/>
          </a:xfrm>
        </p:grpSpPr>
        <p:sp>
          <p:nvSpPr>
            <p:cNvPr id="46" name="Rectangle 4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 2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219200" y="5029200"/>
            <a:ext cx="61150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Eluting </a:t>
            </a:r>
            <a:r>
              <a:rPr lang="en-US" dirty="0"/>
              <a:t>the Silica gel cartridge with ethyl acetate into unit 2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React unit 1, position 1 at 160 ⁰C for 15 minutes and cool to 35 ⁰C.</a:t>
              </a:r>
            </a:p>
            <a:p>
              <a:pPr algn="ctr"/>
              <a:r>
                <a:rPr lang="en-US" dirty="0"/>
                <a:t>Stir at 5000 rpm.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667000"/>
            <a:ext cx="12268200" cy="3962400"/>
          </a:xfrm>
          <a:prstGeom prst="roundRect">
            <a:avLst>
              <a:gd name="adj" fmla="val 95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6670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0" y="3128516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34000" y="3128516"/>
            <a:ext cx="2743200" cy="492443"/>
            <a:chOff x="5638800" y="2438400"/>
            <a:chExt cx="2743200" cy="492443"/>
          </a:xfrm>
        </p:grpSpPr>
        <p:sp>
          <p:nvSpPr>
            <p:cNvPr id="68" name="Rectangle 67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5334000" y="42658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410200" y="42293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0" y="420624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24000" y="4744605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temperature: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0" y="528828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temperature: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0" y="5832157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334000" y="4799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410200" y="4764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334000" y="53326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410200" y="52974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334000" y="58660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10200" y="58308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48600" y="42319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53400" y="47562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53400" y="52896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153400" y="58230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086600" y="42646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162800" y="42306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6000" y="42306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24000" y="367284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334000" y="3672840"/>
            <a:ext cx="2743200" cy="492443"/>
            <a:chOff x="5638800" y="2438400"/>
            <a:chExt cx="2743200" cy="492443"/>
          </a:xfrm>
        </p:grpSpPr>
        <p:sp>
          <p:nvSpPr>
            <p:cNvPr id="63" name="Rectangle 6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Isosceles Triangle 6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61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2514600"/>
            <a:ext cx="8915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server URL and your credentials: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3200400"/>
            <a:ext cx="121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24200" y="3200400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3200400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192.168.0.108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3997643"/>
            <a:ext cx="16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24200" y="3997643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0400" y="3997643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hsimpson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4800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24200" y="4800600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00400" y="4800600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**********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010400" y="59436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15200" y="59845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191000" y="59436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5800" y="59845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62400" y="2438400"/>
            <a:ext cx="5715000" cy="3352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9600" y="2760821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Please wait, connecting…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638800" y="49530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43600" y="49939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95800" y="3845243"/>
            <a:ext cx="4724400" cy="421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95800" y="3845243"/>
            <a:ext cx="2857500" cy="4219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86200" y="228600"/>
            <a:ext cx="9601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screen will only be needed when running the installed client (AIR)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 Operation (2)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09600" y="9906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10668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12954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19200" y="1526500"/>
            <a:ext cx="61150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Reacting </a:t>
            </a:r>
            <a:r>
              <a:rPr lang="en-US" dirty="0"/>
              <a:t>unit 1,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Status: Reacting, </a:t>
            </a:r>
            <a:r>
              <a:rPr lang="en-US" dirty="0" smtClean="0"/>
              <a:t>8:23 </a:t>
            </a:r>
            <a:r>
              <a:rPr lang="en-US" dirty="0"/>
              <a:t>minutes </a:t>
            </a:r>
            <a:r>
              <a:rPr lang="en-US" dirty="0" smtClean="0"/>
              <a:t>elapsed</a:t>
            </a:r>
          </a:p>
          <a:p>
            <a:r>
              <a:rPr lang="it-IT" dirty="0"/>
              <a:t>Temperature: </a:t>
            </a:r>
            <a:r>
              <a:rPr lang="it-IT" dirty="0" smtClean="0"/>
              <a:t>112.0 </a:t>
            </a:r>
            <a:r>
              <a:rPr lang="it-IT" dirty="0"/>
              <a:t>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Prompt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Prompt the user "Please add 1 mL methanol/dichloromethane to</a:t>
              </a:r>
            </a:p>
            <a:p>
              <a:pPr algn="ctr"/>
              <a:r>
                <a:rPr lang="en-US" dirty="0"/>
                <a:t>unit 2 (1 of 5)"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743200"/>
            <a:ext cx="12268200" cy="2057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7432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0" y="32004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Message: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34000" y="3200400"/>
            <a:ext cx="4267200" cy="1292662"/>
            <a:chOff x="5638800" y="2438400"/>
            <a:chExt cx="4267200" cy="1292662"/>
          </a:xfrm>
        </p:grpSpPr>
        <p:sp>
          <p:nvSpPr>
            <p:cNvPr id="35" name="Rectangle 34"/>
            <p:cNvSpPr/>
            <p:nvPr/>
          </p:nvSpPr>
          <p:spPr>
            <a:xfrm>
              <a:off x="5638800" y="2473643"/>
              <a:ext cx="4267200" cy="1257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0" y="2438400"/>
              <a:ext cx="41910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Please add 1 mL methanol/dichloromethane </a:t>
              </a:r>
              <a:r>
                <a:rPr lang="en-US" dirty="0" smtClean="0"/>
                <a:t>to unit </a:t>
              </a:r>
              <a:r>
                <a:rPr lang="en-US" dirty="0"/>
                <a:t>2 (1 of 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28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Prompt Operation (2)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62400" y="31242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14800" y="3446621"/>
            <a:ext cx="5448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add 1 mL methanol</a:t>
            </a:r>
            <a:r>
              <a:rPr lang="en-US" dirty="0" smtClean="0"/>
              <a:t>/</a:t>
            </a:r>
          </a:p>
          <a:p>
            <a:pPr algn="ctr"/>
            <a:r>
              <a:rPr lang="en-US" dirty="0" smtClean="0"/>
              <a:t>dichloromethane </a:t>
            </a:r>
            <a:r>
              <a:rPr lang="en-US" dirty="0"/>
              <a:t>to unit 2 (1 of 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26224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89576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Move unit 2 to position 1 and close.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228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4648200"/>
            <a:ext cx="12268200" cy="3048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4724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original ARC-P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7800" y="25908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257800" y="2590800"/>
            <a:ext cx="2743200" cy="492443"/>
            <a:chOff x="5638800" y="2438400"/>
            <a:chExt cx="2743200" cy="492443"/>
          </a:xfrm>
        </p:grpSpPr>
        <p:sp>
          <p:nvSpPr>
            <p:cNvPr id="33" name="Rectangle 3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47800" y="31242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5257800" y="3135124"/>
            <a:ext cx="2743200" cy="492443"/>
            <a:chOff x="5638800" y="2438400"/>
            <a:chExt cx="2743200" cy="492443"/>
          </a:xfrm>
        </p:grpSpPr>
        <p:sp>
          <p:nvSpPr>
            <p:cNvPr id="40" name="Rectangle 39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47800" y="3698557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State: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257800" y="3709481"/>
            <a:ext cx="2743200" cy="492443"/>
            <a:chOff x="5638800" y="2438400"/>
            <a:chExt cx="2743200" cy="492443"/>
          </a:xfrm>
        </p:grpSpPr>
        <p:sp>
          <p:nvSpPr>
            <p:cNvPr id="47" name="Rectangle 46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Close</a:t>
              </a:r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276600" y="5317629"/>
            <a:ext cx="69532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unit 2 to position 1 and closing.</a:t>
            </a:r>
          </a:p>
          <a:p>
            <a:pPr algn="ctr"/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</a:t>
            </a:r>
            <a:r>
              <a:rPr lang="it-IT" dirty="0" smtClean="0"/>
              <a:t>12 </a:t>
            </a:r>
            <a:r>
              <a:rPr lang="it-IT" dirty="0"/>
              <a:t>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Move unit 2 to </a:t>
              </a:r>
              <a:r>
                <a:rPr lang="en-US" dirty="0" smtClean="0"/>
                <a:t>the install position and prompt the user “Take an</a:t>
              </a:r>
            </a:p>
            <a:p>
              <a:pPr algn="ctr"/>
              <a:r>
                <a:rPr lang="en-US" dirty="0" smtClean="0"/>
                <a:t>aliquot of the reaction for HPLC analysis.”</a:t>
              </a:r>
              <a:endParaRPr lang="en-US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667000"/>
            <a:ext cx="12268200" cy="2514600"/>
          </a:xfrm>
          <a:prstGeom prst="roundRect">
            <a:avLst>
              <a:gd name="adj" fmla="val 987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6670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5410200"/>
            <a:ext cx="12268200" cy="25146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5486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7800" y="31242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257800" y="3124200"/>
            <a:ext cx="2743200" cy="492443"/>
            <a:chOff x="5638800" y="2438400"/>
            <a:chExt cx="2743200" cy="492443"/>
          </a:xfrm>
        </p:grpSpPr>
        <p:sp>
          <p:nvSpPr>
            <p:cNvPr id="33" name="Rectangle 3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638550" y="5791200"/>
            <a:ext cx="69532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unit 2 to the install position.</a:t>
            </a:r>
          </a:p>
          <a:p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47800" y="36576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Message: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257800" y="3657600"/>
            <a:ext cx="4267200" cy="1292662"/>
            <a:chOff x="5638800" y="2438400"/>
            <a:chExt cx="4267200" cy="1292662"/>
          </a:xfrm>
        </p:grpSpPr>
        <p:sp>
          <p:nvSpPr>
            <p:cNvPr id="55" name="Rectangle 54"/>
            <p:cNvSpPr/>
            <p:nvPr/>
          </p:nvSpPr>
          <p:spPr>
            <a:xfrm>
              <a:off x="5638800" y="2473643"/>
              <a:ext cx="4267200" cy="1257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15000" y="2438400"/>
              <a:ext cx="41910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Take </a:t>
              </a:r>
              <a:r>
                <a:rPr lang="en-US" dirty="0" smtClean="0"/>
                <a:t>an aliquot </a:t>
              </a:r>
              <a:r>
                <a:rPr lang="en-US" dirty="0"/>
                <a:t>of </a:t>
              </a:r>
              <a:r>
                <a:rPr lang="en-US" dirty="0" smtClean="0"/>
                <a:t>the reaction </a:t>
              </a:r>
              <a:r>
                <a:rPr lang="en-US" dirty="0"/>
                <a:t>for HPLC analysis.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3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Operation (2)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62400" y="31242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3446621"/>
            <a:ext cx="5448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an aliquot of the </a:t>
            </a:r>
            <a:r>
              <a:rPr lang="en-US" dirty="0" smtClean="0"/>
              <a:t>reaction</a:t>
            </a:r>
          </a:p>
          <a:p>
            <a:pPr algn="ctr"/>
            <a:r>
              <a:rPr lang="en-US" dirty="0" smtClean="0"/>
              <a:t>for </a:t>
            </a:r>
            <a:r>
              <a:rPr lang="en-US" dirty="0"/>
              <a:t>HPLC analysis.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26224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89576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 smtClean="0"/>
                <a:t>This is a comment entered by the user to make a note,</a:t>
              </a:r>
            </a:p>
            <a:p>
              <a:pPr algn="ctr"/>
              <a:r>
                <a:rPr lang="en-US" dirty="0" smtClean="0"/>
                <a:t>label a section of the synthesis reaction, etc.</a:t>
              </a:r>
              <a:endParaRPr lang="en-US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743200"/>
            <a:ext cx="12268200" cy="2057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7432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0" y="32004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Comment: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34000" y="3200400"/>
            <a:ext cx="6248400" cy="1292662"/>
            <a:chOff x="5638800" y="2438400"/>
            <a:chExt cx="4267200" cy="1292662"/>
          </a:xfrm>
        </p:grpSpPr>
        <p:sp>
          <p:nvSpPr>
            <p:cNvPr id="35" name="Rectangle 34"/>
            <p:cNvSpPr/>
            <p:nvPr/>
          </p:nvSpPr>
          <p:spPr>
            <a:xfrm>
              <a:off x="5638800" y="2473643"/>
              <a:ext cx="4267200" cy="1257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0" y="2438400"/>
              <a:ext cx="41910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is a comment entered by the user to make a note</a:t>
              </a:r>
              <a:r>
                <a:rPr lang="en-US" dirty="0" smtClean="0"/>
                <a:t>, label </a:t>
              </a:r>
              <a:r>
                <a:rPr lang="en-US" dirty="0"/>
                <a:t>a section of the synthesis reaction, etc.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4600" y="54102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Comment operations are ignored during the sequence run.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Activity Operation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838200"/>
            <a:ext cx="12268200" cy="1219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6119" y="862584"/>
            <a:ext cx="11915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View:</a:t>
            </a:r>
          </a:p>
          <a:p>
            <a:endParaRPr lang="en-US" sz="1200" dirty="0" smtClean="0"/>
          </a:p>
          <a:p>
            <a:pPr algn="ctr"/>
            <a:r>
              <a:rPr lang="en-US" dirty="0" smtClean="0"/>
              <a:t>Read the radiation activity level of the vial in unit 2.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2362200"/>
            <a:ext cx="12268200" cy="1257300"/>
          </a:xfrm>
          <a:prstGeom prst="roundRect">
            <a:avLst>
              <a:gd name="adj" fmla="val 987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3622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3962400"/>
            <a:ext cx="12268200" cy="25146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40386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7800" y="28194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257800" y="2819400"/>
            <a:ext cx="2743200" cy="492443"/>
            <a:chOff x="5638800" y="2438400"/>
            <a:chExt cx="2743200" cy="492443"/>
          </a:xfrm>
        </p:grpSpPr>
        <p:sp>
          <p:nvSpPr>
            <p:cNvPr id="33" name="Rectangle 3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895600" y="4495800"/>
            <a:ext cx="7696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Reading the radiation activity level of the vial in unit 2.</a:t>
            </a:r>
          </a:p>
          <a:p>
            <a:pPr algn="ctr"/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905000"/>
            <a:ext cx="571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would you like to do?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114800" y="2819400"/>
            <a:ext cx="5029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91000" y="3048000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Create, View or Run a Sequence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114800" y="4114800"/>
            <a:ext cx="5029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91000" y="4384357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Operate the System Manually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130040" y="5410200"/>
            <a:ext cx="5029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30040" y="5679757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Observe the Current Run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27432"/>
            <a:ext cx="10439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Most users will see this home page after logging in.  Exception: The user who is currently running the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 will go directly to the run screen.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7024" y="684022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This option will only appear if another user is currently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running the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2400" y="5252683"/>
            <a:ext cx="5410200" cy="13005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3" idx="2"/>
            <a:endCxn id="12" idx="0"/>
          </p:cNvCxnSpPr>
          <p:nvPr/>
        </p:nvCxnSpPr>
        <p:spPr>
          <a:xfrm>
            <a:off x="6667500" y="6553200"/>
            <a:ext cx="1524" cy="28702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Sequence (Saved Sequences)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01624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80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718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530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342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15400" y="7086600"/>
            <a:ext cx="1752600" cy="533400"/>
            <a:chOff x="990600" y="6705600"/>
            <a:chExt cx="1752600" cy="533400"/>
          </a:xfrm>
        </p:grpSpPr>
        <p:sp>
          <p:nvSpPr>
            <p:cNvPr id="67" name="Rounded Rectangle 6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Delete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FAC</a:t>
            </a:r>
          </a:p>
          <a:p>
            <a:endParaRPr lang="en-US" sz="1200" dirty="0" smtClean="0"/>
          </a:p>
          <a:p>
            <a:r>
              <a:rPr lang="en-US" sz="3600" dirty="0" smtClean="0"/>
              <a:t>FAC (high temp)</a:t>
            </a:r>
          </a:p>
          <a:p>
            <a:endParaRPr lang="en-US" sz="1200" dirty="0"/>
          </a:p>
          <a:p>
            <a:r>
              <a:rPr lang="en-US" sz="3600" dirty="0" smtClean="0"/>
              <a:t>FAC (long reaction time)</a:t>
            </a:r>
          </a:p>
          <a:p>
            <a:endParaRPr lang="en-US" sz="1200" dirty="0" smtClean="0"/>
          </a:p>
          <a:p>
            <a:r>
              <a:rPr lang="en-US" sz="3600" dirty="0" smtClean="0"/>
              <a:t>FDG</a:t>
            </a:r>
          </a:p>
          <a:p>
            <a:endParaRPr lang="en-US" sz="1200" dirty="0" smtClean="0"/>
          </a:p>
          <a:p>
            <a:r>
              <a:rPr lang="en-US" sz="3600" dirty="0" smtClean="0"/>
              <a:t>FLT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19200" y="29718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38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Sequence (Manual Runs)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3947160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9624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9436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9248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04-25-2011	6:53 am	FAC</a:t>
            </a:r>
          </a:p>
          <a:p>
            <a:endParaRPr lang="en-US" sz="1200" dirty="0" smtClean="0"/>
          </a:p>
          <a:p>
            <a:r>
              <a:rPr lang="en-US" sz="3600" dirty="0" smtClean="0"/>
              <a:t>04-22-2011</a:t>
            </a:r>
            <a:r>
              <a:rPr lang="en-US" sz="3600" dirty="0"/>
              <a:t>	</a:t>
            </a:r>
            <a:r>
              <a:rPr lang="en-US" sz="3600" dirty="0" smtClean="0"/>
              <a:t>12:06 pm</a:t>
            </a:r>
            <a:r>
              <a:rPr lang="en-US" sz="3600" dirty="0"/>
              <a:t>	</a:t>
            </a:r>
            <a:r>
              <a:rPr lang="en-US" sz="3600" dirty="0" smtClean="0"/>
              <a:t>FLT</a:t>
            </a:r>
          </a:p>
          <a:p>
            <a:endParaRPr lang="en-US" sz="1200" dirty="0"/>
          </a:p>
          <a:p>
            <a:r>
              <a:rPr lang="en-US" sz="3600" dirty="0" smtClean="0"/>
              <a:t>04-17-2011</a:t>
            </a:r>
            <a:r>
              <a:rPr lang="en-US" sz="3600" dirty="0"/>
              <a:t>	</a:t>
            </a:r>
            <a:r>
              <a:rPr lang="en-US" sz="3600" dirty="0" smtClean="0"/>
              <a:t>8:00 </a:t>
            </a:r>
            <a:r>
              <a:rPr lang="en-US" sz="3600" dirty="0"/>
              <a:t>am	</a:t>
            </a:r>
            <a:r>
              <a:rPr lang="en-US" sz="3600" dirty="0" smtClean="0"/>
              <a:t>FDG</a:t>
            </a:r>
          </a:p>
          <a:p>
            <a:endParaRPr lang="en-US" sz="1200" dirty="0"/>
          </a:p>
          <a:p>
            <a:r>
              <a:rPr lang="en-US" sz="3600" dirty="0" smtClean="0"/>
              <a:t>04-14-2011</a:t>
            </a:r>
            <a:r>
              <a:rPr lang="en-US" sz="3600" dirty="0"/>
              <a:t>	</a:t>
            </a:r>
            <a:r>
              <a:rPr lang="en-US" sz="3600" dirty="0" smtClean="0"/>
              <a:t>3:14 pm</a:t>
            </a:r>
            <a:r>
              <a:rPr lang="en-US" sz="3600" dirty="0"/>
              <a:t>	</a:t>
            </a:r>
            <a:r>
              <a:rPr lang="en-US" sz="3600" dirty="0" smtClean="0"/>
              <a:t>FAC</a:t>
            </a:r>
          </a:p>
          <a:p>
            <a:endParaRPr lang="en-US" sz="1200" dirty="0"/>
          </a:p>
          <a:p>
            <a:r>
              <a:rPr lang="en-US" sz="3600" dirty="0" smtClean="0"/>
              <a:t>04-11-2011</a:t>
            </a:r>
            <a:r>
              <a:rPr lang="en-US" sz="3600" dirty="0"/>
              <a:t>	</a:t>
            </a:r>
            <a:r>
              <a:rPr lang="en-US" sz="3600" dirty="0" smtClean="0"/>
              <a:t>3:14 </a:t>
            </a:r>
            <a:r>
              <a:rPr lang="en-US" sz="3600" dirty="0"/>
              <a:t>am	</a:t>
            </a:r>
            <a:r>
              <a:rPr lang="en-US" sz="3600" dirty="0" smtClean="0"/>
              <a:t>FAC</a:t>
            </a:r>
          </a:p>
          <a:p>
            <a:endParaRPr lang="en-US" sz="1200" dirty="0"/>
          </a:p>
          <a:p>
            <a:r>
              <a:rPr lang="en-US" sz="3600" dirty="0" smtClean="0"/>
              <a:t>04-05-2011</a:t>
            </a:r>
            <a:r>
              <a:rPr lang="en-US" sz="3600" dirty="0"/>
              <a:t>	</a:t>
            </a:r>
            <a:r>
              <a:rPr lang="en-US" sz="3600" dirty="0" smtClean="0"/>
              <a:t>12:34 pm</a:t>
            </a:r>
            <a:r>
              <a:rPr lang="en-US" sz="3600" dirty="0"/>
              <a:t>	</a:t>
            </a:r>
            <a:r>
              <a:rPr lang="en-US" sz="3600" dirty="0" smtClean="0"/>
              <a:t>Initial machine test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1219200" y="44196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052304" y="6793992"/>
            <a:ext cx="2971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Copies of manual runs</a:t>
            </a:r>
          </a:p>
          <a:p>
            <a:r>
              <a:rPr lang="en-US" sz="2200" dirty="0" smtClean="0">
                <a:solidFill>
                  <a:srgbClr val="0070C0"/>
                </a:solidFill>
              </a:rPr>
              <a:t>are always saved under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Saved Sequences</a:t>
            </a:r>
            <a:r>
              <a:rPr lang="en-US" sz="2200" dirty="0" smtClean="0">
                <a:solidFill>
                  <a:srgbClr val="0070C0"/>
                </a:solidFill>
              </a:rPr>
              <a:t>.</a:t>
            </a:r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821168" y="6970776"/>
            <a:ext cx="1981200" cy="76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7" idx="3"/>
            <a:endCxn id="43" idx="1"/>
          </p:cNvCxnSpPr>
          <p:nvPr/>
        </p:nvCxnSpPr>
        <p:spPr>
          <a:xfrm flipV="1">
            <a:off x="9802368" y="7347990"/>
            <a:ext cx="249936" cy="37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Sequence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01624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80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718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530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342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15400" y="7086600"/>
            <a:ext cx="1752600" cy="533400"/>
            <a:chOff x="990600" y="6705600"/>
            <a:chExt cx="1752600" cy="533400"/>
          </a:xfrm>
        </p:grpSpPr>
        <p:sp>
          <p:nvSpPr>
            <p:cNvPr id="67" name="Rounded Rectangle 6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Delete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FAC</a:t>
            </a:r>
          </a:p>
          <a:p>
            <a:endParaRPr lang="en-US" sz="1200" dirty="0" smtClean="0"/>
          </a:p>
          <a:p>
            <a:r>
              <a:rPr lang="en-US" sz="3600" dirty="0" smtClean="0"/>
              <a:t>FAC (high temp)</a:t>
            </a:r>
          </a:p>
          <a:p>
            <a:endParaRPr lang="en-US" sz="1200" dirty="0"/>
          </a:p>
          <a:p>
            <a:r>
              <a:rPr lang="en-US" sz="3600" dirty="0" smtClean="0"/>
              <a:t>FAC (long reaction time)</a:t>
            </a:r>
          </a:p>
          <a:p>
            <a:endParaRPr lang="en-US" sz="1200" dirty="0" smtClean="0"/>
          </a:p>
          <a:p>
            <a:r>
              <a:rPr lang="en-US" sz="3600" dirty="0" smtClean="0"/>
              <a:t>FDG</a:t>
            </a:r>
          </a:p>
          <a:p>
            <a:endParaRPr lang="en-US" sz="1200" dirty="0" smtClean="0"/>
          </a:p>
          <a:p>
            <a:r>
              <a:rPr lang="en-US" sz="3600" dirty="0" smtClean="0"/>
              <a:t>FLT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19200" y="29718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62400" y="3124200"/>
            <a:ext cx="5715000" cy="2667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038600" y="3446621"/>
            <a:ext cx="556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nter the name of the new sequence: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343400" y="4191000"/>
            <a:ext cx="49530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419600" y="4191000"/>
            <a:ext cx="350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(my new sequence)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Sequence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01624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80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718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530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342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15400" y="7086600"/>
            <a:ext cx="1752600" cy="533400"/>
            <a:chOff x="990600" y="6705600"/>
            <a:chExt cx="1752600" cy="533400"/>
          </a:xfrm>
        </p:grpSpPr>
        <p:sp>
          <p:nvSpPr>
            <p:cNvPr id="67" name="Rounded Rectangle 6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Delete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FAC</a:t>
            </a:r>
          </a:p>
          <a:p>
            <a:endParaRPr lang="en-US" sz="1200" dirty="0" smtClean="0"/>
          </a:p>
          <a:p>
            <a:r>
              <a:rPr lang="en-US" sz="3600" dirty="0" smtClean="0"/>
              <a:t>FAC (high temp)</a:t>
            </a:r>
          </a:p>
          <a:p>
            <a:endParaRPr lang="en-US" sz="1200" dirty="0"/>
          </a:p>
          <a:p>
            <a:r>
              <a:rPr lang="en-US" sz="3600" dirty="0" smtClean="0"/>
              <a:t>FAC (long reaction time)</a:t>
            </a:r>
          </a:p>
          <a:p>
            <a:endParaRPr lang="en-US" sz="1200" dirty="0" smtClean="0"/>
          </a:p>
          <a:p>
            <a:r>
              <a:rPr lang="en-US" sz="3600" dirty="0" smtClean="0"/>
              <a:t>FDG</a:t>
            </a:r>
          </a:p>
          <a:p>
            <a:endParaRPr lang="en-US" sz="1200" dirty="0" smtClean="0"/>
          </a:p>
          <a:p>
            <a:r>
              <a:rPr lang="en-US" sz="3600" dirty="0" smtClean="0"/>
              <a:t>FLT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19200" y="29718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62400" y="3124200"/>
            <a:ext cx="5715000" cy="2667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038600" y="3446621"/>
            <a:ext cx="556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nter the name of the new sequence: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343400" y="4191000"/>
            <a:ext cx="49530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419600" y="4191000"/>
            <a:ext cx="4114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(my duplicate sequence)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8073</TotalTime>
  <Words>3224</Words>
  <Application>Microsoft Office PowerPoint</Application>
  <PresentationFormat>Custom</PresentationFormat>
  <Paragraphs>1100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</dc:creator>
  <cp:lastModifiedBy>Shane</cp:lastModifiedBy>
  <cp:revision>261</cp:revision>
  <cp:lastPrinted>2011-04-29T19:02:41Z</cp:lastPrinted>
  <dcterms:created xsi:type="dcterms:W3CDTF">2006-08-16T00:00:00Z</dcterms:created>
  <dcterms:modified xsi:type="dcterms:W3CDTF">2011-05-06T05:57:20Z</dcterms:modified>
</cp:coreProperties>
</file>