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3"/>
  </p:handoutMasterIdLst>
  <p:sldIdLst>
    <p:sldId id="276" r:id="rId2"/>
    <p:sldId id="258" r:id="rId3"/>
    <p:sldId id="257" r:id="rId4"/>
    <p:sldId id="256" r:id="rId5"/>
    <p:sldId id="373" r:id="rId6"/>
    <p:sldId id="374" r:id="rId7"/>
    <p:sldId id="375" r:id="rId8"/>
    <p:sldId id="310" r:id="rId9"/>
    <p:sldId id="311" r:id="rId10"/>
    <p:sldId id="312" r:id="rId11"/>
    <p:sldId id="313" r:id="rId12"/>
    <p:sldId id="314" r:id="rId13"/>
    <p:sldId id="261" r:id="rId14"/>
    <p:sldId id="319" r:id="rId15"/>
    <p:sldId id="320" r:id="rId16"/>
    <p:sldId id="363" r:id="rId17"/>
    <p:sldId id="348" r:id="rId18"/>
    <p:sldId id="321" r:id="rId19"/>
    <p:sldId id="322" r:id="rId20"/>
    <p:sldId id="323" r:id="rId21"/>
    <p:sldId id="364" r:id="rId22"/>
    <p:sldId id="328" r:id="rId23"/>
    <p:sldId id="365" r:id="rId24"/>
    <p:sldId id="366" r:id="rId25"/>
    <p:sldId id="318" r:id="rId26"/>
    <p:sldId id="367" r:id="rId27"/>
    <p:sldId id="324" r:id="rId28"/>
    <p:sldId id="357" r:id="rId29"/>
    <p:sldId id="349" r:id="rId30"/>
    <p:sldId id="371" r:id="rId31"/>
    <p:sldId id="372" r:id="rId32"/>
    <p:sldId id="368" r:id="rId33"/>
    <p:sldId id="369" r:id="rId34"/>
    <p:sldId id="370" r:id="rId35"/>
    <p:sldId id="358" r:id="rId36"/>
    <p:sldId id="355" r:id="rId37"/>
    <p:sldId id="316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3" r:id="rId49"/>
    <p:sldId id="342" r:id="rId50"/>
    <p:sldId id="345" r:id="rId51"/>
    <p:sldId id="346" r:id="rId52"/>
  </p:sldIdLst>
  <p:sldSz cx="13716000" cy="8229600"/>
  <p:notesSz cx="7315200" cy="96012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58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6/30/2011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5400000">
            <a:off x="9481488" y="4308526"/>
            <a:ext cx="726759" cy="201133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9067800" y="685173"/>
            <a:ext cx="2015584" cy="2007475"/>
          </a:xfrm>
          <a:prstGeom prst="bentConnector3">
            <a:avLst>
              <a:gd name="adj1" fmla="val 3703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04800" y="3324811"/>
            <a:ext cx="1905000" cy="492443"/>
            <a:chOff x="457200" y="3241357"/>
            <a:chExt cx="1905000" cy="492443"/>
          </a:xfrm>
        </p:grpSpPr>
        <p:sp>
          <p:nvSpPr>
            <p:cNvPr id="51" name="Rounded Rectangle 50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57400" y="3324811"/>
            <a:ext cx="1905000" cy="492443"/>
            <a:chOff x="2209800" y="3241357"/>
            <a:chExt cx="1905000" cy="492443"/>
          </a:xfrm>
        </p:grpSpPr>
        <p:sp>
          <p:nvSpPr>
            <p:cNvPr id="50" name="Rounded Rectangle 49"/>
            <p:cNvSpPr/>
            <p:nvPr/>
          </p:nvSpPr>
          <p:spPr>
            <a:xfrm>
              <a:off x="24384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Splash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658100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3959" y="25026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Sequence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60292" y="3628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9306" y="36423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087519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37124" y="2502816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Sequence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96868" y="1342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8077" y="1358318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8076" y="199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221125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28528" y="476461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9928" y="476996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40792" y="3323477"/>
            <a:ext cx="1485900" cy="5029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50292" y="3337916"/>
            <a:ext cx="190500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9300" y="3579986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77902" y="3576462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940552" y="6006405"/>
            <a:ext cx="1485900" cy="1003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702808" y="6066032"/>
            <a:ext cx="190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5945792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896998" y="2494629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Sequence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7699916" y="240843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641388" y="24619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088940" y="12923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1043062" y="13045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Operation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Elbow Connector 181"/>
          <p:cNvCxnSpPr>
            <a:stCxn id="46" idx="3"/>
            <a:endCxn id="154" idx="1"/>
          </p:cNvCxnSpPr>
          <p:nvPr/>
        </p:nvCxnSpPr>
        <p:spPr>
          <a:xfrm flipV="1">
            <a:off x="5526692" y="2942477"/>
            <a:ext cx="419100" cy="632460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46" idx="3"/>
            <a:endCxn id="144" idx="1"/>
          </p:cNvCxnSpPr>
          <p:nvPr/>
        </p:nvCxnSpPr>
        <p:spPr>
          <a:xfrm>
            <a:off x="5526692" y="3574937"/>
            <a:ext cx="413860" cy="29334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426452" y="62118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30" idx="1"/>
          </p:cNvCxnSpPr>
          <p:nvPr/>
        </p:nvCxnSpPr>
        <p:spPr>
          <a:xfrm rot="16200000" flipH="1">
            <a:off x="6986869" y="3412054"/>
            <a:ext cx="696954" cy="64989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4" idx="3"/>
            <a:endCxn id="29" idx="1"/>
          </p:cNvCxnSpPr>
          <p:nvPr/>
        </p:nvCxnSpPr>
        <p:spPr>
          <a:xfrm>
            <a:off x="7431692" y="2942477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9" idx="2"/>
            <a:endCxn id="30" idx="0"/>
          </p:cNvCxnSpPr>
          <p:nvPr/>
        </p:nvCxnSpPr>
        <p:spPr>
          <a:xfrm>
            <a:off x="8401050" y="3399677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8" idx="2"/>
            <a:endCxn id="30" idx="3"/>
          </p:cNvCxnSpPr>
          <p:nvPr/>
        </p:nvCxnSpPr>
        <p:spPr>
          <a:xfrm rot="5400000">
            <a:off x="10145431" y="2400439"/>
            <a:ext cx="685800" cy="268427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9" idx="3"/>
            <a:endCxn id="28" idx="1"/>
          </p:cNvCxnSpPr>
          <p:nvPr/>
        </p:nvCxnSpPr>
        <p:spPr>
          <a:xfrm>
            <a:off x="9144000" y="2942477"/>
            <a:ext cx="194351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endCxn id="3" idx="1"/>
          </p:cNvCxnSpPr>
          <p:nvPr/>
        </p:nvCxnSpPr>
        <p:spPr>
          <a:xfrm rot="5400000" flipH="1" flipV="1">
            <a:off x="7002043" y="1807835"/>
            <a:ext cx="703183" cy="68646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54" idx="0"/>
            <a:endCxn id="157" idx="1"/>
          </p:cNvCxnSpPr>
          <p:nvPr/>
        </p:nvCxnSpPr>
        <p:spPr>
          <a:xfrm rot="5400000" flipH="1" flipV="1">
            <a:off x="6300712" y="1086073"/>
            <a:ext cx="1787234" cy="101117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3" idx="3"/>
          </p:cNvCxnSpPr>
          <p:nvPr/>
        </p:nvCxnSpPr>
        <p:spPr>
          <a:xfrm>
            <a:off x="9182768" y="1799477"/>
            <a:ext cx="1906172" cy="1016875"/>
          </a:xfrm>
          <a:prstGeom prst="bentConnector3">
            <a:avLst>
              <a:gd name="adj1" fmla="val 1978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143000" y="1794360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14400" y="17943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Prompt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914400" y="1114274"/>
            <a:ext cx="1905000" cy="492443"/>
            <a:chOff x="457200" y="3241357"/>
            <a:chExt cx="1905000" cy="492443"/>
          </a:xfrm>
        </p:grpSpPr>
        <p:sp>
          <p:nvSpPr>
            <p:cNvPr id="68" name="Rounded Rectangle 67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4227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2760"/>
            <a:ext cx="1905000" cy="2062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27" idx="3"/>
          </p:cNvCxnSpPr>
          <p:nvPr/>
        </p:nvCxnSpPr>
        <p:spPr>
          <a:xfrm>
            <a:off x="5903976" y="656477"/>
            <a:ext cx="420624" cy="1828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57947" y="477358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53200" y="477893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28" idx="0"/>
            <a:endCxn id="172" idx="2"/>
          </p:cNvCxnSpPr>
          <p:nvPr/>
        </p:nvCxnSpPr>
        <p:spPr>
          <a:xfrm flipV="1">
            <a:off x="11830469" y="2206752"/>
            <a:ext cx="1421" cy="2785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366030" y="30449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314214" y="30571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Validation Warning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850090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146192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760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998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7" idx="2"/>
            <a:endCxn id="155" idx="2"/>
          </p:cNvCxnSpPr>
          <p:nvPr/>
        </p:nvCxnSpPr>
        <p:spPr>
          <a:xfrm rot="5400000" flipH="1">
            <a:off x="6773498" y="2859081"/>
            <a:ext cx="1869880" cy="2926080"/>
          </a:xfrm>
          <a:prstGeom prst="bentConnector3">
            <a:avLst>
              <a:gd name="adj1" fmla="val -225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</p:cNvCxnSpPr>
          <p:nvPr/>
        </p:nvCxnSpPr>
        <p:spPr>
          <a:xfrm rot="5400000" flipH="1">
            <a:off x="6055772" y="3820906"/>
            <a:ext cx="1866354" cy="1023897"/>
          </a:xfrm>
          <a:prstGeom prst="bentConnector3">
            <a:avLst>
              <a:gd name="adj1" fmla="val -1224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7886700" y="59479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668768" y="5943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886700" y="65575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96200" y="6569773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969508" y="7239000"/>
            <a:ext cx="1485900" cy="5046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919216" y="72390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6705600" y="7010400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0107584" y="4765357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9906000" y="476535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endCxn id="178" idx="0"/>
          </p:cNvCxnSpPr>
          <p:nvPr/>
        </p:nvCxnSpPr>
        <p:spPr>
          <a:xfrm>
            <a:off x="9152428" y="4322121"/>
            <a:ext cx="1698106" cy="44323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427976" y="68214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(Create)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7005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(Copy)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55709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(Delete)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55709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20" y="228600"/>
            <a:ext cx="10647980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(Unit </a:t>
            </a:r>
            <a:r>
              <a:rPr lang="en-US" dirty="0" smtClean="0"/>
              <a:t>Operation)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51839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6" name="TextBox 155"/>
          <p:cNvSpPr txBox="1"/>
          <p:nvPr/>
        </p:nvSpPr>
        <p:spPr>
          <a:xfrm>
            <a:off x="381000" y="153924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enable or disable this cassette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590800" y="1868424"/>
            <a:ext cx="4267200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81000" y="316382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</a:t>
            </a:r>
            <a:r>
              <a:rPr lang="en-US" sz="1800" dirty="0" smtClean="0">
                <a:solidFill>
                  <a:srgbClr val="0070C0"/>
                </a:solidFill>
              </a:rPr>
              <a:t>edit this reagent.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566416" y="3493008"/>
            <a:ext cx="4267200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1000" y="37703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enable or disable this </a:t>
            </a:r>
            <a:r>
              <a:rPr lang="en-US" sz="1800" dirty="0" smtClean="0">
                <a:solidFill>
                  <a:srgbClr val="0070C0"/>
                </a:solidFill>
              </a:rPr>
              <a:t>reagent.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V="1">
            <a:off x="2590800" y="4093541"/>
            <a:ext cx="5552590" cy="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75509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Enter unique name (required) and description (optional).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2590800" y="5216759"/>
            <a:ext cx="5552590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(Add/Insert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3" name="TextBox 122"/>
          <p:cNvSpPr txBox="1"/>
          <p:nvPr/>
        </p:nvSpPr>
        <p:spPr>
          <a:xfrm>
            <a:off x="140208" y="3356062"/>
            <a:ext cx="2450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operation from toolbox and drop in sequence to add/insert.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602992" y="3810000"/>
            <a:ext cx="5974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419600" y="3810000"/>
            <a:ext cx="1219200" cy="30480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(Reorder/Delete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6" name="TextBox 145"/>
          <p:cNvSpPr txBox="1"/>
          <p:nvPr/>
        </p:nvSpPr>
        <p:spPr>
          <a:xfrm>
            <a:off x="304800" y="6019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operation </a:t>
            </a:r>
            <a:r>
              <a:rPr lang="en-US" sz="1800" dirty="0" smtClean="0">
                <a:solidFill>
                  <a:srgbClr val="0070C0"/>
                </a:solidFill>
              </a:rPr>
              <a:t>to trash can to delete.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105400" y="3834384"/>
            <a:ext cx="0" cy="137160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4587918" y="6096000"/>
            <a:ext cx="541866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80" idx="3"/>
          </p:cNvCxnSpPr>
          <p:nvPr/>
        </p:nvCxnSpPr>
        <p:spPr>
          <a:xfrm>
            <a:off x="2514600" y="4663363"/>
            <a:ext cx="25908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46" idx="3"/>
          </p:cNvCxnSpPr>
          <p:nvPr/>
        </p:nvCxnSpPr>
        <p:spPr>
          <a:xfrm>
            <a:off x="2514600" y="6342966"/>
            <a:ext cx="2438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04800" y="434019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</a:t>
            </a:r>
            <a:r>
              <a:rPr lang="en-US" sz="1800" dirty="0" smtClean="0">
                <a:solidFill>
                  <a:srgbClr val="0070C0"/>
                </a:solidFill>
              </a:rPr>
              <a:t>operation up or down to reorder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(Set </a:t>
            </a:r>
            <a:r>
              <a:rPr lang="en-US" dirty="0" smtClean="0"/>
              <a:t>Parameters)</a:t>
            </a:r>
            <a:endParaRPr lang="en-US" dirty="0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6" name="TextBox 145"/>
          <p:cNvSpPr txBox="1"/>
          <p:nvPr/>
        </p:nvSpPr>
        <p:spPr>
          <a:xfrm>
            <a:off x="304800" y="1808047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Click/tap an operation in the middle panel to change the contents of the right panel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876800" y="685800"/>
            <a:ext cx="1752600" cy="6858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80" idx="3"/>
          </p:cNvCxnSpPr>
          <p:nvPr/>
        </p:nvCxnSpPr>
        <p:spPr>
          <a:xfrm flipV="1">
            <a:off x="2667000" y="5210603"/>
            <a:ext cx="4114800" cy="305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781800" y="1600200"/>
            <a:ext cx="6629400" cy="5638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46" idx="3"/>
          </p:cNvCxnSpPr>
          <p:nvPr/>
        </p:nvCxnSpPr>
        <p:spPr>
          <a:xfrm flipV="1">
            <a:off x="2667000" y="2408211"/>
            <a:ext cx="22098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5800" y="477947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Set </a:t>
            </a:r>
            <a:r>
              <a:rPr lang="en-US" sz="1800" dirty="0" smtClean="0">
                <a:solidFill>
                  <a:srgbClr val="0070C0"/>
                </a:solidFill>
              </a:rPr>
              <a:t>the operation parameters in the right panel.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(Validation </a:t>
            </a:r>
            <a:r>
              <a:rPr lang="en-US" dirty="0" smtClean="0"/>
              <a:t>1)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638174" y="4539294"/>
            <a:ext cx="340210" cy="31944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154579" y="4785360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52400" y="1752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Icons used to visually indicate validation errors.  Tap icon to view the error message.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>
            <a:stCxn id="137" idx="1"/>
            <a:endCxn id="138" idx="3"/>
          </p:cNvCxnSpPr>
          <p:nvPr/>
        </p:nvCxnSpPr>
        <p:spPr>
          <a:xfrm flipH="1" flipV="1">
            <a:off x="2590800" y="2352765"/>
            <a:ext cx="3563779" cy="26018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" idx="1"/>
            <a:endCxn id="138" idx="3"/>
          </p:cNvCxnSpPr>
          <p:nvPr/>
        </p:nvCxnSpPr>
        <p:spPr>
          <a:xfrm flipH="1" flipV="1">
            <a:off x="2590800" y="2352765"/>
            <a:ext cx="10047374" cy="23462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(Validation 2)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638174" y="4539294"/>
            <a:ext cx="340210" cy="31944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154579" y="4785360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19400" y="228600"/>
            <a:ext cx="10662272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0" y="28956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32180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error: The reaction temperature must be below 473 K.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568184" y="47244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80960" y="47244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419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(Validation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28600" y="189607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1800" dirty="0">
                <a:solidFill>
                  <a:srgbClr val="0070C0"/>
                </a:solidFill>
              </a:rPr>
              <a:t>is clicked </a:t>
            </a:r>
            <a:r>
              <a:rPr lang="en-US" sz="1800" dirty="0" smtClean="0">
                <a:solidFill>
                  <a:srgbClr val="0070C0"/>
                </a:solidFill>
              </a:rPr>
              <a:t>or an </a:t>
            </a:r>
            <a:r>
              <a:rPr lang="en-US" sz="1800" dirty="0">
                <a:solidFill>
                  <a:srgbClr val="0070C0"/>
                </a:solidFill>
              </a:rPr>
              <a:t>error when Run is </a:t>
            </a:r>
            <a:r>
              <a:rPr lang="en-US" sz="1800" dirty="0" smtClean="0">
                <a:solidFill>
                  <a:srgbClr val="0070C0"/>
                </a:solidFill>
              </a:rPr>
              <a:t>clicked.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>
            <a:stCxn id="154" idx="1"/>
            <a:endCxn id="138" idx="3"/>
          </p:cNvCxnSpPr>
          <p:nvPr/>
        </p:nvCxnSpPr>
        <p:spPr>
          <a:xfrm flipH="1">
            <a:off x="2514600" y="649224"/>
            <a:ext cx="7330440" cy="19855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845040" y="344424"/>
            <a:ext cx="3505200" cy="609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419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(Validation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228600"/>
            <a:ext cx="10662272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29718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0202" y="3294221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has validation errors.  Are you sure you want to go back to the sequence selection screen?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86801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39201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1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29401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6227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419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(Validation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228600"/>
            <a:ext cx="10662272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9718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32766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cannot be run because it contains validation errors.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59624" y="48127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(Start)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37561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Sequence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3736" y="3773424"/>
            <a:ext cx="24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Advances automatically with the run (scrollable but not selectable).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11424" y="701040"/>
            <a:ext cx="1789176" cy="70713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3" idx="3"/>
            <a:endCxn id="84" idx="1"/>
          </p:cNvCxnSpPr>
          <p:nvPr/>
        </p:nvCxnSpPr>
        <p:spPr>
          <a:xfrm>
            <a:off x="2615184" y="4235089"/>
            <a:ext cx="396240" cy="16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(Abort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37561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3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(Complete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37561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4" name="Rectangle 63"/>
          <p:cNvSpPr/>
          <p:nvPr/>
        </p:nvSpPr>
        <p:spPr>
          <a:xfrm>
            <a:off x="2819400" y="228600"/>
            <a:ext cx="10637561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34000" y="29718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486400" y="32942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run “FAC (high temp)” completed successfully.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7568184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68096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(Start)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3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90973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6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28600" y="1676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Click/tap to </a:t>
            </a:r>
            <a:r>
              <a:rPr lang="en-US" sz="1800" dirty="0" smtClean="0">
                <a:solidFill>
                  <a:srgbClr val="0070C0"/>
                </a:solidFill>
              </a:rPr>
              <a:t>select cassettes.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304800"/>
            <a:ext cx="48006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1" t="9523" r="18217" b="1960"/>
          <a:stretch/>
        </p:blipFill>
        <p:spPr>
          <a:xfrm>
            <a:off x="5705856" y="968752"/>
            <a:ext cx="4962144" cy="6879848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64018" b="69854"/>
          <a:stretch/>
        </p:blipFill>
        <p:spPr>
          <a:xfrm>
            <a:off x="3048000" y="228600"/>
            <a:ext cx="1840992" cy="2343090"/>
          </a:xfrm>
          <a:prstGeom prst="rect">
            <a:avLst/>
          </a:prstGeom>
          <a:ln>
            <a:noFill/>
          </a:ln>
        </p:spPr>
      </p:pic>
      <p:sp>
        <p:nvSpPr>
          <p:cNvPr id="184" name="Rectangle 183"/>
          <p:cNvSpPr/>
          <p:nvPr/>
        </p:nvSpPr>
        <p:spPr>
          <a:xfrm>
            <a:off x="3048000" y="304799"/>
            <a:ext cx="1905000" cy="22668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2286000" y="1999565"/>
            <a:ext cx="7620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8600" y="2590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Enter the reagents and columns in each cassette.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15000" y="968752"/>
            <a:ext cx="7620000" cy="68798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endCxn id="77" idx="3"/>
          </p:cNvCxnSpPr>
          <p:nvPr/>
        </p:nvCxnSpPr>
        <p:spPr>
          <a:xfrm flipH="1">
            <a:off x="2286000" y="3052465"/>
            <a:ext cx="3429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006584" y="469392"/>
            <a:ext cx="1395984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 Run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(Cancel)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10655709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88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1407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(Select)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152400" y="215544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048000" y="685800"/>
            <a:ext cx="1752600" cy="7086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stCxn id="183" idx="3"/>
          </p:cNvCxnSpPr>
          <p:nvPr/>
        </p:nvCxnSpPr>
        <p:spPr>
          <a:xfrm>
            <a:off x="2438400" y="2478614"/>
            <a:ext cx="609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52400" y="657504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Read only (scrollable but not selectable)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876800" y="685800"/>
            <a:ext cx="1752600" cy="7086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97" idx="3"/>
          </p:cNvCxnSpPr>
          <p:nvPr/>
        </p:nvCxnSpPr>
        <p:spPr>
          <a:xfrm>
            <a:off x="2438400" y="6898214"/>
            <a:ext cx="2438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82400" y="381000"/>
            <a:ext cx="1752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9000" y="3276600"/>
            <a:ext cx="556260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next unit operation from the toolbox or click the button below if the run is complete.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8229600" y="5026462"/>
            <a:ext cx="3810000" cy="1292662"/>
            <a:chOff x="4800600" y="6705600"/>
            <a:chExt cx="1752600" cy="1292662"/>
          </a:xfrm>
        </p:grpSpPr>
        <p:sp>
          <p:nvSpPr>
            <p:cNvPr id="84" name="Rounded Rectangle 83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00600" y="6705600"/>
              <a:ext cx="17526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Manual Run Complete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7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55709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(Configure)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28600" y="1536192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Read only (scrollable but not selectable).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304800"/>
            <a:ext cx="46482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2286000" y="1999565"/>
            <a:ext cx="7620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8600" y="37248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Validate operation parameters when Run is clicked.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>
            <a:endCxn id="77" idx="3"/>
          </p:cNvCxnSpPr>
          <p:nvPr/>
        </p:nvCxnSpPr>
        <p:spPr>
          <a:xfrm flipH="1">
            <a:off x="2286000" y="762000"/>
            <a:ext cx="9601200" cy="34245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4" r="64273" b="63333"/>
          <a:stretch/>
        </p:blipFill>
        <p:spPr>
          <a:xfrm>
            <a:off x="3136392" y="228600"/>
            <a:ext cx="1719072" cy="2849880"/>
          </a:xfrm>
          <a:prstGeom prst="rect">
            <a:avLst/>
          </a:prstGeom>
          <a:ln>
            <a:noFill/>
          </a:ln>
        </p:spPr>
      </p:pic>
      <p:sp>
        <p:nvSpPr>
          <p:cNvPr id="184" name="Rectangle 183"/>
          <p:cNvSpPr/>
          <p:nvPr/>
        </p:nvSpPr>
        <p:spPr>
          <a:xfrm>
            <a:off x="3048000" y="304799"/>
            <a:ext cx="1905000" cy="27736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51839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(Run)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28600" y="1536192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Read only (scrollable but not selectable).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304800"/>
            <a:ext cx="37338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2286000" y="1999565"/>
            <a:ext cx="7620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4" r="64273" b="63333"/>
          <a:stretch/>
        </p:blipFill>
        <p:spPr>
          <a:xfrm>
            <a:off x="3136392" y="228600"/>
            <a:ext cx="1719072" cy="2849880"/>
          </a:xfrm>
          <a:prstGeom prst="rect">
            <a:avLst/>
          </a:prstGeom>
          <a:ln>
            <a:noFill/>
          </a:ln>
        </p:spPr>
      </p:pic>
      <p:sp>
        <p:nvSpPr>
          <p:cNvPr id="184" name="Rectangle 183"/>
          <p:cNvSpPr/>
          <p:nvPr/>
        </p:nvSpPr>
        <p:spPr>
          <a:xfrm>
            <a:off x="3048000" y="304799"/>
            <a:ext cx="1905000" cy="27736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(Abort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51839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48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(Complete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51839" cy="7772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2860119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describes the details for each unit operation: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Edit</a:t>
            </a:r>
          </a:p>
          <a:p>
            <a:pPr marL="514350" indent="-514350"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it-IT" dirty="0" smtClean="0"/>
                <a:t>Add 10 mg tribenzoyl pentose triflate in 0.5 mL acetonitrile to reactor 1.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2133600"/>
            <a:ext cx="12268200" cy="1600200"/>
            <a:chOff x="1295400" y="1981200"/>
            <a:chExt cx="10591800" cy="16002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19812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798" y="1981200"/>
              <a:ext cx="1028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Edit: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24384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Reactor: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34000" y="2438400"/>
              <a:ext cx="2743200" cy="492443"/>
              <a:chOff x="5638800" y="2438400"/>
              <a:chExt cx="2743200" cy="49244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2971800"/>
              <a:ext cx="2743200" cy="492443"/>
              <a:chOff x="5638800" y="2438400"/>
              <a:chExt cx="2743200" cy="4924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Precursor1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24000" y="29718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Reagent: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6350" y="47244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it-IT" dirty="0"/>
              <a:t>10 mg tribenzoyl pentose triflate </a:t>
            </a:r>
            <a:r>
              <a:rPr lang="it-IT" dirty="0" smtClean="0"/>
              <a:t>in</a:t>
            </a:r>
          </a:p>
          <a:p>
            <a:r>
              <a:rPr lang="it-IT" dirty="0" smtClean="0"/>
              <a:t>0.5 </a:t>
            </a:r>
            <a:r>
              <a:rPr lang="it-IT" dirty="0"/>
              <a:t>mL acetonitrile (MeCN</a:t>
            </a:r>
            <a:r>
              <a:rPr lang="it-IT" dirty="0" smtClean="0"/>
              <a:t>) to reactor 1.</a:t>
            </a:r>
          </a:p>
          <a:p>
            <a:endParaRPr lang="it-IT" dirty="0"/>
          </a:p>
          <a:p>
            <a:r>
              <a:rPr lang="it-IT" dirty="0" smtClean="0"/>
              <a:t>Temperature: 39.3 ⁰C</a:t>
            </a:r>
          </a:p>
          <a:p>
            <a:r>
              <a:rPr lang="it-IT" dirty="0" smtClean="0"/>
              <a:t>Activity: 15 mCi at 4:53 pm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Evaporate </a:t>
              </a:r>
              <a:r>
                <a:rPr lang="en-US" dirty="0" smtClean="0"/>
                <a:t>reactor 1 </a:t>
              </a:r>
              <a:r>
                <a:rPr lang="en-US" dirty="0"/>
                <a:t>at 105 ⁰C for 3 minutes and cool to 35 ⁰C.  Stir at 500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3429000"/>
          </a:xfrm>
          <a:prstGeom prst="roundRect">
            <a:avLst>
              <a:gd name="adj" fmla="val 84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2667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0" y="2667000"/>
            <a:ext cx="2743200" cy="492443"/>
            <a:chOff x="5638800" y="2438400"/>
            <a:chExt cx="2743200" cy="492443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334000" y="3235643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102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31760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714381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Evaporation temperature: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425805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8019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37690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37338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80.0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0" y="43024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0200" y="42672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34000" y="48358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0200" y="4800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8600" y="3201733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3400" y="37259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53400" y="42593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53400" y="47927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6600" y="32331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62800" y="31991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8064" y="228600"/>
            <a:ext cx="10689336" cy="777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935301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ELIXYS</a:t>
            </a:r>
          </a:p>
          <a:p>
            <a:r>
              <a:rPr lang="en-US" dirty="0" smtClean="0"/>
              <a:t>Automated Radiochemical Synthesis Platform</a:t>
            </a:r>
          </a:p>
          <a:p>
            <a:r>
              <a:rPr lang="en-US" dirty="0" smtClean="0"/>
              <a:t>Designed and developed by the van Dam Lab</a:t>
            </a:r>
          </a:p>
          <a:p>
            <a:r>
              <a:rPr lang="en-US" dirty="0" smtClean="0"/>
              <a:t>California </a:t>
            </a:r>
            <a:r>
              <a:rPr lang="en-US" dirty="0" err="1" smtClean="0"/>
              <a:t>Nanosystems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University of California Los Angeles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962400" y="6975157"/>
            <a:ext cx="7315200" cy="492443"/>
            <a:chOff x="3962400" y="6441757"/>
            <a:chExt cx="7315200" cy="492443"/>
          </a:xfrm>
        </p:grpSpPr>
        <p:sp>
          <p:nvSpPr>
            <p:cNvPr id="8" name="TextBox 7"/>
            <p:cNvSpPr txBox="1"/>
            <p:nvPr/>
          </p:nvSpPr>
          <p:spPr>
            <a:xfrm>
              <a:off x="3962400" y="6441757"/>
              <a:ext cx="2514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Loading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6487191"/>
              <a:ext cx="4724400" cy="421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6487191"/>
              <a:ext cx="2857500" cy="4219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62181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Evaporating reactor 1 </a:t>
            </a:r>
            <a:r>
              <a:rPr lang="en-US" dirty="0"/>
              <a:t>at 105 ⁰C for 3 minutes and </a:t>
            </a:r>
            <a:r>
              <a:rPr lang="en-US" dirty="0" smtClean="0"/>
              <a:t>cooling </a:t>
            </a:r>
            <a:r>
              <a:rPr lang="en-US" dirty="0"/>
              <a:t>to 35 ⁰C.  </a:t>
            </a:r>
            <a:r>
              <a:rPr lang="en-US" dirty="0" smtClean="0"/>
              <a:t>Stirring </a:t>
            </a:r>
            <a:r>
              <a:rPr lang="en-US" dirty="0"/>
              <a:t>at 500 rpm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Status: </a:t>
            </a:r>
            <a:r>
              <a:rPr lang="en-US" dirty="0" smtClean="0"/>
              <a:t>Heating</a:t>
            </a:r>
          </a:p>
          <a:p>
            <a:r>
              <a:rPr lang="it-IT" dirty="0"/>
              <a:t>Temperature: </a:t>
            </a:r>
            <a:r>
              <a:rPr lang="it-IT" dirty="0" smtClean="0"/>
              <a:t>78.9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Transfer the contents of </a:t>
              </a:r>
              <a:r>
                <a:rPr lang="en-US" dirty="0" smtClean="0"/>
                <a:t>reactor 1 </a:t>
              </a:r>
              <a:r>
                <a:rPr lang="en-US" dirty="0"/>
                <a:t>to the Silica gel cartridge.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6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514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514600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3048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3058924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19200" y="48006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Transferring </a:t>
            </a:r>
            <a:r>
              <a:rPr lang="en-US" dirty="0"/>
              <a:t>the contents of </a:t>
            </a:r>
            <a:r>
              <a:rPr lang="en-US" dirty="0" smtClean="0"/>
              <a:t>reactor 1 </a:t>
            </a:r>
            <a:r>
              <a:rPr lang="en-US" dirty="0"/>
              <a:t>to the Silica gel cartridge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Elute the Silica gel cartridge with ethyl acetate into </a:t>
              </a:r>
              <a:r>
                <a:rPr lang="en-US" dirty="0" smtClean="0"/>
                <a:t>reactor 2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1910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2672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4958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3160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316033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28494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Reagent: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2860357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MeCN1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24000" y="33828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4000" y="3393757"/>
            <a:ext cx="2743200" cy="492443"/>
            <a:chOff x="5638800" y="2438400"/>
            <a:chExt cx="2743200" cy="492443"/>
          </a:xfrm>
        </p:grpSpPr>
        <p:sp>
          <p:nvSpPr>
            <p:cNvPr id="46" name="Rectangle 4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 2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9200" y="50292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Eluting </a:t>
            </a:r>
            <a:r>
              <a:rPr lang="en-US" dirty="0"/>
              <a:t>the Silica gel cartridge with ethyl acetate into </a:t>
            </a:r>
            <a:r>
              <a:rPr lang="en-US" dirty="0" smtClean="0"/>
              <a:t>reactor 2.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React </a:t>
              </a:r>
              <a:r>
                <a:rPr lang="en-US" dirty="0" smtClean="0"/>
                <a:t>reactor 1</a:t>
              </a:r>
              <a:r>
                <a:rPr lang="en-US" dirty="0"/>
                <a:t>, position 1 at 160 ⁰C for 15 minutes and cool to 35 ⁰C.</a:t>
              </a:r>
            </a:p>
            <a:p>
              <a:pPr algn="ctr"/>
              <a:r>
                <a:rPr lang="en-US" dirty="0"/>
                <a:t>Stir at 5000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3962400"/>
          </a:xfrm>
          <a:prstGeom prst="roundRect">
            <a:avLst>
              <a:gd name="adj" fmla="val 95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1285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128516"/>
            <a:ext cx="2743200" cy="492443"/>
            <a:chOff x="5638800" y="2438400"/>
            <a:chExt cx="2743200" cy="492443"/>
          </a:xfrm>
        </p:grpSpPr>
        <p:sp>
          <p:nvSpPr>
            <p:cNvPr id="68" name="Rectangle 67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34000" y="42658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42293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42062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4744605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temperature: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528828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58321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34000" y="4799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0200" y="4764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34000" y="53326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0200" y="52974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58660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58308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8600" y="42319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47562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3400" y="52896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53400" y="58230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086600" y="42646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2800" y="42306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42306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36728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334000" y="3672840"/>
            <a:ext cx="2743200" cy="492443"/>
            <a:chOff x="5638800" y="2438400"/>
            <a:chExt cx="2743200" cy="492443"/>
          </a:xfrm>
        </p:grpSpPr>
        <p:sp>
          <p:nvSpPr>
            <p:cNvPr id="63" name="Rectangle 6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52650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Reacting reactor 1</a:t>
            </a:r>
            <a:r>
              <a:rPr lang="en-US" dirty="0"/>
              <a:t>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Status: Reacting, </a:t>
            </a:r>
            <a:r>
              <a:rPr lang="en-US" dirty="0" smtClean="0"/>
              <a:t>8:23 </a:t>
            </a:r>
            <a:r>
              <a:rPr lang="en-US" dirty="0"/>
              <a:t>minutes </a:t>
            </a:r>
            <a:r>
              <a:rPr lang="en-US" dirty="0" smtClean="0"/>
              <a:t>elapsed</a:t>
            </a:r>
          </a:p>
          <a:p>
            <a:r>
              <a:rPr lang="it-IT" dirty="0"/>
              <a:t>Temperature: </a:t>
            </a:r>
            <a:r>
              <a:rPr lang="it-IT" dirty="0" smtClean="0"/>
              <a:t>112.0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Prompt the user "Please add 1 mL methanol/dichloromethane to</a:t>
              </a:r>
            </a:p>
            <a:p>
              <a:pPr algn="ctr"/>
              <a:r>
                <a:rPr lang="en-US" dirty="0" smtClean="0"/>
                <a:t>reactor 2 </a:t>
              </a:r>
              <a:r>
                <a:rPr lang="en-US" dirty="0"/>
                <a:t>(1 of 5)"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42672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Please add 1 mL methanol/dichloromethane </a:t>
              </a:r>
              <a:r>
                <a:rPr lang="en-US" dirty="0" smtClean="0"/>
                <a:t>to reactor 2 </a:t>
              </a:r>
              <a:r>
                <a:rPr lang="en-US" dirty="0"/>
                <a:t>(1 of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(2)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add 1 mL methanol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dichloromethane </a:t>
            </a:r>
            <a:r>
              <a:rPr lang="en-US" dirty="0"/>
              <a:t>to </a:t>
            </a:r>
            <a:r>
              <a:rPr lang="en-US" dirty="0" smtClean="0"/>
              <a:t>reactor 2 </a:t>
            </a:r>
            <a:r>
              <a:rPr lang="en-US" dirty="0"/>
              <a:t>(1 of 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 2 </a:t>
              </a:r>
              <a:r>
                <a:rPr lang="en-US" dirty="0"/>
                <a:t>to position 1 and close.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648200"/>
            <a:ext cx="12268200" cy="3048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724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original ARC-P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5908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5908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257800" y="3135124"/>
            <a:ext cx="2743200" cy="492443"/>
            <a:chOff x="5638800" y="2438400"/>
            <a:chExt cx="2743200" cy="492443"/>
          </a:xfrm>
        </p:grpSpPr>
        <p:sp>
          <p:nvSpPr>
            <p:cNvPr id="40" name="Rectangle 39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47800" y="36985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57800" y="3709481"/>
            <a:ext cx="2743200" cy="492443"/>
            <a:chOff x="5638800" y="2438400"/>
            <a:chExt cx="2743200" cy="492443"/>
          </a:xfrm>
        </p:grpSpPr>
        <p:sp>
          <p:nvSpPr>
            <p:cNvPr id="47" name="Rectangle 46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6600" y="5317629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reactor 2 to position 1 and closing.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</a:t>
            </a:r>
            <a:r>
              <a:rPr lang="it-IT" dirty="0" smtClean="0"/>
              <a:t>12 </a:t>
            </a:r>
            <a:r>
              <a:rPr lang="it-IT" dirty="0"/>
              <a:t>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 2 to the install position and prompt the user “Take an</a:t>
              </a:r>
            </a:p>
            <a:p>
              <a:pPr algn="ctr"/>
              <a:r>
                <a:rPr lang="en-US" dirty="0" smtClean="0"/>
                <a:t>aliquot of the reaction for HPLC analysis.”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25146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54102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5486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1242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638550" y="5791200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reactor 2 to the install position.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47800" y="3657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57800" y="3657600"/>
            <a:ext cx="4267200" cy="1292662"/>
            <a:chOff x="5638800" y="2438400"/>
            <a:chExt cx="4267200" cy="1292662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15000" y="2438400"/>
              <a:ext cx="4191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Take </a:t>
              </a:r>
              <a:r>
                <a:rPr lang="en-US" dirty="0" smtClean="0"/>
                <a:t>an aliquot </a:t>
              </a:r>
              <a:r>
                <a:rPr lang="en-US" dirty="0"/>
                <a:t>of </a:t>
              </a:r>
              <a:r>
                <a:rPr lang="en-US" dirty="0" smtClean="0"/>
                <a:t>the reaction </a:t>
              </a:r>
              <a:r>
                <a:rPr lang="en-US" dirty="0"/>
                <a:t>for HPLC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3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an aliquot of the </a:t>
            </a:r>
            <a:r>
              <a:rPr lang="en-US" dirty="0" smtClean="0"/>
              <a:t>reaction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HPLC analysis.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27" y="228600"/>
            <a:ext cx="10690973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5" t="31451" r="23920" b="30588"/>
          <a:stretch/>
        </p:blipFill>
        <p:spPr>
          <a:xfrm>
            <a:off x="5486400" y="1447800"/>
            <a:ext cx="5596128" cy="2950464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5" t="37726" r="23920" b="30588"/>
          <a:stretch/>
        </p:blipFill>
        <p:spPr>
          <a:xfrm>
            <a:off x="5486400" y="4242816"/>
            <a:ext cx="5596128" cy="2462784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815584" y="3759708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Manage my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8632" y="4495800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Manage all system users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3392" y="5283708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View and export log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" y="1447800"/>
            <a:ext cx="2720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This option will either allow the user to operat</a:t>
            </a:r>
            <a:r>
              <a:rPr lang="en-US" sz="1800" dirty="0" smtClean="0">
                <a:solidFill>
                  <a:srgbClr val="0070C0"/>
                </a:solidFill>
              </a:rPr>
              <a:t>e the system manually or view the current run when another user is using the system.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71744" y="2831592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1"/>
            <a:endCxn id="16" idx="3"/>
          </p:cNvCxnSpPr>
          <p:nvPr/>
        </p:nvCxnSpPr>
        <p:spPr>
          <a:xfrm flipH="1" flipV="1">
            <a:off x="2747659" y="2324963"/>
            <a:ext cx="2824085" cy="823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1" y="5757886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This </a:t>
            </a:r>
            <a:r>
              <a:rPr lang="en-US" sz="1800" dirty="0" smtClean="0">
                <a:solidFill>
                  <a:srgbClr val="0070C0"/>
                </a:solidFill>
              </a:rPr>
              <a:t>option will </a:t>
            </a:r>
            <a:r>
              <a:rPr lang="en-US" sz="1800" dirty="0" smtClean="0">
                <a:solidFill>
                  <a:srgbClr val="0070C0"/>
                </a:solidFill>
              </a:rPr>
              <a:t>only be </a:t>
            </a:r>
            <a:r>
              <a:rPr lang="en-US" sz="1800" dirty="0" smtClean="0">
                <a:solidFill>
                  <a:srgbClr val="0070C0"/>
                </a:solidFill>
              </a:rPr>
              <a:t>available when </a:t>
            </a:r>
            <a:r>
              <a:rPr lang="en-US" sz="1800" dirty="0" smtClean="0">
                <a:solidFill>
                  <a:srgbClr val="0070C0"/>
                </a:solidFill>
              </a:rPr>
              <a:t>running the installed client (AIR</a:t>
            </a:r>
            <a:r>
              <a:rPr lang="en-US" sz="1800" dirty="0" smtClean="0">
                <a:solidFill>
                  <a:srgbClr val="0070C0"/>
                </a:solidFill>
              </a:rPr>
              <a:t>).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83936" y="5907024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1"/>
            <a:endCxn id="19" idx="3"/>
          </p:cNvCxnSpPr>
          <p:nvPr/>
        </p:nvCxnSpPr>
        <p:spPr>
          <a:xfrm flipH="1" flipV="1">
            <a:off x="2667001" y="6219551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471525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Functions only available to system administrators.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3453384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Allows users to change their password and personal information.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3935" y="3605784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 flipV="1">
            <a:off x="2667000" y="3918311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86984" y="4346448"/>
            <a:ext cx="5425440" cy="1411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2667000" y="5029200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 smtClean="0"/>
                <a:t>This is a comment entered by the user to make a note,</a:t>
              </a:r>
            </a:p>
            <a:p>
              <a:pPr algn="ctr"/>
              <a:r>
                <a:rPr lang="en-US" dirty="0" smtClean="0"/>
                <a:t>label a section of the synthesis reaction, etc.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Comment: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62484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a comment entered by the user to make a note</a:t>
              </a:r>
              <a:r>
                <a:rPr lang="en-US" dirty="0" smtClean="0"/>
                <a:t>, label </a:t>
              </a:r>
              <a:r>
                <a:rPr lang="en-US" dirty="0"/>
                <a:t>a section of the synthesis reaction, etc.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4600" y="54102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Comment operations are ignored during the sequence run.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Activity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838200"/>
            <a:ext cx="122682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6119" y="862584"/>
            <a:ext cx="1191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</a:t>
            </a:r>
          </a:p>
          <a:p>
            <a:endParaRPr lang="en-US" sz="1200" dirty="0" smtClean="0"/>
          </a:p>
          <a:p>
            <a:pPr algn="ctr"/>
            <a:r>
              <a:rPr lang="en-US" dirty="0" smtClean="0"/>
              <a:t>Read the radiation activity level of the vial in reactor 2.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362200"/>
            <a:ext cx="12268200" cy="12573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362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9624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0386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819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8194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95600" y="4495800"/>
            <a:ext cx="792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 the radiation activity level of the vial in reactor 2.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Account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6427" y="228600"/>
            <a:ext cx="10690973" cy="7772400"/>
            <a:chOff x="2796427" y="228600"/>
            <a:chExt cx="10690973" cy="7772400"/>
          </a:xfrm>
        </p:grpSpPr>
        <p:sp>
          <p:nvSpPr>
            <p:cNvPr id="5" name="Rectangle 4"/>
            <p:cNvSpPr/>
            <p:nvPr/>
          </p:nvSpPr>
          <p:spPr>
            <a:xfrm>
              <a:off x="2796427" y="228600"/>
              <a:ext cx="10690973" cy="777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34290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First: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6868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1481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3435763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9000" y="34357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Homer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5532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597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5400" y="4249579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Last: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4256342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9000" y="4256342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Simpson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0" y="5029200"/>
              <a:ext cx="4038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9400" y="5053584"/>
              <a:ext cx="3886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Password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21336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User: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6600" y="21403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hsimpson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2701194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Role: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6600" y="2707957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5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96427" y="228600"/>
            <a:ext cx="10690973" cy="7772400"/>
            <a:chOff x="2796427" y="228600"/>
            <a:chExt cx="10690973" cy="7772400"/>
          </a:xfrm>
        </p:grpSpPr>
        <p:sp>
          <p:nvSpPr>
            <p:cNvPr id="20" name="Rectangle 19"/>
            <p:cNvSpPr/>
            <p:nvPr/>
          </p:nvSpPr>
          <p:spPr>
            <a:xfrm>
              <a:off x="2796427" y="228600"/>
              <a:ext cx="10690973" cy="777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34290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First: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68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1481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3435763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34357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Homer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532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597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05400" y="4249579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Last: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62800" y="4256342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9000" y="4256342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Simpson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553200" y="5029200"/>
              <a:ext cx="4038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5053584"/>
              <a:ext cx="3886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Password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5400" y="21336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User: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86600" y="21403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hsimpson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05400" y="2701194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Role: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600" y="2707957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Account</a:t>
            </a:r>
          </a:p>
          <a:p>
            <a:r>
              <a:rPr lang="en-US" dirty="0" smtClean="0"/>
              <a:t>(Password)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8600"/>
            <a:ext cx="10668000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828800"/>
            <a:ext cx="57150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</a:t>
            </a:r>
            <a:r>
              <a:rPr lang="en-US" dirty="0" smtClean="0"/>
              <a:t>your new password and verify: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34400" y="5943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86800" y="5943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5943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5943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981200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</a:t>
            </a:r>
            <a:r>
              <a:rPr lang="en-US" dirty="0" smtClean="0"/>
              <a:t>your current password: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3600" y="2725579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2725579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917757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19800" y="4917757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(Saved)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70052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(Manual)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1407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25521</TotalTime>
  <Words>1378</Words>
  <Application>Microsoft Office PowerPoint</Application>
  <PresentationFormat>Custom</PresentationFormat>
  <Paragraphs>353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320</cp:revision>
  <cp:lastPrinted>2011-05-23T18:39:34Z</cp:lastPrinted>
  <dcterms:created xsi:type="dcterms:W3CDTF">2006-08-16T00:00:00Z</dcterms:created>
  <dcterms:modified xsi:type="dcterms:W3CDTF">2011-07-03T08:27:55Z</dcterms:modified>
</cp:coreProperties>
</file>