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808" y="-112"/>
      </p:cViewPr>
      <p:guideLst>
        <p:guide orient="horz" pos="2160"/>
        <p:guide pos="2880"/>
      </p:guideLst>
    </p:cSldViewPr>
  </p:slideViewPr>
  <p:notesTextViewPr>
    <p:cViewPr>
      <p:scale>
        <a:sx n="100" d="100"/>
        <a:sy n="100" d="100"/>
      </p:scale>
      <p:origin x="0" y="12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76B4F4-2737-0C44-9FC5-8D4151388635}" type="datetimeFigureOut">
              <a:rPr lang="en-US" smtClean="0"/>
              <a:t>5/6/15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36E223-F1B7-3741-A9C9-CF3EB87F7799}" type="slidenum">
              <a:rPr lang="en-US" smtClean="0"/>
              <a:t>‹#›</a:t>
            </a:fld>
            <a:endParaRPr lang="en-US"/>
          </a:p>
        </p:txBody>
      </p:sp>
    </p:spTree>
    <p:extLst>
      <p:ext uri="{BB962C8B-B14F-4D97-AF65-F5344CB8AC3E}">
        <p14:creationId xmlns:p14="http://schemas.microsoft.com/office/powerpoint/2010/main" val="3566269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Henry Milner and my partner is Derek </a:t>
            </a:r>
            <a:r>
              <a:rPr lang="en-US" dirty="0" err="1" smtClean="0"/>
              <a:t>Kuo</a:t>
            </a:r>
            <a:r>
              <a:rPr lang="en-US" dirty="0" smtClean="0"/>
              <a:t>.  We’ve done an</a:t>
            </a:r>
            <a:r>
              <a:rPr lang="en-US" baseline="0" dirty="0" smtClean="0"/>
              <a:t> investigation of a recently-developed algorithm for solving k-SAT problems efficiently in parallel.  It has this weird name only a theoretician could love: The Algorithmic </a:t>
            </a:r>
            <a:r>
              <a:rPr lang="en-US" baseline="0" dirty="0" err="1" smtClean="0"/>
              <a:t>Lovasz</a:t>
            </a:r>
            <a:r>
              <a:rPr lang="en-US" baseline="0" dirty="0" smtClean="0"/>
              <a:t> Local Lemma.  Prior work in the CS theory community has given sufficient conditions for it to work well for certain problems in a very stylized parallel computing environment.  Of course, k-SAT is NP-complete, so there must be instances that the algorithm cannot handle efficiently, but that doesn’t mean it can’t be useful.  We were interested to see what kinds of problems we could solve using this algorithm in real distributed systems, so we implemented it in Julia and in MPI for Python and ran it on some random k-SAT instances.  So, basically, come see our poster to find out if P is approximately equal </a:t>
            </a:r>
            <a:r>
              <a:rPr lang="en-US" baseline="0" smtClean="0"/>
              <a:t>to NP </a:t>
            </a:r>
            <a:r>
              <a:rPr lang="en-US" baseline="0" smtClean="0">
                <a:sym typeface="Wingdings"/>
              </a:rPr>
              <a:t></a:t>
            </a:r>
            <a:r>
              <a:rPr lang="en-US" baseline="0" smtClean="0"/>
              <a:t>.</a:t>
            </a:r>
            <a:endParaRPr lang="en-US" dirty="0"/>
          </a:p>
        </p:txBody>
      </p:sp>
      <p:sp>
        <p:nvSpPr>
          <p:cNvPr id="4" name="Slide Number Placeholder 3"/>
          <p:cNvSpPr>
            <a:spLocks noGrp="1"/>
          </p:cNvSpPr>
          <p:nvPr>
            <p:ph type="sldNum" sz="quarter" idx="10"/>
          </p:nvPr>
        </p:nvSpPr>
        <p:spPr/>
        <p:txBody>
          <a:bodyPr/>
          <a:lstStyle/>
          <a:p>
            <a:fld id="{4736E223-F1B7-3741-A9C9-CF3EB87F7799}" type="slidenum">
              <a:rPr lang="en-US" smtClean="0"/>
              <a:t>1</a:t>
            </a:fld>
            <a:endParaRPr lang="en-US"/>
          </a:p>
        </p:txBody>
      </p:sp>
    </p:spTree>
    <p:extLst>
      <p:ext uri="{BB962C8B-B14F-4D97-AF65-F5344CB8AC3E}">
        <p14:creationId xmlns:p14="http://schemas.microsoft.com/office/powerpoint/2010/main" val="4044743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C489D2-894B-9B44-8BB9-4CDA64AE3F80}"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219E0-1D53-6748-BAA0-858F87712A83}" type="slidenum">
              <a:rPr lang="en-US" smtClean="0"/>
              <a:t>‹#›</a:t>
            </a:fld>
            <a:endParaRPr lang="en-US"/>
          </a:p>
        </p:txBody>
      </p:sp>
    </p:spTree>
    <p:extLst>
      <p:ext uri="{BB962C8B-B14F-4D97-AF65-F5344CB8AC3E}">
        <p14:creationId xmlns:p14="http://schemas.microsoft.com/office/powerpoint/2010/main" val="4064625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489D2-894B-9B44-8BB9-4CDA64AE3F80}"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219E0-1D53-6748-BAA0-858F87712A83}" type="slidenum">
              <a:rPr lang="en-US" smtClean="0"/>
              <a:t>‹#›</a:t>
            </a:fld>
            <a:endParaRPr lang="en-US"/>
          </a:p>
        </p:txBody>
      </p:sp>
    </p:spTree>
    <p:extLst>
      <p:ext uri="{BB962C8B-B14F-4D97-AF65-F5344CB8AC3E}">
        <p14:creationId xmlns:p14="http://schemas.microsoft.com/office/powerpoint/2010/main" val="403076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489D2-894B-9B44-8BB9-4CDA64AE3F80}"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219E0-1D53-6748-BAA0-858F87712A83}" type="slidenum">
              <a:rPr lang="en-US" smtClean="0"/>
              <a:t>‹#›</a:t>
            </a:fld>
            <a:endParaRPr lang="en-US"/>
          </a:p>
        </p:txBody>
      </p:sp>
    </p:spTree>
    <p:extLst>
      <p:ext uri="{BB962C8B-B14F-4D97-AF65-F5344CB8AC3E}">
        <p14:creationId xmlns:p14="http://schemas.microsoft.com/office/powerpoint/2010/main" val="1449365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C489D2-894B-9B44-8BB9-4CDA64AE3F80}"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219E0-1D53-6748-BAA0-858F87712A83}" type="slidenum">
              <a:rPr lang="en-US" smtClean="0"/>
              <a:t>‹#›</a:t>
            </a:fld>
            <a:endParaRPr lang="en-US"/>
          </a:p>
        </p:txBody>
      </p:sp>
    </p:spTree>
    <p:extLst>
      <p:ext uri="{BB962C8B-B14F-4D97-AF65-F5344CB8AC3E}">
        <p14:creationId xmlns:p14="http://schemas.microsoft.com/office/powerpoint/2010/main" val="384233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C489D2-894B-9B44-8BB9-4CDA64AE3F80}" type="datetimeFigureOut">
              <a:rPr lang="en-US" smtClean="0"/>
              <a:t>5/6/15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219E0-1D53-6748-BAA0-858F87712A83}" type="slidenum">
              <a:rPr lang="en-US" smtClean="0"/>
              <a:t>‹#›</a:t>
            </a:fld>
            <a:endParaRPr lang="en-US"/>
          </a:p>
        </p:txBody>
      </p:sp>
    </p:spTree>
    <p:extLst>
      <p:ext uri="{BB962C8B-B14F-4D97-AF65-F5344CB8AC3E}">
        <p14:creationId xmlns:p14="http://schemas.microsoft.com/office/powerpoint/2010/main" val="185057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C489D2-894B-9B44-8BB9-4CDA64AE3F80}" type="datetimeFigureOut">
              <a:rPr lang="en-US" smtClean="0"/>
              <a:t>5/6/15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4219E0-1D53-6748-BAA0-858F87712A83}" type="slidenum">
              <a:rPr lang="en-US" smtClean="0"/>
              <a:t>‹#›</a:t>
            </a:fld>
            <a:endParaRPr lang="en-US"/>
          </a:p>
        </p:txBody>
      </p:sp>
    </p:spTree>
    <p:extLst>
      <p:ext uri="{BB962C8B-B14F-4D97-AF65-F5344CB8AC3E}">
        <p14:creationId xmlns:p14="http://schemas.microsoft.com/office/powerpoint/2010/main" val="540776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C489D2-894B-9B44-8BB9-4CDA64AE3F80}" type="datetimeFigureOut">
              <a:rPr lang="en-US" smtClean="0"/>
              <a:t>5/6/15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4219E0-1D53-6748-BAA0-858F87712A83}" type="slidenum">
              <a:rPr lang="en-US" smtClean="0"/>
              <a:t>‹#›</a:t>
            </a:fld>
            <a:endParaRPr lang="en-US"/>
          </a:p>
        </p:txBody>
      </p:sp>
    </p:spTree>
    <p:extLst>
      <p:ext uri="{BB962C8B-B14F-4D97-AF65-F5344CB8AC3E}">
        <p14:creationId xmlns:p14="http://schemas.microsoft.com/office/powerpoint/2010/main" val="3550814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C489D2-894B-9B44-8BB9-4CDA64AE3F80}" type="datetimeFigureOut">
              <a:rPr lang="en-US" smtClean="0"/>
              <a:t>5/6/15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4219E0-1D53-6748-BAA0-858F87712A83}" type="slidenum">
              <a:rPr lang="en-US" smtClean="0"/>
              <a:t>‹#›</a:t>
            </a:fld>
            <a:endParaRPr lang="en-US"/>
          </a:p>
        </p:txBody>
      </p:sp>
    </p:spTree>
    <p:extLst>
      <p:ext uri="{BB962C8B-B14F-4D97-AF65-F5344CB8AC3E}">
        <p14:creationId xmlns:p14="http://schemas.microsoft.com/office/powerpoint/2010/main" val="1222088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C489D2-894B-9B44-8BB9-4CDA64AE3F80}" type="datetimeFigureOut">
              <a:rPr lang="en-US" smtClean="0"/>
              <a:t>5/6/15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4219E0-1D53-6748-BAA0-858F87712A83}" type="slidenum">
              <a:rPr lang="en-US" smtClean="0"/>
              <a:t>‹#›</a:t>
            </a:fld>
            <a:endParaRPr lang="en-US"/>
          </a:p>
        </p:txBody>
      </p:sp>
    </p:spTree>
    <p:extLst>
      <p:ext uri="{BB962C8B-B14F-4D97-AF65-F5344CB8AC3E}">
        <p14:creationId xmlns:p14="http://schemas.microsoft.com/office/powerpoint/2010/main" val="1362873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C489D2-894B-9B44-8BB9-4CDA64AE3F80}" type="datetimeFigureOut">
              <a:rPr lang="en-US" smtClean="0"/>
              <a:t>5/6/15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4219E0-1D53-6748-BAA0-858F87712A83}" type="slidenum">
              <a:rPr lang="en-US" smtClean="0"/>
              <a:t>‹#›</a:t>
            </a:fld>
            <a:endParaRPr lang="en-US"/>
          </a:p>
        </p:txBody>
      </p:sp>
    </p:spTree>
    <p:extLst>
      <p:ext uri="{BB962C8B-B14F-4D97-AF65-F5344CB8AC3E}">
        <p14:creationId xmlns:p14="http://schemas.microsoft.com/office/powerpoint/2010/main" val="6275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C489D2-894B-9B44-8BB9-4CDA64AE3F80}" type="datetimeFigureOut">
              <a:rPr lang="en-US" smtClean="0"/>
              <a:t>5/6/15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4219E0-1D53-6748-BAA0-858F87712A83}" type="slidenum">
              <a:rPr lang="en-US" smtClean="0"/>
              <a:t>‹#›</a:t>
            </a:fld>
            <a:endParaRPr lang="en-US"/>
          </a:p>
        </p:txBody>
      </p:sp>
    </p:spTree>
    <p:extLst>
      <p:ext uri="{BB962C8B-B14F-4D97-AF65-F5344CB8AC3E}">
        <p14:creationId xmlns:p14="http://schemas.microsoft.com/office/powerpoint/2010/main" val="34123318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489D2-894B-9B44-8BB9-4CDA64AE3F80}" type="datetimeFigureOut">
              <a:rPr lang="en-US" smtClean="0"/>
              <a:t>5/6/15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4219E0-1D53-6748-BAA0-858F87712A83}" type="slidenum">
              <a:rPr lang="en-US" smtClean="0"/>
              <a:t>‹#›</a:t>
            </a:fld>
            <a:endParaRPr lang="en-US"/>
          </a:p>
        </p:txBody>
      </p:sp>
    </p:spTree>
    <p:extLst>
      <p:ext uri="{BB962C8B-B14F-4D97-AF65-F5344CB8AC3E}">
        <p14:creationId xmlns:p14="http://schemas.microsoft.com/office/powerpoint/2010/main" val="2058208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166"/>
            <a:ext cx="7772400" cy="1470025"/>
          </a:xfrm>
        </p:spPr>
        <p:txBody>
          <a:bodyPr/>
          <a:lstStyle/>
          <a:p>
            <a:r>
              <a:rPr lang="en-US" dirty="0" smtClean="0"/>
              <a:t>An Empirical Investigation of the Algorithmic </a:t>
            </a:r>
            <a:r>
              <a:rPr lang="en-US" dirty="0" err="1" smtClean="0"/>
              <a:t>Lov</a:t>
            </a:r>
            <a:r>
              <a:rPr lang="en-US" dirty="0" err="1"/>
              <a:t>á</a:t>
            </a:r>
            <a:r>
              <a:rPr lang="en-US" dirty="0" err="1" smtClean="0"/>
              <a:t>sz</a:t>
            </a:r>
            <a:r>
              <a:rPr lang="en-US" dirty="0" smtClean="0"/>
              <a:t> Local Lemma</a:t>
            </a:r>
            <a:endParaRPr lang="en-US" dirty="0"/>
          </a:p>
        </p:txBody>
      </p:sp>
      <p:sp>
        <p:nvSpPr>
          <p:cNvPr id="8" name="TextBox 7"/>
          <p:cNvSpPr txBox="1"/>
          <p:nvPr/>
        </p:nvSpPr>
        <p:spPr>
          <a:xfrm>
            <a:off x="222585" y="3608850"/>
            <a:ext cx="8759385" cy="2308324"/>
          </a:xfrm>
          <a:prstGeom prst="rect">
            <a:avLst/>
          </a:prstGeom>
          <a:noFill/>
        </p:spPr>
        <p:txBody>
          <a:bodyPr wrap="square" rtlCol="0">
            <a:spAutoFit/>
          </a:bodyPr>
          <a:lstStyle/>
          <a:p>
            <a:pPr algn="ctr"/>
            <a:r>
              <a:rPr lang="en-US" sz="2400" dirty="0" smtClean="0"/>
              <a:t>This can be parallelized, and recent theory proves it runs</a:t>
            </a:r>
          </a:p>
          <a:p>
            <a:pPr algn="ctr"/>
            <a:r>
              <a:rPr lang="en-US" sz="2400" dirty="0" smtClean="0"/>
              <a:t>in                               time</a:t>
            </a:r>
            <a:r>
              <a:rPr lang="en-US" sz="2400" baseline="30000" dirty="0" smtClean="0"/>
              <a:t>1,2</a:t>
            </a:r>
            <a:r>
              <a:rPr lang="en-US" sz="2400" dirty="0" smtClean="0"/>
              <a:t>!</a:t>
            </a:r>
          </a:p>
          <a:p>
            <a:pPr algn="ctr"/>
            <a:r>
              <a:rPr lang="en-US" sz="2400" baseline="30000" dirty="0" smtClean="0"/>
              <a:t>1</a:t>
            </a:r>
            <a:r>
              <a:rPr lang="en-US" sz="2400" dirty="0"/>
              <a:t> </a:t>
            </a:r>
            <a:r>
              <a:rPr lang="en-US" sz="2400" dirty="0" smtClean="0"/>
              <a:t>For certain easy instances of k-SAT.</a:t>
            </a:r>
            <a:endParaRPr lang="en-US" sz="2400" baseline="30000" dirty="0" smtClean="0"/>
          </a:p>
          <a:p>
            <a:pPr algn="ctr"/>
            <a:r>
              <a:rPr lang="en-US" sz="2400" baseline="30000" dirty="0" smtClean="0"/>
              <a:t>2 </a:t>
            </a:r>
            <a:r>
              <a:rPr lang="en-US" sz="2400" dirty="0"/>
              <a:t>A</a:t>
            </a:r>
            <a:r>
              <a:rPr lang="en-US" sz="2400" dirty="0" smtClean="0"/>
              <a:t>ssuming 1 processor per clause and constant communication overhead between processors (the LOCAL model).</a:t>
            </a:r>
          </a:p>
          <a:p>
            <a:endParaRPr lang="en-US" sz="2400" dirty="0"/>
          </a:p>
        </p:txBody>
      </p:sp>
      <p:sp>
        <p:nvSpPr>
          <p:cNvPr id="9" name="Title 1"/>
          <p:cNvSpPr txBox="1">
            <a:spLocks/>
          </p:cNvSpPr>
          <p:nvPr/>
        </p:nvSpPr>
        <p:spPr>
          <a:xfrm>
            <a:off x="838200" y="681746"/>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t>Derek </a:t>
            </a:r>
            <a:r>
              <a:rPr lang="en-US" sz="2400" dirty="0" err="1" smtClean="0"/>
              <a:t>Kuo</a:t>
            </a:r>
            <a:r>
              <a:rPr lang="en-US" sz="2400" dirty="0"/>
              <a:t> </a:t>
            </a:r>
            <a:r>
              <a:rPr lang="en-US" sz="2400" dirty="0" smtClean="0"/>
              <a:t>and Henry Milner</a:t>
            </a:r>
            <a:endParaRPr lang="en-US" sz="2400" dirty="0"/>
          </a:p>
        </p:txBody>
      </p:sp>
      <p:pic>
        <p:nvPicPr>
          <p:cNvPr id="13" name="Picture 1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505" y="4061335"/>
            <a:ext cx="1828800" cy="317500"/>
          </a:xfrm>
          <a:prstGeom prst="rect">
            <a:avLst/>
          </a:prstGeom>
        </p:spPr>
      </p:pic>
      <p:sp>
        <p:nvSpPr>
          <p:cNvPr id="14" name="TextBox 13"/>
          <p:cNvSpPr txBox="1"/>
          <p:nvPr/>
        </p:nvSpPr>
        <p:spPr>
          <a:xfrm>
            <a:off x="1859242" y="1707084"/>
            <a:ext cx="5499166" cy="584776"/>
          </a:xfrm>
          <a:prstGeom prst="rect">
            <a:avLst/>
          </a:prstGeom>
          <a:noFill/>
        </p:spPr>
        <p:txBody>
          <a:bodyPr wrap="square" rtlCol="0">
            <a:spAutoFit/>
          </a:bodyPr>
          <a:lstStyle/>
          <a:p>
            <a:pPr algn="ctr"/>
            <a:r>
              <a:rPr lang="en-US" sz="3200" dirty="0" smtClean="0"/>
              <a:t>How to solve </a:t>
            </a:r>
            <a:r>
              <a:rPr lang="en-US" sz="3200" dirty="0" smtClean="0">
                <a:latin typeface="Courier"/>
                <a:cs typeface="Courier"/>
              </a:rPr>
              <a:t>k-SAT </a:t>
            </a:r>
            <a:r>
              <a:rPr lang="en-US" sz="3200" dirty="0" smtClean="0"/>
              <a:t>(kind of):</a:t>
            </a:r>
            <a:endParaRPr lang="en-US" sz="3200" dirty="0"/>
          </a:p>
        </p:txBody>
      </p:sp>
      <p:sp>
        <p:nvSpPr>
          <p:cNvPr id="15" name="TextBox 14"/>
          <p:cNvSpPr txBox="1"/>
          <p:nvPr/>
        </p:nvSpPr>
        <p:spPr>
          <a:xfrm>
            <a:off x="366611" y="2291456"/>
            <a:ext cx="8615359" cy="1200329"/>
          </a:xfrm>
          <a:prstGeom prst="rect">
            <a:avLst/>
          </a:prstGeom>
          <a:noFill/>
          <a:ln>
            <a:solidFill>
              <a:schemeClr val="tx1"/>
            </a:solidFill>
          </a:ln>
        </p:spPr>
        <p:txBody>
          <a:bodyPr wrap="square" rtlCol="0">
            <a:spAutoFit/>
          </a:bodyPr>
          <a:lstStyle/>
          <a:p>
            <a:r>
              <a:rPr lang="en-US" dirty="0" err="1" smtClean="0">
                <a:latin typeface="Monaco"/>
                <a:cs typeface="Monaco"/>
              </a:rPr>
              <a:t>currentAssignment</a:t>
            </a:r>
            <a:r>
              <a:rPr lang="en-US" dirty="0" smtClean="0">
                <a:latin typeface="Monaco"/>
                <a:cs typeface="Monaco"/>
              </a:rPr>
              <a:t> = </a:t>
            </a:r>
            <a:r>
              <a:rPr lang="en-US" dirty="0" err="1" smtClean="0">
                <a:latin typeface="Monaco"/>
                <a:cs typeface="Monaco"/>
              </a:rPr>
              <a:t>uniformRandomBits</a:t>
            </a:r>
            <a:r>
              <a:rPr lang="en-US" dirty="0" smtClean="0">
                <a:latin typeface="Monaco"/>
                <a:cs typeface="Monaco"/>
              </a:rPr>
              <a:t>(n)</a:t>
            </a:r>
          </a:p>
          <a:p>
            <a:r>
              <a:rPr lang="en-US" dirty="0" smtClean="0">
                <a:latin typeface="Monaco"/>
                <a:cs typeface="Monaco"/>
              </a:rPr>
              <a:t>while </a:t>
            </a:r>
            <a:r>
              <a:rPr lang="en-US" dirty="0" err="1" smtClean="0">
                <a:latin typeface="Monaco"/>
                <a:cs typeface="Monaco"/>
              </a:rPr>
              <a:t>hasUnsatisfiedClause</a:t>
            </a:r>
            <a:r>
              <a:rPr lang="en-US" dirty="0" smtClean="0">
                <a:latin typeface="Monaco"/>
                <a:cs typeface="Monaco"/>
              </a:rPr>
              <a:t>(problem):</a:t>
            </a:r>
          </a:p>
          <a:p>
            <a:r>
              <a:rPr lang="en-US" dirty="0">
                <a:latin typeface="Monaco"/>
                <a:cs typeface="Monaco"/>
              </a:rPr>
              <a:t> </a:t>
            </a:r>
            <a:r>
              <a:rPr lang="en-US" dirty="0" smtClean="0">
                <a:latin typeface="Monaco"/>
                <a:cs typeface="Monaco"/>
              </a:rPr>
              <a:t> clause = </a:t>
            </a:r>
            <a:r>
              <a:rPr lang="en-US" dirty="0" err="1" smtClean="0">
                <a:latin typeface="Monaco"/>
                <a:cs typeface="Monaco"/>
              </a:rPr>
              <a:t>anArbitraryUnsatisfiedClause</a:t>
            </a:r>
            <a:r>
              <a:rPr lang="en-US" dirty="0" smtClean="0">
                <a:latin typeface="Monaco"/>
                <a:cs typeface="Monaco"/>
              </a:rPr>
              <a:t>(problem)</a:t>
            </a:r>
          </a:p>
          <a:p>
            <a:r>
              <a:rPr lang="en-US" dirty="0">
                <a:latin typeface="Monaco"/>
                <a:cs typeface="Monaco"/>
              </a:rPr>
              <a:t> </a:t>
            </a:r>
            <a:r>
              <a:rPr lang="en-US" dirty="0" smtClean="0">
                <a:latin typeface="Monaco"/>
                <a:cs typeface="Monaco"/>
              </a:rPr>
              <a:t> </a:t>
            </a:r>
            <a:r>
              <a:rPr lang="en-US" dirty="0" err="1" smtClean="0">
                <a:latin typeface="Monaco"/>
                <a:cs typeface="Monaco"/>
              </a:rPr>
              <a:t>currentAssignment</a:t>
            </a:r>
            <a:r>
              <a:rPr lang="en-US" dirty="0" smtClean="0">
                <a:latin typeface="Monaco"/>
                <a:cs typeface="Monaco"/>
              </a:rPr>
              <a:t>[</a:t>
            </a:r>
            <a:r>
              <a:rPr lang="en-US" dirty="0" err="1" smtClean="0">
                <a:latin typeface="Monaco"/>
                <a:cs typeface="Monaco"/>
              </a:rPr>
              <a:t>clause.literals</a:t>
            </a:r>
            <a:r>
              <a:rPr lang="en-US" dirty="0" smtClean="0">
                <a:latin typeface="Monaco"/>
                <a:cs typeface="Monaco"/>
              </a:rPr>
              <a:t>] = </a:t>
            </a:r>
            <a:r>
              <a:rPr lang="en-US" dirty="0" err="1" smtClean="0">
                <a:latin typeface="Monaco"/>
                <a:cs typeface="Monaco"/>
              </a:rPr>
              <a:t>uniformRandomBits</a:t>
            </a:r>
            <a:r>
              <a:rPr lang="en-US" dirty="0" smtClean="0">
                <a:latin typeface="Monaco"/>
                <a:cs typeface="Monaco"/>
              </a:rPr>
              <a:t>(k)</a:t>
            </a:r>
            <a:endParaRPr lang="en-US" dirty="0">
              <a:latin typeface="Monaco"/>
              <a:cs typeface="Monaco"/>
            </a:endParaRPr>
          </a:p>
        </p:txBody>
      </p:sp>
      <p:sp>
        <p:nvSpPr>
          <p:cNvPr id="16" name="Rectangle 15"/>
          <p:cNvSpPr/>
          <p:nvPr/>
        </p:nvSpPr>
        <p:spPr>
          <a:xfrm>
            <a:off x="1086972" y="5779566"/>
            <a:ext cx="7017751" cy="830997"/>
          </a:xfrm>
          <a:prstGeom prst="rect">
            <a:avLst/>
          </a:prstGeom>
          <a:ln w="28575" cmpd="sng">
            <a:solidFill>
              <a:schemeClr val="tx1"/>
            </a:solidFill>
          </a:ln>
        </p:spPr>
        <p:txBody>
          <a:bodyPr wrap="square">
            <a:spAutoFit/>
          </a:bodyPr>
          <a:lstStyle/>
          <a:p>
            <a:pPr algn="ctr"/>
            <a:r>
              <a:rPr lang="en-US" sz="2400" dirty="0" smtClean="0"/>
              <a:t>Is this algorithm useful in practice?  We implemented it in Julia and mpi4py to find out.</a:t>
            </a:r>
            <a:endParaRPr lang="en-US" sz="2400" dirty="0"/>
          </a:p>
        </p:txBody>
      </p:sp>
    </p:spTree>
    <p:extLst>
      <p:ext uri="{BB962C8B-B14F-4D97-AF65-F5344CB8AC3E}">
        <p14:creationId xmlns:p14="http://schemas.microsoft.com/office/powerpoint/2010/main" val="3111884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232</TotalTime>
  <Words>283</Words>
  <Application>Microsoft Macintosh PowerPoint</Application>
  <PresentationFormat>On-screen Show (4:3)</PresentationFormat>
  <Paragraphs>14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An Empirical Investigation of the Algorithmic Lovász Local Lemma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Empirical Investigation of the Algorithmic Lovász Local Lemma</dc:title>
  <dc:creator>Henry Milner</dc:creator>
  <cp:lastModifiedBy>Henry Milner</cp:lastModifiedBy>
  <cp:revision>18</cp:revision>
  <dcterms:created xsi:type="dcterms:W3CDTF">2015-05-07T02:00:54Z</dcterms:created>
  <dcterms:modified xsi:type="dcterms:W3CDTF">2015-05-07T05:53:49Z</dcterms:modified>
</cp:coreProperties>
</file>