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16" y="2336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FC25-75A1-4448-B8E4-D78E7B991AF5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68BCD-FCC4-BA48-AB0D-ED7A17C4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42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68BCD-FCC4-BA48-AB0D-ED7A17C4C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269F-C2DC-1340-968E-212FCF2F21CA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DDCC-FC65-6D42-B1F9-462D9991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28600"/>
            <a:ext cx="40670017" cy="26974800"/>
            <a:chOff x="0" y="228600"/>
            <a:chExt cx="40670017" cy="26974800"/>
          </a:xfrm>
        </p:grpSpPr>
        <p:sp>
          <p:nvSpPr>
            <p:cNvPr id="5" name="Rounded Rectangle 4"/>
            <p:cNvSpPr/>
            <p:nvPr/>
          </p:nvSpPr>
          <p:spPr>
            <a:xfrm>
              <a:off x="228600" y="228600"/>
              <a:ext cx="32461200" cy="26974800"/>
            </a:xfrm>
            <a:prstGeom prst="roundRect">
              <a:avLst>
                <a:gd name="adj" fmla="val 2433"/>
              </a:avLst>
            </a:prstGeom>
            <a:noFill/>
            <a:ln w="57150">
              <a:solidFill>
                <a:srgbClr val="153C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BerkeleyLog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6772" y="322142"/>
              <a:ext cx="2829154" cy="282122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3246120"/>
              <a:ext cx="32918400" cy="182880"/>
            </a:xfrm>
            <a:prstGeom prst="rect">
              <a:avLst/>
            </a:prstGeom>
            <a:solidFill>
              <a:srgbClr val="153C63"/>
            </a:solidFill>
            <a:ln>
              <a:solidFill>
                <a:srgbClr val="153C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485351" y="3271442"/>
              <a:ext cx="184666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401909" y="296450"/>
            <a:ext cx="130458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>
                <a:solidFill>
                  <a:srgbClr val="000000"/>
                </a:solidFill>
              </a:rPr>
              <a:t>The Algorithmic </a:t>
            </a:r>
            <a:r>
              <a:rPr lang="en-US" sz="6500" b="1" dirty="0" err="1">
                <a:solidFill>
                  <a:srgbClr val="000000"/>
                </a:solidFill>
              </a:rPr>
              <a:t>Lovász</a:t>
            </a:r>
            <a:r>
              <a:rPr lang="en-US" sz="6500" b="1" dirty="0">
                <a:solidFill>
                  <a:srgbClr val="000000"/>
                </a:solidFill>
              </a:rPr>
              <a:t> Local </a:t>
            </a:r>
            <a:r>
              <a:rPr lang="en-US" sz="6500" b="1" dirty="0" smtClean="0">
                <a:solidFill>
                  <a:srgbClr val="000000"/>
                </a:solidFill>
              </a:rPr>
              <a:t>Lemma:</a:t>
            </a:r>
          </a:p>
          <a:p>
            <a:pPr algn="ctr"/>
            <a:r>
              <a:rPr lang="en-US" sz="6500" b="1" dirty="0">
                <a:solidFill>
                  <a:srgbClr val="7F7F7F"/>
                </a:solidFill>
              </a:rPr>
              <a:t>k</a:t>
            </a:r>
            <a:r>
              <a:rPr lang="en-US" sz="6500" b="1" dirty="0" smtClean="0">
                <a:solidFill>
                  <a:srgbClr val="7F7F7F"/>
                </a:solidFill>
              </a:rPr>
              <a:t>-SAT and Beyond</a:t>
            </a:r>
            <a:endParaRPr lang="en-US" sz="6500" b="1" dirty="0">
              <a:solidFill>
                <a:srgbClr val="7F7F7F"/>
              </a:solidFill>
            </a:endParaRPr>
          </a:p>
          <a:p>
            <a:pPr algn="ctr"/>
            <a:r>
              <a:rPr 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Henry Milner, </a:t>
            </a:r>
            <a:r>
              <a:rPr 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Derek </a:t>
            </a:r>
            <a:r>
              <a:rPr lang="en-US" sz="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Kuo</a:t>
            </a:r>
            <a:r>
              <a:rPr 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Ion </a:t>
            </a:r>
            <a:r>
              <a:rPr lang="en-US" sz="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Stoica</a:t>
            </a:r>
            <a:endParaRPr lang="en-US" sz="5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0309" y="3648984"/>
            <a:ext cx="11160409" cy="634859"/>
          </a:xfrm>
          <a:prstGeom prst="roundRect">
            <a:avLst>
              <a:gd name="adj" fmla="val 33997"/>
            </a:avLst>
          </a:prstGeom>
          <a:noFill/>
          <a:ln w="57150">
            <a:solidFill>
              <a:srgbClr val="F1A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4800" indent="-304800" algn="ctr"/>
            <a:r>
              <a:rPr lang="en-US" sz="4000" b="1" dirty="0" smtClean="0">
                <a:solidFill>
                  <a:srgbClr val="153C63"/>
                </a:solidFill>
                <a:latin typeface="Helvetica Neue"/>
                <a:cs typeface="Helvetica Neue"/>
              </a:rPr>
              <a:t>EXAMPLE: SOLVING K-SAT</a:t>
            </a:r>
            <a:endParaRPr lang="en-US" sz="4000" b="1" dirty="0">
              <a:solidFill>
                <a:srgbClr val="153C63"/>
              </a:solidFill>
              <a:latin typeface="Helvetica Neue"/>
              <a:cs typeface="Helvetica Neue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2517" y="4386943"/>
            <a:ext cx="11116142" cy="4960193"/>
            <a:chOff x="560832" y="5115662"/>
            <a:chExt cx="9171960" cy="3510922"/>
          </a:xfrm>
        </p:grpSpPr>
        <p:sp>
          <p:nvSpPr>
            <p:cNvPr id="19" name="TextBox 18"/>
            <p:cNvSpPr txBox="1"/>
            <p:nvPr/>
          </p:nvSpPr>
          <p:spPr>
            <a:xfrm>
              <a:off x="702914" y="5149147"/>
              <a:ext cx="8916601" cy="21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800" dirty="0" smtClean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0832" y="5115662"/>
              <a:ext cx="9171960" cy="3510922"/>
            </a:xfrm>
            <a:prstGeom prst="roundRect">
              <a:avLst>
                <a:gd name="adj" fmla="val 2705"/>
              </a:avLst>
            </a:prstGeom>
            <a:noFill/>
            <a:ln>
              <a:solidFill>
                <a:srgbClr val="EAAF1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Rounded Rectangle 170"/>
          <p:cNvSpPr/>
          <p:nvPr/>
        </p:nvSpPr>
        <p:spPr>
          <a:xfrm>
            <a:off x="23241000" y="3638784"/>
            <a:ext cx="9347200" cy="751451"/>
          </a:xfrm>
          <a:prstGeom prst="roundRect">
            <a:avLst>
              <a:gd name="adj" fmla="val 19579"/>
            </a:avLst>
          </a:prstGeom>
          <a:noFill/>
          <a:ln w="57150">
            <a:solidFill>
              <a:srgbClr val="F1A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4800" indent="-304800" algn="ctr"/>
            <a:r>
              <a:rPr lang="en-US" sz="4000" b="1" dirty="0" smtClean="0">
                <a:solidFill>
                  <a:srgbClr val="153C63"/>
                </a:solidFill>
                <a:latin typeface="Helvetica Neue"/>
                <a:cs typeface="Helvetica Neue"/>
              </a:rPr>
              <a:t>BEYOND K-SAT</a:t>
            </a:r>
            <a:endParaRPr lang="en-US" sz="4000" b="1" dirty="0">
              <a:solidFill>
                <a:srgbClr val="153C63"/>
              </a:solidFill>
              <a:latin typeface="Helvetica Neue"/>
              <a:cs typeface="Helvetica Neue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1861342" y="3648984"/>
            <a:ext cx="11160409" cy="712963"/>
          </a:xfrm>
          <a:prstGeom prst="roundRect">
            <a:avLst>
              <a:gd name="adj" fmla="val 28625"/>
            </a:avLst>
          </a:prstGeom>
          <a:noFill/>
          <a:ln w="57150">
            <a:solidFill>
              <a:srgbClr val="F1A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4800" indent="-304800" algn="ctr"/>
            <a:r>
              <a:rPr lang="en-US" sz="4000" b="1" dirty="0" smtClean="0">
                <a:solidFill>
                  <a:srgbClr val="153C63"/>
                </a:solidFill>
                <a:latin typeface="Helvetica Neue"/>
                <a:cs typeface="Helvetica Neue"/>
              </a:rPr>
              <a:t>DEPENDENCIES AND PARALLELISM</a:t>
            </a:r>
            <a:endParaRPr lang="en-US" sz="4000" b="1" dirty="0">
              <a:solidFill>
                <a:srgbClr val="153C63"/>
              </a:solidFill>
              <a:latin typeface="Helvetica Neue"/>
              <a:cs typeface="Helvetica Neue"/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438381" y="9559668"/>
            <a:ext cx="11103235" cy="732088"/>
          </a:xfrm>
          <a:prstGeom prst="roundRect">
            <a:avLst>
              <a:gd name="adj" fmla="val 19579"/>
            </a:avLst>
          </a:prstGeom>
          <a:noFill/>
          <a:ln w="57150">
            <a:solidFill>
              <a:srgbClr val="F1A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4800" indent="-304800" algn="ctr"/>
            <a:r>
              <a:rPr lang="en-US" sz="4000" b="1" dirty="0" smtClean="0">
                <a:solidFill>
                  <a:srgbClr val="153C63"/>
                </a:solidFill>
                <a:latin typeface="Helvetica Neue"/>
                <a:cs typeface="Helvetica Neue"/>
              </a:rPr>
              <a:t>MOSER-TARDOS ALGORITHM</a:t>
            </a:r>
            <a:endParaRPr lang="en-US" sz="4000" b="1" dirty="0">
              <a:solidFill>
                <a:srgbClr val="153C63"/>
              </a:solidFill>
              <a:latin typeface="Helvetica Neue"/>
              <a:cs typeface="Helvetica Neue"/>
            </a:endParaRPr>
          </a:p>
        </p:txBody>
      </p:sp>
      <p:grpSp>
        <p:nvGrpSpPr>
          <p:cNvPr id="315" name="Group 314"/>
          <p:cNvGrpSpPr/>
          <p:nvPr/>
        </p:nvGrpSpPr>
        <p:grpSpPr>
          <a:xfrm>
            <a:off x="383294" y="10457872"/>
            <a:ext cx="11217423" cy="11489701"/>
            <a:chOff x="1664210" y="4863533"/>
            <a:chExt cx="8040621" cy="4000026"/>
          </a:xfrm>
        </p:grpSpPr>
        <p:sp>
          <p:nvSpPr>
            <p:cNvPr id="316" name="TextBox 315"/>
            <p:cNvSpPr txBox="1"/>
            <p:nvPr/>
          </p:nvSpPr>
          <p:spPr>
            <a:xfrm>
              <a:off x="1708694" y="5213136"/>
              <a:ext cx="7996137" cy="45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endParaRPr lang="en-US" sz="3800" dirty="0" smtClean="0"/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1664210" y="4863533"/>
              <a:ext cx="8020515" cy="4000026"/>
            </a:xfrm>
            <a:prstGeom prst="roundRect">
              <a:avLst>
                <a:gd name="adj" fmla="val 5564"/>
              </a:avLst>
            </a:prstGeom>
            <a:noFill/>
            <a:ln>
              <a:solidFill>
                <a:srgbClr val="EAAF1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4" name="Rounded Rectangle 413"/>
          <p:cNvSpPr/>
          <p:nvPr/>
        </p:nvSpPr>
        <p:spPr>
          <a:xfrm>
            <a:off x="23193962" y="4527379"/>
            <a:ext cx="9347200" cy="18015121"/>
          </a:xfrm>
          <a:prstGeom prst="roundRect">
            <a:avLst>
              <a:gd name="adj" fmla="val 8897"/>
            </a:avLst>
          </a:prstGeom>
          <a:noFill/>
          <a:ln>
            <a:solidFill>
              <a:srgbClr val="EAAF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23222028" y="22782624"/>
            <a:ext cx="9347200" cy="751451"/>
          </a:xfrm>
          <a:prstGeom prst="roundRect">
            <a:avLst>
              <a:gd name="adj" fmla="val 19579"/>
            </a:avLst>
          </a:prstGeom>
          <a:noFill/>
          <a:ln w="57150">
            <a:solidFill>
              <a:srgbClr val="F1A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4800" indent="-304800" algn="ctr"/>
            <a:r>
              <a:rPr lang="en-US" sz="4000" b="1" dirty="0" smtClean="0">
                <a:solidFill>
                  <a:srgbClr val="153C63"/>
                </a:solidFill>
                <a:latin typeface="Helvetica Neue"/>
                <a:cs typeface="Helvetica Neue"/>
              </a:rPr>
              <a:t>REFERENCES</a:t>
            </a:r>
            <a:endParaRPr lang="en-US" sz="4000" b="1" dirty="0">
              <a:solidFill>
                <a:srgbClr val="153C63"/>
              </a:solidFill>
              <a:latin typeface="Helvetica Neue"/>
              <a:cs typeface="Helvetica Neue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23222028" y="23656034"/>
            <a:ext cx="9347200" cy="3257928"/>
          </a:xfrm>
          <a:prstGeom prst="roundRect">
            <a:avLst>
              <a:gd name="adj" fmla="val 5565"/>
            </a:avLst>
          </a:prstGeom>
          <a:noFill/>
          <a:ln>
            <a:solidFill>
              <a:srgbClr val="EAAF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ounded Rectangle 717"/>
          <p:cNvSpPr/>
          <p:nvPr/>
        </p:nvSpPr>
        <p:spPr>
          <a:xfrm>
            <a:off x="11861342" y="4527379"/>
            <a:ext cx="11160409" cy="6677252"/>
          </a:xfrm>
          <a:prstGeom prst="roundRect">
            <a:avLst>
              <a:gd name="adj" fmla="val 8897"/>
            </a:avLst>
          </a:prstGeom>
          <a:noFill/>
          <a:ln>
            <a:solidFill>
              <a:srgbClr val="EAAF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ounded Rectangle 823"/>
          <p:cNvSpPr/>
          <p:nvPr/>
        </p:nvSpPr>
        <p:spPr>
          <a:xfrm>
            <a:off x="11886404" y="11332140"/>
            <a:ext cx="11160409" cy="712963"/>
          </a:xfrm>
          <a:prstGeom prst="roundRect">
            <a:avLst>
              <a:gd name="adj" fmla="val 28625"/>
            </a:avLst>
          </a:prstGeom>
          <a:noFill/>
          <a:ln w="57150">
            <a:solidFill>
              <a:srgbClr val="F1A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4800" indent="-304800" algn="ctr"/>
            <a:r>
              <a:rPr lang="en-US" sz="4000" b="1" dirty="0" smtClean="0">
                <a:solidFill>
                  <a:srgbClr val="153C63"/>
                </a:solidFill>
                <a:latin typeface="Helvetica Neue"/>
                <a:cs typeface="Helvetica Neue"/>
              </a:rPr>
              <a:t>EXPERIMENTS</a:t>
            </a:r>
            <a:endParaRPr lang="en-US" sz="4000" b="1" dirty="0">
              <a:solidFill>
                <a:srgbClr val="153C63"/>
              </a:solidFill>
              <a:latin typeface="Helvetica Neue"/>
              <a:cs typeface="Helvetica Neue"/>
            </a:endParaRPr>
          </a:p>
        </p:txBody>
      </p:sp>
      <p:sp>
        <p:nvSpPr>
          <p:cNvPr id="825" name="Rounded Rectangle 824"/>
          <p:cNvSpPr/>
          <p:nvPr/>
        </p:nvSpPr>
        <p:spPr>
          <a:xfrm>
            <a:off x="11886404" y="12169374"/>
            <a:ext cx="11160409" cy="14744588"/>
          </a:xfrm>
          <a:prstGeom prst="roundRect">
            <a:avLst>
              <a:gd name="adj" fmla="val 8897"/>
            </a:avLst>
          </a:prstGeom>
          <a:noFill/>
          <a:ln>
            <a:solidFill>
              <a:srgbClr val="EAAF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76" y="17926"/>
            <a:ext cx="8956355" cy="3004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07" y="4463880"/>
            <a:ext cx="6299200" cy="4724400"/>
          </a:xfrm>
          <a:prstGeom prst="rect">
            <a:avLst/>
          </a:prstGeom>
        </p:spPr>
      </p:pic>
      <p:sp>
        <p:nvSpPr>
          <p:cNvPr id="388" name="TextBox 387"/>
          <p:cNvSpPr txBox="1"/>
          <p:nvPr/>
        </p:nvSpPr>
        <p:spPr>
          <a:xfrm>
            <a:off x="6905907" y="4960297"/>
            <a:ext cx="45454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k</a:t>
            </a:r>
            <a:r>
              <a:rPr lang="en-US" sz="2900" b="1" dirty="0" smtClean="0"/>
              <a:t>-SAT: </a:t>
            </a:r>
            <a:r>
              <a:rPr lang="en-US" sz="2900" dirty="0" smtClean="0"/>
              <a:t>Find solutions for a </a:t>
            </a:r>
            <a:r>
              <a:rPr lang="en-US" sz="2900" dirty="0" err="1" smtClean="0"/>
              <a:t>boolean</a:t>
            </a:r>
            <a:r>
              <a:rPr lang="en-US" sz="2900" dirty="0" smtClean="0"/>
              <a:t> formula, e.g.:</a:t>
            </a:r>
          </a:p>
          <a:p>
            <a:endParaRPr lang="en-US" sz="2900" dirty="0"/>
          </a:p>
          <a:p>
            <a:r>
              <a:rPr lang="en-US" sz="2900" dirty="0" smtClean="0"/>
              <a:t>(!a | b) &amp; (b | !d) &amp; (a | c)</a:t>
            </a:r>
          </a:p>
          <a:p>
            <a:endParaRPr lang="en-US" sz="2900" dirty="0"/>
          </a:p>
          <a:p>
            <a:r>
              <a:rPr lang="en-US" sz="2900" dirty="0" smtClean="0"/>
              <a:t>NP-</a:t>
            </a:r>
            <a:r>
              <a:rPr lang="en-US" sz="2900" dirty="0"/>
              <a:t>c</a:t>
            </a:r>
            <a:r>
              <a:rPr lang="en-US" sz="2900" dirty="0" smtClean="0"/>
              <a:t>omplete for k &gt; 2, but many instances can be solved!</a:t>
            </a:r>
            <a:endParaRPr lang="en-US" sz="2900" dirty="0"/>
          </a:p>
        </p:txBody>
      </p:sp>
      <p:pic>
        <p:nvPicPr>
          <p:cNvPr id="8" name="Picture 7" descr="mt-directed-example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4" y="15327988"/>
            <a:ext cx="9988409" cy="6477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06" y="10618052"/>
            <a:ext cx="10820400" cy="4775200"/>
          </a:xfrm>
          <a:prstGeom prst="rect">
            <a:avLst/>
          </a:prstGeom>
        </p:spPr>
      </p:pic>
      <p:sp>
        <p:nvSpPr>
          <p:cNvPr id="392" name="Rounded Rectangle 391"/>
          <p:cNvSpPr/>
          <p:nvPr/>
        </p:nvSpPr>
        <p:spPr>
          <a:xfrm>
            <a:off x="382615" y="22163863"/>
            <a:ext cx="11160409" cy="818527"/>
          </a:xfrm>
          <a:prstGeom prst="roundRect">
            <a:avLst>
              <a:gd name="adj" fmla="val 28625"/>
            </a:avLst>
          </a:prstGeom>
          <a:noFill/>
          <a:ln w="57150">
            <a:solidFill>
              <a:srgbClr val="F1A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4800" indent="-304800" algn="ctr"/>
            <a:r>
              <a:rPr lang="en-US" sz="4000" b="1" dirty="0" smtClean="0">
                <a:solidFill>
                  <a:srgbClr val="153C63"/>
                </a:solidFill>
                <a:latin typeface="Helvetica Neue"/>
                <a:cs typeface="Helvetica Neue"/>
              </a:rPr>
              <a:t>SUFFICIENT CONDITIONS</a:t>
            </a:r>
            <a:endParaRPr lang="en-US" sz="4000" b="1" dirty="0">
              <a:solidFill>
                <a:srgbClr val="153C63"/>
              </a:solidFill>
              <a:latin typeface="Helvetica Neue"/>
              <a:cs typeface="Helvetica Neue"/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395236" y="23209249"/>
            <a:ext cx="11174922" cy="3704713"/>
          </a:xfrm>
          <a:prstGeom prst="roundRect">
            <a:avLst>
              <a:gd name="adj" fmla="val 5565"/>
            </a:avLst>
          </a:prstGeom>
          <a:noFill/>
          <a:ln>
            <a:solidFill>
              <a:srgbClr val="EAAF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t-independence-example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218" y="4684835"/>
            <a:ext cx="8763424" cy="6018255"/>
          </a:xfrm>
          <a:prstGeom prst="rect">
            <a:avLst/>
          </a:prstGeom>
        </p:spPr>
      </p:pic>
      <p:sp>
        <p:nvSpPr>
          <p:cNvPr id="394" name="TextBox 393"/>
          <p:cNvSpPr txBox="1"/>
          <p:nvPr/>
        </p:nvSpPr>
        <p:spPr>
          <a:xfrm>
            <a:off x="644716" y="23241024"/>
            <a:ext cx="107131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Theorem (Moser and </a:t>
            </a:r>
            <a:r>
              <a:rPr lang="en-US" sz="2900" b="1" dirty="0" err="1" smtClean="0"/>
              <a:t>Tardos</a:t>
            </a:r>
            <a:r>
              <a:rPr lang="en-US" sz="2900" b="1" dirty="0" smtClean="0"/>
              <a:t>): </a:t>
            </a:r>
            <a:r>
              <a:rPr lang="en-US" sz="2900" dirty="0" smtClean="0"/>
              <a:t>If e*p*(d+1) &lt; 1, the Moser-</a:t>
            </a:r>
            <a:r>
              <a:rPr lang="en-US" sz="2900" dirty="0" err="1" smtClean="0"/>
              <a:t>Tardos</a:t>
            </a:r>
            <a:r>
              <a:rPr lang="en-US" sz="2900" dirty="0" smtClean="0"/>
              <a:t> algorithm terminates (on average) in O(poly(n, m, k)) time, where:</a:t>
            </a:r>
          </a:p>
          <a:p>
            <a:pPr marL="457200" indent="-457200">
              <a:buFont typeface="Arial"/>
              <a:buChar char="•"/>
            </a:pPr>
            <a:r>
              <a:rPr lang="en-US" sz="2900" dirty="0" smtClean="0"/>
              <a:t>p = </a:t>
            </a:r>
            <a:r>
              <a:rPr lang="en-US" sz="2900" dirty="0" smtClean="0"/>
              <a:t>max</a:t>
            </a:r>
            <a:r>
              <a:rPr lang="en-US" sz="2900" baseline="-25000" dirty="0" smtClean="0"/>
              <a:t>i</a:t>
            </a:r>
            <a:r>
              <a:rPr lang="en-US" sz="2900" dirty="0"/>
              <a:t> </a:t>
            </a:r>
            <a:r>
              <a:rPr lang="en-US" sz="2900" dirty="0" smtClean="0"/>
              <a:t>P(random assignment does not satisfy clause </a:t>
            </a:r>
            <a:r>
              <a:rPr lang="en-US" sz="2900" dirty="0" err="1" smtClean="0"/>
              <a:t>i</a:t>
            </a:r>
            <a:r>
              <a:rPr lang="en-US" sz="29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900" dirty="0" smtClean="0"/>
              <a:t>d = maximum degree of dependency graph for clauses</a:t>
            </a:r>
          </a:p>
          <a:p>
            <a:endParaRPr lang="en-US" sz="2900" dirty="0"/>
          </a:p>
          <a:p>
            <a:r>
              <a:rPr lang="en-US" sz="2900" dirty="0" smtClean="0"/>
              <a:t>If the clauses were independent (max degree = 0) then the problem would be trivial.  The theorem says a similar thing when the dependence is limited.</a:t>
            </a:r>
            <a:endParaRPr lang="en-US" sz="2900" dirty="0"/>
          </a:p>
        </p:txBody>
      </p:sp>
      <p:sp>
        <p:nvSpPr>
          <p:cNvPr id="396" name="TextBox 395"/>
          <p:cNvSpPr txBox="1"/>
          <p:nvPr/>
        </p:nvSpPr>
        <p:spPr>
          <a:xfrm>
            <a:off x="12170669" y="10477671"/>
            <a:ext cx="1049992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 smtClean="0"/>
              <a:t>Challenge: </a:t>
            </a:r>
            <a:r>
              <a:rPr lang="en-US" sz="2900" dirty="0" smtClean="0"/>
              <a:t>Find a large independent set on each iteration.</a:t>
            </a:r>
            <a:endParaRPr lang="en-US" sz="2900" dirty="0"/>
          </a:p>
        </p:txBody>
      </p:sp>
      <p:pic>
        <p:nvPicPr>
          <p:cNvPr id="21" name="Picture 20" descr="lll-conditi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255" y="12300223"/>
            <a:ext cx="7945568" cy="4622527"/>
          </a:xfrm>
          <a:prstGeom prst="rect">
            <a:avLst/>
          </a:prstGeom>
        </p:spPr>
      </p:pic>
      <p:sp>
        <p:nvSpPr>
          <p:cNvPr id="397" name="TextBox 396"/>
          <p:cNvSpPr txBox="1"/>
          <p:nvPr/>
        </p:nvSpPr>
        <p:spPr>
          <a:xfrm>
            <a:off x="23307606" y="23673908"/>
            <a:ext cx="92335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[1] </a:t>
            </a:r>
            <a:r>
              <a:rPr lang="en-US" sz="2000" dirty="0" err="1" smtClean="0"/>
              <a:t>Dimitris</a:t>
            </a:r>
            <a:r>
              <a:rPr lang="en-US" sz="2000" dirty="0" smtClean="0"/>
              <a:t> </a:t>
            </a:r>
            <a:r>
              <a:rPr lang="en-US" sz="2000" dirty="0" err="1"/>
              <a:t>Achlioptas</a:t>
            </a:r>
            <a:r>
              <a:rPr lang="en-US" sz="2000" dirty="0"/>
              <a:t> and </a:t>
            </a:r>
            <a:r>
              <a:rPr lang="en-US" sz="2000" dirty="0" err="1"/>
              <a:t>Fotis</a:t>
            </a:r>
            <a:r>
              <a:rPr lang="en-US" sz="2000" dirty="0"/>
              <a:t> Iliopoulos. </a:t>
            </a:r>
            <a:r>
              <a:rPr lang="en-US" sz="2000" dirty="0" smtClean="0"/>
              <a:t>Random </a:t>
            </a:r>
            <a:r>
              <a:rPr lang="en-US" sz="2000" dirty="0"/>
              <a:t>walks that find perfect objects and the </a:t>
            </a:r>
            <a:r>
              <a:rPr lang="en-US" sz="2000" dirty="0" err="1"/>
              <a:t>L</a:t>
            </a:r>
            <a:r>
              <a:rPr lang="en-US" sz="2000" dirty="0" err="1" smtClean="0"/>
              <a:t>ovasz</a:t>
            </a:r>
            <a:r>
              <a:rPr lang="en-US" sz="2000" dirty="0" smtClean="0"/>
              <a:t> </a:t>
            </a:r>
            <a:r>
              <a:rPr lang="en-US" sz="2000" dirty="0"/>
              <a:t>local lemma. </a:t>
            </a:r>
            <a:r>
              <a:rPr lang="en-US" sz="2000" i="1" dirty="0"/>
              <a:t>In Foundations of Computer Science (FOCS), 2014 IEEE 55th Annual </a:t>
            </a:r>
            <a:r>
              <a:rPr lang="en-US" sz="2000" i="1" dirty="0" smtClean="0"/>
              <a:t>Symposium </a:t>
            </a:r>
            <a:r>
              <a:rPr lang="en-US" sz="2000" i="1" dirty="0"/>
              <a:t>on</a:t>
            </a:r>
            <a:r>
              <a:rPr lang="en-US" sz="2000" dirty="0"/>
              <a:t>, pages 494–503. IEEE, 2014. </a:t>
            </a:r>
            <a:endParaRPr lang="en-US" sz="2000" dirty="0" smtClean="0"/>
          </a:p>
          <a:p>
            <a:r>
              <a:rPr lang="en-US" sz="2000" dirty="0" smtClean="0"/>
              <a:t>[2] </a:t>
            </a:r>
            <a:r>
              <a:rPr lang="en-US" sz="2000" dirty="0"/>
              <a:t>Kai-Min Chung, Seth </a:t>
            </a:r>
            <a:r>
              <a:rPr lang="en-US" sz="2000" dirty="0" err="1"/>
              <a:t>Pettie</a:t>
            </a:r>
            <a:r>
              <a:rPr lang="en-US" sz="2000" dirty="0"/>
              <a:t>, and </a:t>
            </a:r>
            <a:r>
              <a:rPr lang="en-US" sz="2000" dirty="0" err="1"/>
              <a:t>Hsin-Hao</a:t>
            </a:r>
            <a:r>
              <a:rPr lang="en-US" sz="2000" dirty="0"/>
              <a:t> Su. Distributed algorithms for the </a:t>
            </a:r>
            <a:r>
              <a:rPr lang="en-US" sz="2000" dirty="0" err="1"/>
              <a:t>L</a:t>
            </a:r>
            <a:r>
              <a:rPr lang="en-US" sz="2000" dirty="0" err="1" smtClean="0"/>
              <a:t>ovasz</a:t>
            </a:r>
            <a:r>
              <a:rPr lang="en-US" sz="2000" dirty="0" smtClean="0"/>
              <a:t> </a:t>
            </a:r>
            <a:r>
              <a:rPr lang="en-US" sz="2000" dirty="0"/>
              <a:t>local lemma and graph coloring. </a:t>
            </a:r>
            <a:r>
              <a:rPr lang="en-US" sz="2000" i="1" dirty="0"/>
              <a:t>In Proceedings of the 2014 ACM symposium on Principles of </a:t>
            </a:r>
            <a:r>
              <a:rPr lang="en-US" sz="2000" i="1" dirty="0" smtClean="0"/>
              <a:t>distributed </a:t>
            </a:r>
            <a:r>
              <a:rPr lang="en-US" sz="2000" i="1" dirty="0"/>
              <a:t>computing</a:t>
            </a:r>
            <a:r>
              <a:rPr lang="en-US" sz="2000" dirty="0"/>
              <a:t>, pages 134–143. ACM, 2014. </a:t>
            </a:r>
            <a:endParaRPr lang="en-US" sz="2000" dirty="0" smtClean="0"/>
          </a:p>
          <a:p>
            <a:r>
              <a:rPr lang="en-US" sz="2000" dirty="0" smtClean="0">
                <a:effectLst/>
              </a:rPr>
              <a:t>[3] </a:t>
            </a:r>
            <a:r>
              <a:rPr lang="en-US" sz="2000" dirty="0"/>
              <a:t>Robin A. Moser and </a:t>
            </a:r>
            <a:r>
              <a:rPr lang="en-US" sz="2000" dirty="0" smtClean="0"/>
              <a:t>Gabor </a:t>
            </a:r>
            <a:r>
              <a:rPr lang="en-US" sz="2000" dirty="0" err="1"/>
              <a:t>Tardos</a:t>
            </a:r>
            <a:r>
              <a:rPr lang="en-US" sz="2000" dirty="0"/>
              <a:t>. A </a:t>
            </a:r>
            <a:r>
              <a:rPr lang="en-US" sz="2000" dirty="0" smtClean="0"/>
              <a:t>constructive </a:t>
            </a:r>
            <a:r>
              <a:rPr lang="en-US" sz="2000" dirty="0"/>
              <a:t>proof of the general </a:t>
            </a:r>
            <a:r>
              <a:rPr lang="en-US" sz="2000" dirty="0" err="1"/>
              <a:t>L</a:t>
            </a:r>
            <a:r>
              <a:rPr lang="en-US" sz="2000" dirty="0" err="1" smtClean="0"/>
              <a:t>ovasz</a:t>
            </a:r>
            <a:r>
              <a:rPr lang="en-US" sz="2000" dirty="0" smtClean="0"/>
              <a:t> </a:t>
            </a:r>
            <a:r>
              <a:rPr lang="en-US" sz="2000" dirty="0"/>
              <a:t>local lemma. </a:t>
            </a:r>
            <a:r>
              <a:rPr lang="en-US" sz="2000" i="1" dirty="0"/>
              <a:t>J. ACM</a:t>
            </a:r>
            <a:r>
              <a:rPr lang="en-US" sz="2000" dirty="0"/>
              <a:t>, 57(2):11:1–11:15, February 2010. </a:t>
            </a:r>
            <a:endParaRPr lang="en-US" sz="2000" dirty="0" smtClean="0"/>
          </a:p>
          <a:p>
            <a:r>
              <a:rPr lang="en-US" sz="2000" dirty="0" smtClean="0"/>
              <a:t>[4] Terence </a:t>
            </a:r>
            <a:r>
              <a:rPr lang="en-US" sz="2000" dirty="0"/>
              <a:t>Tao. Moser’s entropy compression argument. https:// </a:t>
            </a:r>
            <a:r>
              <a:rPr lang="en-US" sz="2000" dirty="0" err="1"/>
              <a:t>terrytao.wordpress.com</a:t>
            </a:r>
            <a:r>
              <a:rPr lang="en-US" sz="2000" dirty="0"/>
              <a:t>/2009/08/05/ </a:t>
            </a:r>
            <a:r>
              <a:rPr lang="en-US" sz="2000" dirty="0" err="1"/>
              <a:t>mosers</a:t>
            </a:r>
            <a:r>
              <a:rPr lang="en-US" sz="2000" dirty="0"/>
              <a:t>-entropy-compression-argument/, 2009. </a:t>
            </a:r>
            <a:endParaRPr lang="en-US" sz="2000" dirty="0"/>
          </a:p>
        </p:txBody>
      </p:sp>
      <p:sp>
        <p:nvSpPr>
          <p:cNvPr id="400" name="TextBox 399"/>
          <p:cNvSpPr txBox="1"/>
          <p:nvPr/>
        </p:nvSpPr>
        <p:spPr>
          <a:xfrm>
            <a:off x="12170669" y="21297924"/>
            <a:ext cx="1049992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/>
              <a:t>…but the dominant cost is </a:t>
            </a:r>
            <a:r>
              <a:rPr lang="en-US" sz="2900" i="1" dirty="0" smtClean="0"/>
              <a:t>graph construction</a:t>
            </a:r>
            <a:r>
              <a:rPr lang="en-US" sz="2900" dirty="0" smtClean="0"/>
              <a:t>!</a:t>
            </a:r>
          </a:p>
        </p:txBody>
      </p:sp>
      <p:pic>
        <p:nvPicPr>
          <p:cNvPr id="26" name="Picture 25" descr="stron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34" y="16910050"/>
            <a:ext cx="7289800" cy="4279900"/>
          </a:xfrm>
          <a:prstGeom prst="rect">
            <a:avLst/>
          </a:prstGeom>
        </p:spPr>
      </p:pic>
      <p:pic>
        <p:nvPicPr>
          <p:cNvPr id="27" name="Picture 26" descr="profiling.tif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694" y="21818600"/>
            <a:ext cx="6464300" cy="5067300"/>
          </a:xfrm>
          <a:prstGeom prst="rect">
            <a:avLst/>
          </a:prstGeom>
        </p:spPr>
      </p:pic>
      <p:sp>
        <p:nvSpPr>
          <p:cNvPr id="401" name="TextBox 400"/>
          <p:cNvSpPr txBox="1"/>
          <p:nvPr/>
        </p:nvSpPr>
        <p:spPr>
          <a:xfrm>
            <a:off x="23507952" y="4731019"/>
            <a:ext cx="8719852" cy="1794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Moser and </a:t>
            </a:r>
            <a:r>
              <a:rPr lang="en-US" sz="2900" b="1" dirty="0" err="1" smtClean="0"/>
              <a:t>Tardos</a:t>
            </a:r>
            <a:r>
              <a:rPr lang="en-US" sz="2900" dirty="0" smtClean="0"/>
              <a:t>: Essentially the same random walk algorithm will work for any problem of finding “flawless” settings of n variables under similar conditions.</a:t>
            </a:r>
          </a:p>
          <a:p>
            <a:endParaRPr lang="en-US" sz="2900" b="1" dirty="0" smtClean="0"/>
          </a:p>
          <a:p>
            <a:r>
              <a:rPr lang="en-US" sz="2900" b="1" dirty="0" smtClean="0"/>
              <a:t>Proof (Tao): </a:t>
            </a:r>
            <a:r>
              <a:rPr lang="en-US" sz="2900" dirty="0" smtClean="0"/>
              <a:t>Each iteration uses k random bits, and to initialize we use n random bits.  After t iterations, it has used (</a:t>
            </a:r>
            <a:r>
              <a:rPr lang="en-US" sz="2900" dirty="0" err="1" smtClean="0"/>
              <a:t>n+</a:t>
            </a:r>
            <a:r>
              <a:rPr lang="en-US" sz="2900" dirty="0" err="1" smtClean="0"/>
              <a:t>kt</a:t>
            </a:r>
            <a:r>
              <a:rPr lang="en-US" sz="2900" dirty="0" smtClean="0"/>
              <a:t>) random bits.  But, under the limited-dependence assumption, we can encode the state on each iteration using only (k-C) bits on average and an overhead of (</a:t>
            </a:r>
            <a:r>
              <a:rPr lang="en-US" sz="2900" dirty="0" err="1" smtClean="0"/>
              <a:t>m+n</a:t>
            </a:r>
            <a:r>
              <a:rPr lang="en-US" sz="2900" dirty="0" smtClean="0"/>
              <a:t>), for a total of (</a:t>
            </a:r>
            <a:r>
              <a:rPr lang="en-US" sz="2900" dirty="0" err="1" smtClean="0"/>
              <a:t>m+n</a:t>
            </a:r>
            <a:r>
              <a:rPr lang="en-US" sz="2900" dirty="0" smtClean="0"/>
              <a:t>+(k-C)t) bits.  Compressing random bits is impossible, so the algorithm must terminate before m/C iterations on average.</a:t>
            </a:r>
          </a:p>
          <a:p>
            <a:endParaRPr lang="en-US" sz="2900" b="1" dirty="0"/>
          </a:p>
          <a:p>
            <a:r>
              <a:rPr lang="en-US" sz="2900" dirty="0" smtClean="0"/>
              <a:t>The Moser-</a:t>
            </a:r>
            <a:r>
              <a:rPr lang="en-US" sz="2900" dirty="0" err="1" smtClean="0"/>
              <a:t>Tardos</a:t>
            </a:r>
            <a:r>
              <a:rPr lang="en-US" sz="2900" dirty="0" smtClean="0"/>
              <a:t> theorem applies when our space consists of vectors of variables, but not to, say, spaces of permutations or spaces of infinite dimension. But this novel </a:t>
            </a:r>
            <a:r>
              <a:rPr lang="en-US" sz="2900" b="1" dirty="0"/>
              <a:t>entropy-compression argument </a:t>
            </a:r>
            <a:r>
              <a:rPr lang="en-US" sz="2900" dirty="0" smtClean="0"/>
              <a:t>can </a:t>
            </a:r>
            <a:r>
              <a:rPr lang="en-US" sz="2900" dirty="0"/>
              <a:t>be applied more </a:t>
            </a:r>
            <a:r>
              <a:rPr lang="en-US" sz="2900" dirty="0" smtClean="0"/>
              <a:t>broadly as a new way to bound running times of randomized algorithms.</a:t>
            </a:r>
          </a:p>
          <a:p>
            <a:endParaRPr lang="en-US" sz="2900" dirty="0"/>
          </a:p>
          <a:p>
            <a:r>
              <a:rPr lang="en-US" sz="2900" b="1" dirty="0" smtClean="0"/>
              <a:t>Entropy-compression argument</a:t>
            </a:r>
            <a:r>
              <a:rPr lang="en-US" sz="2900" dirty="0" smtClean="0"/>
              <a:t>: Say that an algorithm has failed to find a flawless object after t steps, and its state vector has entropy H(Z).  If we can write down a deterministic (possibly </a:t>
            </a:r>
            <a:r>
              <a:rPr lang="en-US" sz="2900" dirty="0" err="1" smtClean="0"/>
              <a:t>lossy</a:t>
            </a:r>
            <a:r>
              <a:rPr lang="en-US" sz="2900" dirty="0" smtClean="0"/>
              <a:t>) function of the state vector, Y, such that H(Z) &gt; H(Y) + H(Z | Y), then we have a contradiction, and the algorithm must terminate before step t in expectation.</a:t>
            </a:r>
            <a:endParaRPr lang="en-US" sz="2900" b="1" dirty="0" smtClean="0"/>
          </a:p>
          <a:p>
            <a:endParaRPr lang="en-US" sz="2900" dirty="0"/>
          </a:p>
          <a:p>
            <a:r>
              <a:rPr lang="en-US" sz="2900" b="1" dirty="0" err="1" smtClean="0"/>
              <a:t>Achlioptas</a:t>
            </a:r>
            <a:r>
              <a:rPr lang="en-US" sz="2900" b="1" dirty="0" smtClean="0"/>
              <a:t> and Iliopoulos: </a:t>
            </a:r>
            <a:r>
              <a:rPr lang="en-US" sz="2900" dirty="0" smtClean="0"/>
              <a:t>Moser-</a:t>
            </a:r>
            <a:r>
              <a:rPr lang="en-US" sz="2900" dirty="0" err="1" smtClean="0"/>
              <a:t>Tardos</a:t>
            </a:r>
            <a:r>
              <a:rPr lang="en-US" sz="2900" dirty="0" smtClean="0"/>
              <a:t>-like random walk algorithms work for finding flawless objects in arbitrary </a:t>
            </a:r>
            <a:r>
              <a:rPr lang="en-US" sz="2900" b="1" dirty="0" smtClean="0"/>
              <a:t>finite</a:t>
            </a:r>
            <a:r>
              <a:rPr lang="en-US" sz="2900" dirty="0" smtClean="0"/>
              <a:t> spaces, as long as the space and algorithm satisfy similar conditions.  The running time depends on </a:t>
            </a:r>
            <a:r>
              <a:rPr lang="en-US" sz="2900" smtClean="0"/>
              <a:t>m and log</a:t>
            </a:r>
            <a:r>
              <a:rPr lang="en-US" sz="2900" dirty="0" smtClean="0"/>
              <a:t>(|</a:t>
            </a:r>
            <a:r>
              <a:rPr lang="en-US" sz="2900" dirty="0" err="1" smtClean="0"/>
              <a:t>Ω</a:t>
            </a:r>
            <a:r>
              <a:rPr lang="en-US" sz="2900" dirty="0"/>
              <a:t>|</a:t>
            </a:r>
            <a:r>
              <a:rPr lang="en-US" sz="2900" dirty="0" smtClean="0"/>
              <a:t>), the encoding length of the state space.</a:t>
            </a:r>
          </a:p>
          <a:p>
            <a:endParaRPr lang="en-US" sz="2900" b="1" dirty="0"/>
          </a:p>
          <a:p>
            <a:r>
              <a:rPr lang="en-US" sz="2900" b="1" dirty="0" smtClean="0"/>
              <a:t>Conjecture: </a:t>
            </a:r>
            <a:r>
              <a:rPr lang="en-US" sz="2900" dirty="0" smtClean="0"/>
              <a:t>Moser-</a:t>
            </a:r>
            <a:r>
              <a:rPr lang="en-US" sz="2900" dirty="0" err="1" smtClean="0"/>
              <a:t>Tardos</a:t>
            </a:r>
            <a:r>
              <a:rPr lang="en-US" sz="2900" dirty="0" smtClean="0"/>
              <a:t>-like random walk algorithms work for finding flawless objects in </a:t>
            </a:r>
            <a:r>
              <a:rPr lang="en-US" sz="2900" b="1" dirty="0" smtClean="0"/>
              <a:t>any</a:t>
            </a:r>
            <a:r>
              <a:rPr lang="en-US" sz="2900" dirty="0" smtClean="0"/>
              <a:t> space, as long as the space and algorithm satisfy similar conditions.  The running time depends on the </a:t>
            </a:r>
            <a:r>
              <a:rPr lang="en-US" sz="2900" b="1" dirty="0" smtClean="0"/>
              <a:t>entropy of the state space</a:t>
            </a:r>
            <a:r>
              <a:rPr lang="en-US" sz="2900" dirty="0" smtClean="0"/>
              <a:t> under the initial sampling distribution of the algorithm.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325658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761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Aurojit Panda</dc:creator>
  <cp:lastModifiedBy>Henry Milner</cp:lastModifiedBy>
  <cp:revision>328</cp:revision>
  <dcterms:created xsi:type="dcterms:W3CDTF">2011-12-04T18:50:55Z</dcterms:created>
  <dcterms:modified xsi:type="dcterms:W3CDTF">2015-05-17T20:23:33Z</dcterms:modified>
</cp:coreProperties>
</file>