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42" r:id="rId6"/>
  </p:sldMasterIdLst>
  <p:notesMasterIdLst>
    <p:notesMasterId r:id="rId41"/>
  </p:notesMasterIdLst>
  <p:handoutMasterIdLst>
    <p:handoutMasterId r:id="rId42"/>
  </p:handoutMasterIdLst>
  <p:sldIdLst>
    <p:sldId id="1719" r:id="rId7"/>
    <p:sldId id="1887" r:id="rId8"/>
    <p:sldId id="1880" r:id="rId9"/>
    <p:sldId id="1993" r:id="rId10"/>
    <p:sldId id="1994" r:id="rId11"/>
    <p:sldId id="1890" r:id="rId12"/>
    <p:sldId id="1881" r:id="rId13"/>
    <p:sldId id="1963" r:id="rId14"/>
    <p:sldId id="1964" r:id="rId15"/>
    <p:sldId id="1995" r:id="rId16"/>
    <p:sldId id="1892" r:id="rId17"/>
    <p:sldId id="1883" r:id="rId18"/>
    <p:sldId id="1967" r:id="rId19"/>
    <p:sldId id="1996" r:id="rId20"/>
    <p:sldId id="1893" r:id="rId21"/>
    <p:sldId id="1971" r:id="rId22"/>
    <p:sldId id="1997" r:id="rId23"/>
    <p:sldId id="1998" r:id="rId24"/>
    <p:sldId id="1899" r:id="rId25"/>
    <p:sldId id="1974" r:id="rId26"/>
    <p:sldId id="1999" r:id="rId27"/>
    <p:sldId id="1976" r:id="rId28"/>
    <p:sldId id="2000" r:id="rId29"/>
    <p:sldId id="1979" r:id="rId30"/>
    <p:sldId id="1980" r:id="rId31"/>
    <p:sldId id="1981" r:id="rId32"/>
    <p:sldId id="1982" r:id="rId33"/>
    <p:sldId id="2001" r:id="rId34"/>
    <p:sldId id="1987" r:id="rId35"/>
    <p:sldId id="1990" r:id="rId36"/>
    <p:sldId id="1991" r:id="rId37"/>
    <p:sldId id="2142" r:id="rId38"/>
    <p:sldId id="2140" r:id="rId39"/>
    <p:sldId id="2141" r:id="rId4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719"/>
          </p14:sldIdLst>
        </p14:section>
        <p14:section name="MS-Template" id="{A073DAE3-B461-442F-A3D3-6642BD875E45}">
          <p14:sldIdLst>
            <p14:sldId id="1887"/>
            <p14:sldId id="1880"/>
            <p14:sldId id="1993"/>
            <p14:sldId id="1994"/>
            <p14:sldId id="1890"/>
            <p14:sldId id="1881"/>
            <p14:sldId id="1963"/>
            <p14:sldId id="1964"/>
            <p14:sldId id="1995"/>
            <p14:sldId id="1892"/>
            <p14:sldId id="1883"/>
            <p14:sldId id="1967"/>
            <p14:sldId id="1996"/>
            <p14:sldId id="1893"/>
            <p14:sldId id="1971"/>
            <p14:sldId id="1997"/>
            <p14:sldId id="1998"/>
            <p14:sldId id="1899"/>
            <p14:sldId id="1974"/>
            <p14:sldId id="1999"/>
            <p14:sldId id="1976"/>
            <p14:sldId id="2000"/>
            <p14:sldId id="1979"/>
            <p14:sldId id="1980"/>
            <p14:sldId id="1981"/>
            <p14:sldId id="1982"/>
            <p14:sldId id="2001"/>
            <p14:sldId id="1987"/>
            <p14:sldId id="1990"/>
            <p14:sldId id="1991"/>
            <p14:sldId id="2142"/>
            <p14:sldId id="2140"/>
            <p14:sldId id="2141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7" autoAdjust="0"/>
    <p:restoredTop sz="68197" autoAdjust="0"/>
  </p:normalViewPr>
  <p:slideViewPr>
    <p:cSldViewPr snapToGrid="0">
      <p:cViewPr varScale="1">
        <p:scale>
          <a:sx n="62" d="100"/>
          <a:sy n="62" d="100"/>
        </p:scale>
        <p:origin x="834" y="21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ewis" userId="30f7ee97-579a-47d7-a717-b57f0e8fef5f" providerId="ADAL" clId="{B07CC42B-D8B2-418D-BB4C-9791988DB03E}"/>
  </pc:docChgLst>
  <pc:docChgLst>
    <pc:chgData name="Dan Lewis" userId="30f7ee97-579a-47d7-a717-b57f0e8fef5f" providerId="ADAL" clId="{E324464E-1469-4E12-91DC-12ECDA7FD8FC}"/>
  </pc:docChgLst>
  <pc:docChgLst>
    <pc:chgData name="Dan Lewis" userId="30f7ee97-579a-47d7-a717-b57f0e8fef5f" providerId="ADAL" clId="{CCE3DA17-3450-49B1-8F98-A24C8A706D31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6/17/2019 6:31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3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or build your own template if the time permits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7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2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96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34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88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Tell about the ideas of Linux</a:t>
            </a:r>
            <a:r>
              <a:rPr lang="tr-TR" baseline="0" dirty="0"/>
              <a:t> vms on azure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59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42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8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8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67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32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2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47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18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42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5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Tell about</a:t>
            </a:r>
            <a:r>
              <a:rPr lang="tr-TR" baseline="0" dirty="0"/>
              <a:t> the ways you can create a vm and tell that we will create together on the upcoming exercise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5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Tell about you can change the sets of the vm after it</a:t>
            </a:r>
            <a:r>
              <a:rPr lang="tr-TR" baseline="0" dirty="0"/>
              <a:t> is created </a:t>
            </a:r>
          </a:p>
          <a:p>
            <a:r>
              <a:rPr lang="tr-TR" baseline="0" dirty="0"/>
              <a:t>You will show the possible options on the practice slide	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0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Provide this powershell</a:t>
            </a:r>
            <a:r>
              <a:rPr lang="tr-TR" baseline="0" dirty="0"/>
              <a:t> </a:t>
            </a:r>
          </a:p>
          <a:p>
            <a:endParaRPr lang="tr-TR" baseline="0" dirty="0"/>
          </a:p>
          <a:p>
            <a:endParaRPr lang="en-US" dirty="0"/>
          </a:p>
          <a:p>
            <a:r>
              <a:rPr lang="en-US" dirty="0"/>
              <a:t>#Create a resource group</a:t>
            </a:r>
          </a:p>
          <a:p>
            <a:r>
              <a:rPr lang="en-US" dirty="0"/>
              <a:t>New-</a:t>
            </a:r>
            <a:r>
              <a:rPr lang="en-US" dirty="0" err="1"/>
              <a:t>AzureRmResourceGroup</a:t>
            </a:r>
            <a:r>
              <a:rPr lang="en-US" dirty="0"/>
              <a:t> -Name TestM3 -Location </a:t>
            </a:r>
            <a:r>
              <a:rPr lang="en-US" dirty="0" err="1"/>
              <a:t>EastUs</a:t>
            </a:r>
            <a:endParaRPr lang="en-US" dirty="0"/>
          </a:p>
          <a:p>
            <a:endParaRPr lang="en-US" dirty="0"/>
          </a:p>
          <a:p>
            <a:r>
              <a:rPr lang="en-US" dirty="0"/>
              <a:t>#Create a subnet configuration </a:t>
            </a:r>
          </a:p>
          <a:p>
            <a:r>
              <a:rPr lang="en-US" dirty="0"/>
              <a:t>$</a:t>
            </a:r>
            <a:r>
              <a:rPr lang="en-US" dirty="0" err="1"/>
              <a:t>subnetConfig</a:t>
            </a:r>
            <a:r>
              <a:rPr lang="en-US" dirty="0"/>
              <a:t>= New-</a:t>
            </a:r>
            <a:r>
              <a:rPr lang="en-US" dirty="0" err="1"/>
              <a:t>AzureRmVirtualNetworkSubnetConfig</a:t>
            </a:r>
            <a:r>
              <a:rPr lang="en-US" dirty="0"/>
              <a:t> `</a:t>
            </a:r>
          </a:p>
          <a:p>
            <a:r>
              <a:rPr lang="en-US" dirty="0"/>
              <a:t>              -Name M3VNetSN -</a:t>
            </a:r>
            <a:r>
              <a:rPr lang="en-US" dirty="0" err="1"/>
              <a:t>AddressPrefix</a:t>
            </a:r>
            <a:r>
              <a:rPr lang="en-US" dirty="0"/>
              <a:t> 192.168.10.0/25 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#Create a virtual network </a:t>
            </a:r>
          </a:p>
          <a:p>
            <a:r>
              <a:rPr lang="en-US" dirty="0"/>
              <a:t>$</a:t>
            </a:r>
            <a:r>
              <a:rPr lang="en-US" dirty="0" err="1"/>
              <a:t>vnet</a:t>
            </a:r>
            <a:r>
              <a:rPr lang="en-US" dirty="0"/>
              <a:t>= New-</a:t>
            </a:r>
            <a:r>
              <a:rPr lang="en-US" dirty="0" err="1"/>
              <a:t>AzureRmVirtualNetwork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TestM3 -Location </a:t>
            </a:r>
            <a:r>
              <a:rPr lang="en-US" dirty="0" err="1"/>
              <a:t>EastUS</a:t>
            </a:r>
            <a:r>
              <a:rPr lang="en-US" dirty="0"/>
              <a:t>  `</a:t>
            </a:r>
          </a:p>
          <a:p>
            <a:r>
              <a:rPr lang="en-US" dirty="0"/>
              <a:t>      -Name M3VNet -</a:t>
            </a:r>
            <a:r>
              <a:rPr lang="en-US" dirty="0" err="1"/>
              <a:t>Addressprefix</a:t>
            </a:r>
            <a:r>
              <a:rPr lang="en-US" dirty="0"/>
              <a:t> 192.168.0.0/16 -Subnet $</a:t>
            </a:r>
            <a:r>
              <a:rPr lang="en-US" dirty="0" err="1"/>
              <a:t>subnetConfig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#Create a public IP address and specify a DNS name </a:t>
            </a:r>
          </a:p>
          <a:p>
            <a:r>
              <a:rPr lang="en-US" dirty="0"/>
              <a:t>$pip= New-</a:t>
            </a:r>
            <a:r>
              <a:rPr lang="en-US" dirty="0" err="1"/>
              <a:t>AzureRmPublicIpAddress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TestM3 -Location </a:t>
            </a:r>
            <a:r>
              <a:rPr lang="en-US" dirty="0" err="1"/>
              <a:t>EastUS</a:t>
            </a:r>
            <a:r>
              <a:rPr lang="en-US" dirty="0"/>
              <a:t> `</a:t>
            </a:r>
          </a:p>
          <a:p>
            <a:r>
              <a:rPr lang="en-US" dirty="0"/>
              <a:t>-</a:t>
            </a:r>
            <a:r>
              <a:rPr lang="en-US" dirty="0" err="1"/>
              <a:t>AllocationMethod</a:t>
            </a:r>
            <a:r>
              <a:rPr lang="en-US" dirty="0"/>
              <a:t> Static -</a:t>
            </a:r>
            <a:r>
              <a:rPr lang="en-US" dirty="0" err="1"/>
              <a:t>IdleTimeoutInMinutes</a:t>
            </a:r>
            <a:r>
              <a:rPr lang="en-US" dirty="0"/>
              <a:t> 4 -Name "M3PublicDNS$(Get-Random)" </a:t>
            </a:r>
          </a:p>
          <a:p>
            <a:endParaRPr lang="en-US" dirty="0"/>
          </a:p>
          <a:p>
            <a:r>
              <a:rPr lang="en-US" dirty="0"/>
              <a:t>#Create an inbound network security group rule for port 3389 </a:t>
            </a:r>
          </a:p>
          <a:p>
            <a:r>
              <a:rPr lang="en-US" dirty="0"/>
              <a:t>$</a:t>
            </a:r>
            <a:r>
              <a:rPr lang="en-US" dirty="0" err="1"/>
              <a:t>nsgRuleRDP</a:t>
            </a:r>
            <a:r>
              <a:rPr lang="en-US" dirty="0"/>
              <a:t>= New-</a:t>
            </a:r>
            <a:r>
              <a:rPr lang="en-US" dirty="0" err="1"/>
              <a:t>AzureRmNetworkSecurityRuleConfig</a:t>
            </a:r>
            <a:r>
              <a:rPr lang="en-US" dirty="0"/>
              <a:t> -Name RDP -Protocol TCP `</a:t>
            </a:r>
          </a:p>
          <a:p>
            <a:r>
              <a:rPr lang="en-US" dirty="0"/>
              <a:t>-Direction Inbound -Priority 1000 -</a:t>
            </a:r>
            <a:r>
              <a:rPr lang="en-US" dirty="0" err="1"/>
              <a:t>sourceAddressPrefix</a:t>
            </a:r>
            <a:r>
              <a:rPr lang="en-US" dirty="0"/>
              <a:t> * -</a:t>
            </a:r>
            <a:r>
              <a:rPr lang="en-US" dirty="0" err="1"/>
              <a:t>sourcePortRange</a:t>
            </a:r>
            <a:r>
              <a:rPr lang="en-US" dirty="0"/>
              <a:t> * -</a:t>
            </a:r>
            <a:r>
              <a:rPr lang="en-US" dirty="0" err="1"/>
              <a:t>DestinationAddressPrefix</a:t>
            </a:r>
            <a:r>
              <a:rPr lang="en-US" dirty="0"/>
              <a:t> * `</a:t>
            </a:r>
          </a:p>
          <a:p>
            <a:r>
              <a:rPr lang="en-US" dirty="0"/>
              <a:t>-</a:t>
            </a:r>
            <a:r>
              <a:rPr lang="en-US" dirty="0" err="1"/>
              <a:t>DestinationPortRange</a:t>
            </a:r>
            <a:r>
              <a:rPr lang="en-US" dirty="0"/>
              <a:t> 3389 -Access Allow </a:t>
            </a:r>
          </a:p>
          <a:p>
            <a:endParaRPr lang="en-US" dirty="0"/>
          </a:p>
          <a:p>
            <a:r>
              <a:rPr lang="en-US" dirty="0"/>
              <a:t>#Create an inbound network security group rule for port 80 </a:t>
            </a:r>
          </a:p>
          <a:p>
            <a:r>
              <a:rPr lang="en-US" dirty="0"/>
              <a:t>$</a:t>
            </a:r>
            <a:r>
              <a:rPr lang="en-US" dirty="0" err="1"/>
              <a:t>nsgRuleWeb</a:t>
            </a:r>
            <a:r>
              <a:rPr lang="en-US" dirty="0"/>
              <a:t>= New-</a:t>
            </a:r>
            <a:r>
              <a:rPr lang="en-US" dirty="0" err="1"/>
              <a:t>AzureRmNetworkSecurityRuleConfig</a:t>
            </a:r>
            <a:r>
              <a:rPr lang="en-US" dirty="0"/>
              <a:t> -Name WEB -Protocol TCP -Direction Inbound -Priority 1001 `</a:t>
            </a:r>
          </a:p>
          <a:p>
            <a:r>
              <a:rPr lang="en-US" dirty="0"/>
              <a:t>-</a:t>
            </a:r>
            <a:r>
              <a:rPr lang="en-US" dirty="0" err="1"/>
              <a:t>SourceAddressPrefix</a:t>
            </a:r>
            <a:r>
              <a:rPr lang="en-US" dirty="0"/>
              <a:t> * -</a:t>
            </a:r>
            <a:r>
              <a:rPr lang="en-US" dirty="0" err="1"/>
              <a:t>SourcePortRange</a:t>
            </a:r>
            <a:r>
              <a:rPr lang="en-US" dirty="0"/>
              <a:t> * -</a:t>
            </a:r>
            <a:r>
              <a:rPr lang="en-US" dirty="0" err="1"/>
              <a:t>DestinationAddressPrefix</a:t>
            </a:r>
            <a:r>
              <a:rPr lang="en-US" dirty="0"/>
              <a:t> * `</a:t>
            </a:r>
          </a:p>
          <a:p>
            <a:r>
              <a:rPr lang="en-US" dirty="0"/>
              <a:t>-</a:t>
            </a:r>
            <a:r>
              <a:rPr lang="en-US" dirty="0" err="1"/>
              <a:t>DestinationportRange</a:t>
            </a:r>
            <a:r>
              <a:rPr lang="en-US" dirty="0"/>
              <a:t> 80 -Access Allow </a:t>
            </a:r>
          </a:p>
          <a:p>
            <a:endParaRPr lang="en-US" dirty="0"/>
          </a:p>
          <a:p>
            <a:r>
              <a:rPr lang="en-US" dirty="0"/>
              <a:t>#Create a network security group </a:t>
            </a:r>
          </a:p>
          <a:p>
            <a:r>
              <a:rPr lang="en-US" dirty="0"/>
              <a:t>$</a:t>
            </a:r>
            <a:r>
              <a:rPr lang="en-US" dirty="0" err="1"/>
              <a:t>nsg</a:t>
            </a:r>
            <a:r>
              <a:rPr lang="en-US" dirty="0"/>
              <a:t>= New-</a:t>
            </a:r>
            <a:r>
              <a:rPr lang="en-US" dirty="0" err="1"/>
              <a:t>AzureRmNetworkSecurityGroup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TestM3 -Location </a:t>
            </a:r>
            <a:r>
              <a:rPr lang="en-US" dirty="0" err="1"/>
              <a:t>EastUS</a:t>
            </a:r>
            <a:r>
              <a:rPr lang="en-US" dirty="0"/>
              <a:t> `</a:t>
            </a:r>
          </a:p>
          <a:p>
            <a:r>
              <a:rPr lang="en-US" dirty="0"/>
              <a:t>-Name M3NSG -</a:t>
            </a:r>
            <a:r>
              <a:rPr lang="en-US" dirty="0" err="1"/>
              <a:t>SecurityRules</a:t>
            </a:r>
            <a:r>
              <a:rPr lang="en-US" dirty="0"/>
              <a:t> $</a:t>
            </a:r>
            <a:r>
              <a:rPr lang="en-US" dirty="0" err="1"/>
              <a:t>nsgRuleRDP</a:t>
            </a:r>
            <a:r>
              <a:rPr lang="en-US" dirty="0"/>
              <a:t>,$</a:t>
            </a:r>
            <a:r>
              <a:rPr lang="en-US" dirty="0" err="1"/>
              <a:t>nsgRuleWeb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#Create a virtual network card and associate with public IP address and NSG </a:t>
            </a:r>
          </a:p>
          <a:p>
            <a:r>
              <a:rPr lang="en-US" dirty="0"/>
              <a:t>$</a:t>
            </a:r>
            <a:r>
              <a:rPr lang="en-US" dirty="0" err="1"/>
              <a:t>nic</a:t>
            </a:r>
            <a:r>
              <a:rPr lang="en-US" dirty="0"/>
              <a:t>=New-</a:t>
            </a:r>
            <a:r>
              <a:rPr lang="en-US" dirty="0" err="1"/>
              <a:t>AzureRmNetworkInterface</a:t>
            </a:r>
            <a:r>
              <a:rPr lang="en-US" dirty="0"/>
              <a:t> -Name M3VM01NIC -</a:t>
            </a:r>
            <a:r>
              <a:rPr lang="en-US" dirty="0" err="1"/>
              <a:t>ResourceGroupName</a:t>
            </a:r>
            <a:r>
              <a:rPr lang="en-US" dirty="0"/>
              <a:t> TestM3 -Location </a:t>
            </a:r>
            <a:r>
              <a:rPr lang="en-US" dirty="0" err="1"/>
              <a:t>EastUS</a:t>
            </a:r>
            <a:r>
              <a:rPr lang="en-US" dirty="0"/>
              <a:t> `</a:t>
            </a:r>
          </a:p>
          <a:p>
            <a:r>
              <a:rPr lang="en-US" dirty="0"/>
              <a:t>-</a:t>
            </a:r>
            <a:r>
              <a:rPr lang="en-US" dirty="0" err="1"/>
              <a:t>SubnetId</a:t>
            </a:r>
            <a:r>
              <a:rPr lang="en-US" dirty="0"/>
              <a:t> $</a:t>
            </a:r>
            <a:r>
              <a:rPr lang="en-US" dirty="0" err="1"/>
              <a:t>vnet.Subnets</a:t>
            </a:r>
            <a:r>
              <a:rPr lang="en-US" dirty="0"/>
              <a:t>[0].Id -</a:t>
            </a:r>
            <a:r>
              <a:rPr lang="en-US" dirty="0" err="1"/>
              <a:t>PublicIpAddressId</a:t>
            </a:r>
            <a:r>
              <a:rPr lang="en-US" dirty="0"/>
              <a:t> $</a:t>
            </a:r>
            <a:r>
              <a:rPr lang="en-US" dirty="0" err="1"/>
              <a:t>pip.Id</a:t>
            </a:r>
            <a:r>
              <a:rPr lang="en-US" dirty="0"/>
              <a:t> -</a:t>
            </a:r>
            <a:r>
              <a:rPr lang="en-US" dirty="0" err="1"/>
              <a:t>NetworkSecurityGroupId</a:t>
            </a:r>
            <a:r>
              <a:rPr lang="en-US" dirty="0"/>
              <a:t> $</a:t>
            </a:r>
            <a:r>
              <a:rPr lang="en-US" dirty="0" err="1"/>
              <a:t>nsg.Id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#Define a credential object </a:t>
            </a:r>
          </a:p>
          <a:p>
            <a:r>
              <a:rPr lang="en-US" dirty="0"/>
              <a:t>$</a:t>
            </a:r>
            <a:r>
              <a:rPr lang="en-US" dirty="0" err="1"/>
              <a:t>secpasswd</a:t>
            </a:r>
            <a:r>
              <a:rPr lang="en-US" dirty="0"/>
              <a:t> = </a:t>
            </a:r>
            <a:r>
              <a:rPr lang="en-US" dirty="0" err="1"/>
              <a:t>ConvertTo-SecureString</a:t>
            </a:r>
            <a:r>
              <a:rPr lang="en-US" dirty="0"/>
              <a:t> "1q2w3e4r5t6y*" -</a:t>
            </a:r>
            <a:r>
              <a:rPr lang="en-US" dirty="0" err="1"/>
              <a:t>AsPlainText</a:t>
            </a:r>
            <a:r>
              <a:rPr lang="en-US" dirty="0"/>
              <a:t> -Force</a:t>
            </a:r>
          </a:p>
          <a:p>
            <a:r>
              <a:rPr lang="en-US" dirty="0"/>
              <a:t>$creds = New-Object </a:t>
            </a:r>
            <a:r>
              <a:rPr lang="en-US" dirty="0" err="1"/>
              <a:t>System.Management.Automation.PSCredential</a:t>
            </a:r>
            <a:r>
              <a:rPr lang="en-US" dirty="0"/>
              <a:t> ("</a:t>
            </a:r>
            <a:r>
              <a:rPr lang="en-US" dirty="0" err="1"/>
              <a:t>cem</a:t>
            </a:r>
            <a:r>
              <a:rPr lang="en-US" dirty="0"/>
              <a:t>", $</a:t>
            </a:r>
            <a:r>
              <a:rPr lang="en-US" dirty="0" err="1"/>
              <a:t>secpasswd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#Create a virtual machine configuration </a:t>
            </a:r>
          </a:p>
          <a:p>
            <a:r>
              <a:rPr lang="en-US" dirty="0"/>
              <a:t>$</a:t>
            </a:r>
            <a:r>
              <a:rPr lang="en-US" dirty="0" err="1"/>
              <a:t>vmConfig</a:t>
            </a:r>
            <a:r>
              <a:rPr lang="en-US" dirty="0"/>
              <a:t>=New-</a:t>
            </a:r>
            <a:r>
              <a:rPr lang="en-US" dirty="0" err="1"/>
              <a:t>AzureRmVMConfig</a:t>
            </a:r>
            <a:r>
              <a:rPr lang="en-US" dirty="0"/>
              <a:t> -</a:t>
            </a:r>
            <a:r>
              <a:rPr lang="en-US" dirty="0" err="1"/>
              <a:t>VMName</a:t>
            </a:r>
            <a:r>
              <a:rPr lang="en-US" dirty="0"/>
              <a:t> M3VM01 -</a:t>
            </a:r>
            <a:r>
              <a:rPr lang="en-US" dirty="0" err="1"/>
              <a:t>VMSize</a:t>
            </a:r>
            <a:r>
              <a:rPr lang="en-US" dirty="0"/>
              <a:t> Standard_DS1_v2 |  `</a:t>
            </a:r>
          </a:p>
          <a:p>
            <a:r>
              <a:rPr lang="en-US" dirty="0"/>
              <a:t>Set-</a:t>
            </a:r>
            <a:r>
              <a:rPr lang="en-US" dirty="0" err="1"/>
              <a:t>AzureRmVMOperatingSystem</a:t>
            </a:r>
            <a:r>
              <a:rPr lang="en-US" dirty="0"/>
              <a:t> -Windows -</a:t>
            </a:r>
            <a:r>
              <a:rPr lang="en-US" dirty="0" err="1"/>
              <a:t>ComputerName</a:t>
            </a:r>
            <a:r>
              <a:rPr lang="en-US" dirty="0"/>
              <a:t> M3VM01 -Credential $creds | ` </a:t>
            </a:r>
          </a:p>
          <a:p>
            <a:r>
              <a:rPr lang="en-US" dirty="0"/>
              <a:t>Set-</a:t>
            </a:r>
            <a:r>
              <a:rPr lang="en-US" dirty="0" err="1"/>
              <a:t>AzureRmVMSourceImage</a:t>
            </a:r>
            <a:r>
              <a:rPr lang="en-US" dirty="0"/>
              <a:t> -</a:t>
            </a:r>
            <a:r>
              <a:rPr lang="en-US" dirty="0" err="1"/>
              <a:t>PublisherName</a:t>
            </a:r>
            <a:r>
              <a:rPr lang="en-US" dirty="0"/>
              <a:t> </a:t>
            </a:r>
            <a:r>
              <a:rPr lang="en-US" dirty="0" err="1"/>
              <a:t>MicrosoftWindowsServer</a:t>
            </a:r>
            <a:r>
              <a:rPr lang="en-US" dirty="0"/>
              <a:t> -Offer </a:t>
            </a:r>
            <a:r>
              <a:rPr lang="en-US" dirty="0" err="1"/>
              <a:t>WindowsServer</a:t>
            </a:r>
            <a:r>
              <a:rPr lang="en-US" dirty="0"/>
              <a:t> `</a:t>
            </a:r>
          </a:p>
          <a:p>
            <a:r>
              <a:rPr lang="en-US" dirty="0"/>
              <a:t>-</a:t>
            </a:r>
            <a:r>
              <a:rPr lang="en-US" dirty="0" err="1"/>
              <a:t>Skus</a:t>
            </a:r>
            <a:r>
              <a:rPr lang="en-US" dirty="0"/>
              <a:t> 2016-Datacenter -version latest | Add-</a:t>
            </a:r>
            <a:r>
              <a:rPr lang="en-US" dirty="0" err="1"/>
              <a:t>AzureRmVMNetworkInterface</a:t>
            </a:r>
            <a:r>
              <a:rPr lang="en-US" dirty="0"/>
              <a:t> -Id $</a:t>
            </a:r>
            <a:r>
              <a:rPr lang="en-US" dirty="0" err="1"/>
              <a:t>nic.Id</a:t>
            </a:r>
            <a:endParaRPr lang="en-US" dirty="0"/>
          </a:p>
          <a:p>
            <a:endParaRPr lang="en-US" dirty="0"/>
          </a:p>
          <a:p>
            <a:r>
              <a:rPr lang="en-US" dirty="0"/>
              <a:t> #Create the VM</a:t>
            </a:r>
          </a:p>
          <a:p>
            <a:r>
              <a:rPr lang="en-US" dirty="0"/>
              <a:t>  New-</a:t>
            </a:r>
            <a:r>
              <a:rPr lang="en-US" dirty="0" err="1"/>
              <a:t>AzureRmVM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TestM3 -Location </a:t>
            </a:r>
            <a:r>
              <a:rPr lang="en-US" dirty="0" err="1"/>
              <a:t>EastUS</a:t>
            </a:r>
            <a:r>
              <a:rPr lang="en-US" dirty="0"/>
              <a:t> -VM $</a:t>
            </a:r>
            <a:r>
              <a:rPr lang="en-US" dirty="0" err="1"/>
              <a:t>vmConfig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4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Whilst moving remind that most</a:t>
            </a:r>
            <a:r>
              <a:rPr lang="tr-TR" baseline="0" dirty="0"/>
              <a:t> of the sets you have will be moved, either via powershell or GUI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0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We did this on slide 10, </a:t>
            </a:r>
          </a:p>
          <a:p>
            <a:endParaRPr lang="tr-TR" dirty="0"/>
          </a:p>
          <a:p>
            <a:r>
              <a:rPr lang="tr-TR" dirty="0"/>
              <a:t>If</a:t>
            </a:r>
            <a:r>
              <a:rPr lang="tr-TR" baseline="0" dirty="0"/>
              <a:t> you prefer send the script to delegates to create on their own environment.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8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Show about the json</a:t>
            </a:r>
            <a:r>
              <a:rPr lang="tr-TR" baseline="0" dirty="0"/>
              <a:t> idea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6/17/2019 6:31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153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79127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1813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7877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47046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0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040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33969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1705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4304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382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C8D-C1AB-48A2-B0C4-805AF97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8A47-D0E7-4604-B8A5-FD7DAA7D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842833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01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1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37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15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765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3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4" r:id="rId12"/>
    <p:sldLayoutId id="2147484755" r:id="rId13"/>
    <p:sldLayoutId id="2147484756" r:id="rId14"/>
    <p:sldLayoutId id="2147484757" r:id="rId15"/>
    <p:sldLayoutId id="2147484758" r:id="rId16"/>
  </p:sldLayoutIdLst>
  <p:transition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S90kU0ybm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kPruUHiv5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X_liuh3W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nJ-D92gM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7mPJhRVXo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-F-lAcioi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pD6QKLi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0920" y="1041610"/>
            <a:ext cx="4793362" cy="2215991"/>
          </a:xfrm>
        </p:spPr>
        <p:txBody>
          <a:bodyPr/>
          <a:lstStyle/>
          <a:p>
            <a:r>
              <a:rPr lang="en-US" dirty="0"/>
              <a:t>AZ-300</a:t>
            </a:r>
            <a:r>
              <a:rPr lang="tr-TR" dirty="0"/>
              <a:t>T</a:t>
            </a:r>
            <a:r>
              <a:rPr lang="en-US" dirty="0"/>
              <a:t>0</a:t>
            </a:r>
            <a:r>
              <a:rPr lang="tr-TR" dirty="0"/>
              <a:t>1</a:t>
            </a:r>
            <a:br>
              <a:rPr lang="en-US" dirty="0"/>
            </a:br>
            <a:r>
              <a:rPr lang="en-US" dirty="0"/>
              <a:t>M 3: Deploying and Managing Virtual Machines (VMs)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380661"/>
            <a:ext cx="6096000" cy="23013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Creating Virtual Machines in the Azure Portal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Creating Virtual Machines (PowerShell)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Creating Virtual Machines using ARM Templates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Deploying Custom Images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Deploying Linux Virtual Machines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Backup and Restore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Monitoring Virtual Machines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Create a VM using PowerShell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08508" y="4588147"/>
            <a:ext cx="2780120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We did this on slide 10</a:t>
            </a:r>
          </a:p>
        </p:txBody>
      </p:sp>
    </p:spTree>
    <p:extLst>
      <p:ext uri="{BB962C8B-B14F-4D97-AF65-F5344CB8AC3E}">
        <p14:creationId xmlns:p14="http://schemas.microsoft.com/office/powerpoint/2010/main" val="36413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5216" y="72736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Creating Virtual Machines using ARM Templates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6" y="1073794"/>
            <a:ext cx="84856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Resource Manager Templates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ARM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Create a VM using ARM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Creating Virtual Machines (Template)</a:t>
            </a:r>
          </a:p>
        </p:txBody>
      </p:sp>
    </p:spTree>
    <p:extLst>
      <p:ext uri="{BB962C8B-B14F-4D97-AF65-F5344CB8AC3E}">
        <p14:creationId xmlns:p14="http://schemas.microsoft.com/office/powerpoint/2010/main" val="17601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Templates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101418"/>
            <a:ext cx="11018520" cy="430887"/>
          </a:xfrm>
        </p:spPr>
        <p:txBody>
          <a:bodyPr/>
          <a:lstStyle/>
          <a:p>
            <a:r>
              <a:rPr lang="en-US" dirty="0"/>
              <a:t>JSON-formatted documents that follow ARM-specific syntax: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4" y="1715185"/>
            <a:ext cx="6884893" cy="44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lowchart with three boxes. From left to righ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0" y="4330238"/>
            <a:ext cx="61626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Process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79498"/>
            <a:ext cx="11018520" cy="3681008"/>
          </a:xfrm>
        </p:spPr>
        <p:txBody>
          <a:bodyPr/>
          <a:lstStyle/>
          <a:p>
            <a:r>
              <a:rPr lang="en-US" dirty="0"/>
              <a:t>1. Obtain a template:</a:t>
            </a:r>
          </a:p>
          <a:p>
            <a:pPr lvl="1"/>
            <a:r>
              <a:rPr lang="en-US" dirty="0"/>
              <a:t>Consider leveraging </a:t>
            </a:r>
            <a:r>
              <a:rPr lang="en-US" dirty="0" err="1"/>
              <a:t>QuickStart</a:t>
            </a:r>
            <a:r>
              <a:rPr lang="en-US" dirty="0"/>
              <a:t> Templates</a:t>
            </a:r>
          </a:p>
          <a:p>
            <a:r>
              <a:rPr lang="en-US" dirty="0"/>
              <a:t>2. Provide the template parameters:</a:t>
            </a:r>
          </a:p>
          <a:p>
            <a:pPr lvl="1"/>
            <a:r>
              <a:rPr lang="en-US" dirty="0"/>
              <a:t>Interactively</a:t>
            </a:r>
          </a:p>
          <a:p>
            <a:pPr lvl="1"/>
            <a:r>
              <a:rPr lang="en-US" dirty="0"/>
              <a:t>Via a parameters file.</a:t>
            </a:r>
          </a:p>
          <a:p>
            <a:r>
              <a:rPr lang="en-US" dirty="0"/>
              <a:t>3. Deploy the template by using:</a:t>
            </a:r>
          </a:p>
          <a:p>
            <a:pPr lvl="1"/>
            <a:r>
              <a:rPr lang="en-US" dirty="0"/>
              <a:t>The Azure portal</a:t>
            </a:r>
          </a:p>
          <a:p>
            <a:pPr lvl="1"/>
            <a:r>
              <a:rPr lang="en-US" dirty="0"/>
              <a:t>Azure PowerShell</a:t>
            </a:r>
          </a:p>
          <a:p>
            <a:pPr lvl="1"/>
            <a:r>
              <a:rPr lang="en-US" dirty="0"/>
              <a:t>Azure CLI</a:t>
            </a:r>
          </a:p>
        </p:txBody>
      </p:sp>
      <p:pic>
        <p:nvPicPr>
          <p:cNvPr id="4100" name="Picture 4" descr="Screenshots of the Azure QuickStart Templates page for virtual machines. Three items are shown: Joins an existing Windows Machine to the AD Domain, Create a VM from a User Image, and MongoDB on Ubuntu VMs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94" y="3019055"/>
            <a:ext cx="5049507" cy="16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49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Create a VM using ARM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40394" y="4295539"/>
            <a:ext cx="2662908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 a github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1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5216" y="72736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Deploying Custom Images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216" y="1073794"/>
            <a:ext cx="95463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Creating and Managing Virtual Machine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Virtual Machines (Custom Images)</a:t>
            </a:r>
            <a:endParaRPr lang="tr-T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Create a Custom Image</a:t>
            </a:r>
          </a:p>
        </p:txBody>
      </p:sp>
    </p:spTree>
    <p:extLst>
      <p:ext uri="{BB962C8B-B14F-4D97-AF65-F5344CB8AC3E}">
        <p14:creationId xmlns:p14="http://schemas.microsoft.com/office/powerpoint/2010/main" val="38882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lowchart of the steps described in the cont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6" y="4545659"/>
            <a:ext cx="7620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(Custom Images)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72442"/>
            <a:ext cx="11018520" cy="3865674"/>
          </a:xfrm>
        </p:spPr>
        <p:txBody>
          <a:bodyPr/>
          <a:lstStyle/>
          <a:p>
            <a:r>
              <a:rPr lang="en-US" dirty="0"/>
              <a:t>Images are VHD files containing a generalized operating system:</a:t>
            </a:r>
          </a:p>
          <a:p>
            <a:pPr lvl="1"/>
            <a:r>
              <a:rPr lang="en-US" dirty="0"/>
              <a:t>Can be used to provision Azure VMs</a:t>
            </a:r>
          </a:p>
          <a:p>
            <a:pPr lvl="1"/>
            <a:r>
              <a:rPr lang="en-US" dirty="0"/>
              <a:t>Can be created by using on-premises VMs:</a:t>
            </a:r>
          </a:p>
          <a:p>
            <a:pPr lvl="2"/>
            <a:r>
              <a:rPr lang="en-US" dirty="0"/>
              <a:t>On-premises:</a:t>
            </a:r>
          </a:p>
          <a:p>
            <a:pPr lvl="3"/>
            <a:r>
              <a:rPr lang="en-US" dirty="0"/>
              <a:t>Provision a Hyper-V Generation 1 VM using disks in the VHD format</a:t>
            </a:r>
          </a:p>
          <a:p>
            <a:pPr lvl="3"/>
            <a:r>
              <a:rPr lang="en-US" dirty="0"/>
              <a:t>Generalize the VM operating system (for Windows OS, run </a:t>
            </a:r>
            <a:r>
              <a:rPr lang="en-US" dirty="0" err="1"/>
              <a:t>sysprep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 Azure:</a:t>
            </a:r>
          </a:p>
          <a:p>
            <a:pPr lvl="3"/>
            <a:r>
              <a:rPr lang="en-US" dirty="0"/>
              <a:t>Create an Azure Storage account and a container</a:t>
            </a:r>
          </a:p>
          <a:p>
            <a:pPr lvl="3"/>
            <a:r>
              <a:rPr lang="en-US" dirty="0"/>
              <a:t>Upload the VM VHD files to the container (e.g. by using the Add-</a:t>
            </a:r>
            <a:r>
              <a:rPr lang="en-US" dirty="0" err="1"/>
              <a:t>AzureRmVhd</a:t>
            </a:r>
            <a:r>
              <a:rPr lang="en-US" dirty="0"/>
              <a:t> cmdlet)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Creating and Managing Virtual Machine Images (Part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Creating and Managing Virtual Machine Images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4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5216" y="72736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Deploying Linux Virtual Machines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216" y="1073794"/>
            <a:ext cx="84856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Linux Virtual Machines</a:t>
            </a:r>
            <a:endParaRPr lang="tr-T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Deploying Linux Virtual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Connecting to Linux VMs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Creating SSH Keys</a:t>
            </a:r>
          </a:p>
        </p:txBody>
      </p:sp>
    </p:spTree>
    <p:extLst>
      <p:ext uri="{BB962C8B-B14F-4D97-AF65-F5344CB8AC3E}">
        <p14:creationId xmlns:p14="http://schemas.microsoft.com/office/powerpoint/2010/main" val="27282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0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1: Creating Virtual Machines in the Azure Portal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6" y="926231"/>
            <a:ext cx="99719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Creating Virtual Machines (Portal)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Create a Windows 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Connect to a Windows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626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Virtual Machines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30084" y="808518"/>
            <a:ext cx="11018520" cy="4936736"/>
          </a:xfrm>
        </p:spPr>
        <p:txBody>
          <a:bodyPr/>
          <a:lstStyle/>
          <a:p>
            <a:r>
              <a:rPr lang="en-US" dirty="0"/>
              <a:t>Azure supports many Linux distributions including:</a:t>
            </a:r>
          </a:p>
          <a:p>
            <a:pPr lvl="1"/>
            <a:r>
              <a:rPr lang="en-US" dirty="0"/>
              <a:t>CentOS by OpenLogic</a:t>
            </a:r>
          </a:p>
          <a:p>
            <a:pPr lvl="1"/>
            <a:r>
              <a:rPr lang="en-US" dirty="0"/>
              <a:t>Core OS</a:t>
            </a:r>
          </a:p>
          <a:p>
            <a:pPr lvl="1"/>
            <a:r>
              <a:rPr lang="en-US" dirty="0"/>
              <a:t>Debian</a:t>
            </a:r>
          </a:p>
          <a:p>
            <a:pPr lvl="1"/>
            <a:r>
              <a:rPr lang="en-US" dirty="0"/>
              <a:t>Oracle Linux</a:t>
            </a:r>
          </a:p>
          <a:p>
            <a:pPr lvl="1"/>
            <a:r>
              <a:rPr lang="en-US" dirty="0"/>
              <a:t>Red Hat Enterprise Linux</a:t>
            </a:r>
          </a:p>
          <a:p>
            <a:pPr lvl="1"/>
            <a:r>
              <a:rPr lang="en-US" dirty="0"/>
              <a:t>Ubuntu.</a:t>
            </a:r>
          </a:p>
          <a:p>
            <a:r>
              <a:rPr lang="en-US" dirty="0"/>
              <a:t>Azure Marketplace hosts hundreds of community-built images</a:t>
            </a:r>
          </a:p>
          <a:p>
            <a:pPr lvl="1"/>
            <a:r>
              <a:rPr lang="en-US" dirty="0"/>
              <a:t>Created with Bitnami</a:t>
            </a:r>
          </a:p>
          <a:p>
            <a:pPr lvl="1"/>
            <a:r>
              <a:rPr lang="en-US" dirty="0"/>
              <a:t>Certified for Azure</a:t>
            </a:r>
          </a:p>
          <a:p>
            <a:r>
              <a:rPr lang="en-US" dirty="0"/>
              <a:t>Linux VMs support the same deployment options as Windows VMs</a:t>
            </a:r>
          </a:p>
          <a:p>
            <a:r>
              <a:rPr lang="en-US" dirty="0"/>
              <a:t>Linux VMs support open-source DevOps tools, e.g. Puppet and Chef</a:t>
            </a:r>
          </a:p>
        </p:txBody>
      </p:sp>
      <p:pic>
        <p:nvPicPr>
          <p:cNvPr id="6146" name="Picture 2" descr="Screenshot of the Marketplace showing Debian Linux, Clear Linux OS, SuSE Linux, and Red Hat Enterprise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35" y="1431060"/>
            <a:ext cx="5372685" cy="21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Demonstration</a:t>
            </a:r>
            <a:r>
              <a:rPr lang="en-US"/>
              <a:t>: </a:t>
            </a:r>
            <a:r>
              <a:rPr lang="en-US">
                <a:hlinkClick r:id="rId3"/>
              </a:rPr>
              <a:t>Deploying Linux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Linux VMs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2055947"/>
          </a:xfrm>
        </p:spPr>
        <p:txBody>
          <a:bodyPr/>
          <a:lstStyle/>
          <a:p>
            <a:r>
              <a:rPr lang="en-US" dirty="0"/>
              <a:t>Linux supports two methods of authentication:</a:t>
            </a:r>
          </a:p>
          <a:p>
            <a:pPr lvl="1"/>
            <a:r>
              <a:rPr lang="en-US" dirty="0"/>
              <a:t>Username and SSH-RSA 2048-bit key pair:</a:t>
            </a:r>
          </a:p>
          <a:p>
            <a:pPr lvl="2"/>
            <a:r>
              <a:rPr lang="en-US" dirty="0"/>
              <a:t>Can be generated by using </a:t>
            </a:r>
            <a:r>
              <a:rPr lang="en-US" dirty="0" err="1"/>
              <a:t>ssh-keygen</a:t>
            </a:r>
            <a:r>
              <a:rPr lang="en-US" dirty="0"/>
              <a:t> (Linux) or </a:t>
            </a:r>
            <a:r>
              <a:rPr lang="en-US" dirty="0" err="1"/>
              <a:t>PuTTYGen</a:t>
            </a:r>
            <a:r>
              <a:rPr lang="en-US" dirty="0"/>
              <a:t> (Windows)</a:t>
            </a:r>
          </a:p>
          <a:p>
            <a:pPr lvl="2"/>
            <a:r>
              <a:rPr lang="en-US" dirty="0"/>
              <a:t>Private key should be stored securely on the source computer</a:t>
            </a:r>
          </a:p>
          <a:p>
            <a:pPr lvl="2"/>
            <a:r>
              <a:rPr lang="en-US" dirty="0"/>
              <a:t>Public key resides on the target VM</a:t>
            </a:r>
          </a:p>
          <a:p>
            <a:pPr lvl="1"/>
            <a:r>
              <a:rPr lang="en-US" dirty="0"/>
              <a:t>Username and password</a:t>
            </a:r>
          </a:p>
        </p:txBody>
      </p:sp>
      <p:pic>
        <p:nvPicPr>
          <p:cNvPr id="7172" name="Picture 4" descr="Screenshot of the Authentication type and SSH public key setting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90" y="4688553"/>
            <a:ext cx="7128913" cy="14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5216" y="72736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Backup and Restore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216" y="1073794"/>
            <a:ext cx="8485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Segoe UI" panose="020B0502040204020203" pitchFamily="34" charset="0"/>
                <a:cs typeface="Segoe UI" panose="020B0502040204020203" pitchFamily="34" charset="0"/>
              </a:rPr>
              <a:t>Managing Virtual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Virtual Machine Backups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Backup Virtual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Restore Virtual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Virtual Machine Backup and Restore</a:t>
            </a:r>
          </a:p>
        </p:txBody>
      </p:sp>
    </p:spTree>
    <p:extLst>
      <p:ext uri="{BB962C8B-B14F-4D97-AF65-F5344CB8AC3E}">
        <p14:creationId xmlns:p14="http://schemas.microsoft.com/office/powerpoint/2010/main" val="483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Backups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69770"/>
            <a:ext cx="11018520" cy="4493538"/>
          </a:xfrm>
        </p:spPr>
        <p:txBody>
          <a:bodyPr/>
          <a:lstStyle/>
          <a:p>
            <a:r>
              <a:rPr lang="en-US" dirty="0"/>
              <a:t>Protection of Azure VMs is available by using:</a:t>
            </a:r>
          </a:p>
          <a:p>
            <a:pPr lvl="1"/>
            <a:r>
              <a:rPr lang="en-US" dirty="0"/>
              <a:t>Azure Backup:</a:t>
            </a:r>
          </a:p>
          <a:p>
            <a:pPr lvl="2"/>
            <a:r>
              <a:rPr lang="en-US" dirty="0"/>
              <a:t>Supports application-consistent backups of Windows and Linux VMs</a:t>
            </a:r>
          </a:p>
          <a:p>
            <a:pPr lvl="2"/>
            <a:r>
              <a:rPr lang="en-US" dirty="0"/>
              <a:t>Creates recovery points stored in geo-redundant recovery vaults</a:t>
            </a:r>
          </a:p>
          <a:p>
            <a:pPr lvl="2"/>
            <a:r>
              <a:rPr lang="en-US" dirty="0"/>
              <a:t>Allows for restoring the whole VM or just specific files</a:t>
            </a:r>
          </a:p>
          <a:p>
            <a:pPr lvl="1"/>
            <a:r>
              <a:rPr lang="en-US" dirty="0"/>
              <a:t>Azure Site Recovery:</a:t>
            </a:r>
          </a:p>
          <a:p>
            <a:pPr lvl="2"/>
            <a:r>
              <a:rPr lang="en-US" dirty="0"/>
              <a:t>Protects VMs from outages affecting entire region</a:t>
            </a:r>
          </a:p>
          <a:p>
            <a:pPr lvl="2"/>
            <a:r>
              <a:rPr lang="en-US" dirty="0"/>
              <a:t>Allows recovery with a single click in matter of minutes</a:t>
            </a:r>
          </a:p>
          <a:p>
            <a:pPr lvl="2"/>
            <a:r>
              <a:rPr lang="en-US" dirty="0"/>
              <a:t>Replicates to an Azure region of your choice</a:t>
            </a:r>
          </a:p>
          <a:p>
            <a:pPr lvl="1"/>
            <a:r>
              <a:rPr lang="en-US" dirty="0"/>
              <a:t>Managed Snapshots:</a:t>
            </a:r>
          </a:p>
          <a:p>
            <a:pPr lvl="2"/>
            <a:r>
              <a:rPr lang="en-US" dirty="0"/>
              <a:t>Read-only full copies of managed disks</a:t>
            </a:r>
          </a:p>
          <a:p>
            <a:pPr lvl="2"/>
            <a:r>
              <a:rPr lang="en-US" dirty="0"/>
              <a:t>Exist independently of the source disk</a:t>
            </a:r>
          </a:p>
          <a:p>
            <a:pPr lvl="2"/>
            <a:r>
              <a:rPr lang="en-US" dirty="0"/>
              <a:t>Can be used to create new managed disks for rebuilding a VM</a:t>
            </a:r>
          </a:p>
          <a:p>
            <a:pPr lvl="2"/>
            <a:r>
              <a:rPr lang="en-US" dirty="0"/>
              <a:t>Accrue charges based on the used portion of the disk</a:t>
            </a:r>
          </a:p>
        </p:txBody>
      </p:sp>
    </p:spTree>
    <p:extLst>
      <p:ext uri="{BB962C8B-B14F-4D97-AF65-F5344CB8AC3E}">
        <p14:creationId xmlns:p14="http://schemas.microsoft.com/office/powerpoint/2010/main" val="31576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59" y="3876473"/>
            <a:ext cx="6000750" cy="2905125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Virtual Machines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09507"/>
            <a:ext cx="11018520" cy="2966966"/>
          </a:xfrm>
        </p:spPr>
        <p:txBody>
          <a:bodyPr/>
          <a:lstStyle/>
          <a:p>
            <a:r>
              <a:rPr lang="en-US" dirty="0"/>
              <a:t>Follows a three-step process:</a:t>
            </a:r>
          </a:p>
          <a:p>
            <a:pPr lvl="1"/>
            <a:r>
              <a:rPr lang="en-US" dirty="0"/>
              <a:t>1. Create a Recovery Services vault with either geo-redundant (default) or locally redundant storage. </a:t>
            </a:r>
          </a:p>
          <a:p>
            <a:pPr lvl="1"/>
            <a:r>
              <a:rPr lang="en-US" dirty="0"/>
              <a:t>2. Define the backup policy by specifying frequency of recovery points and their retention period. </a:t>
            </a:r>
          </a:p>
          <a:p>
            <a:pPr lvl="1"/>
            <a:r>
              <a:rPr lang="en-US" dirty="0"/>
              <a:t>3. Initiate backup of Azure VM by installing Backup extension</a:t>
            </a:r>
          </a:p>
          <a:p>
            <a:pPr lvl="2"/>
            <a:r>
              <a:rPr lang="en-US" dirty="0"/>
              <a:t>Backup VM extension has dependency on the Azure VM Agent:</a:t>
            </a:r>
          </a:p>
          <a:p>
            <a:pPr lvl="3"/>
            <a:r>
              <a:rPr lang="en-US" dirty="0"/>
              <a:t>Present by default on Marketplace VM images </a:t>
            </a:r>
          </a:p>
          <a:p>
            <a:pPr lvl="3"/>
            <a:r>
              <a:rPr lang="en-US" dirty="0"/>
              <a:t>Needs to be included in custom VM images</a:t>
            </a:r>
          </a:p>
        </p:txBody>
      </p:sp>
    </p:spTree>
    <p:extLst>
      <p:ext uri="{BB962C8B-B14F-4D97-AF65-F5344CB8AC3E}">
        <p14:creationId xmlns:p14="http://schemas.microsoft.com/office/powerpoint/2010/main" val="7773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Virtual Machine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05700" y="967306"/>
            <a:ext cx="11018520" cy="1169551"/>
          </a:xfrm>
        </p:spPr>
        <p:txBody>
          <a:bodyPr/>
          <a:lstStyle/>
          <a:p>
            <a:r>
              <a:rPr lang="en-US" dirty="0"/>
              <a:t>You can trigger the restore operation from the Azure portal:</a:t>
            </a:r>
          </a:p>
          <a:p>
            <a:pPr lvl="1"/>
            <a:r>
              <a:rPr lang="en-US" dirty="0"/>
              <a:t>Azure Backup creates a restore job</a:t>
            </a:r>
          </a:p>
          <a:p>
            <a:pPr lvl="1"/>
            <a:r>
              <a:rPr lang="en-US" dirty="0"/>
              <a:t>The portal displays restore progress</a:t>
            </a:r>
          </a:p>
        </p:txBody>
      </p:sp>
      <p:pic>
        <p:nvPicPr>
          <p:cNvPr id="1026" name="Picture 2" descr="Screenshot of the recovery services vault. Highlighted is a backup item for an Azure virtual machi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99" y="2387885"/>
            <a:ext cx="6330646" cy="43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Virtual Machine Backup and Restore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r>
              <a:rPr lang="tr-TR" dirty="0"/>
              <a:t>Let me Backup a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5216" y="72736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Monitoring Virtual Machines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216" y="1073794"/>
            <a:ext cx="84856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Monitoring Virtual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Diagnostic Settings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Advisor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Azure Advisor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Advisor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404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17354"/>
            <a:ext cx="11018520" cy="4789003"/>
          </a:xfrm>
        </p:spPr>
        <p:txBody>
          <a:bodyPr/>
          <a:lstStyle/>
          <a:p>
            <a:r>
              <a:rPr lang="en-US" dirty="0"/>
              <a:t>The Azure VM Overview blade in the Azure portal shows: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Disk bytes</a:t>
            </a:r>
          </a:p>
          <a:p>
            <a:pPr lvl="1"/>
            <a:r>
              <a:rPr lang="en-US" dirty="0"/>
              <a:t>Disk operations</a:t>
            </a:r>
          </a:p>
          <a:p>
            <a:endParaRPr lang="en-US" dirty="0"/>
          </a:p>
          <a:p>
            <a:r>
              <a:rPr lang="en-US" dirty="0"/>
              <a:t>The Azure VM Monitoring section in the Azure portal shows: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Diagnostic settings</a:t>
            </a:r>
          </a:p>
          <a:p>
            <a:pPr lvl="1"/>
            <a:r>
              <a:rPr lang="en-US" dirty="0"/>
              <a:t>Advisor recommendations</a:t>
            </a:r>
          </a:p>
          <a:p>
            <a:pPr lvl="1"/>
            <a:r>
              <a:rPr lang="en-US" dirty="0"/>
              <a:t>Diagram. </a:t>
            </a:r>
          </a:p>
          <a:p>
            <a:pPr lvl="1"/>
            <a:endParaRPr lang="en-US" dirty="0"/>
          </a:p>
        </p:txBody>
      </p:sp>
      <p:pic>
        <p:nvPicPr>
          <p:cNvPr id="2050" name="Picture 2" descr="Screenshot of the Overview page. Two charts are shown: CPU average and Network (total). 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07" y="1523933"/>
            <a:ext cx="4963936" cy="19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eenshot of the Metrics page. One graph is shown. Checkboxes are selected for CPU credits, data disk QD, and OS Disk QD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51" y="4433245"/>
            <a:ext cx="50577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4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chart showing the steps described in the conten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59" y="1917123"/>
            <a:ext cx="60769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Virtual Machines (Portal)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48142"/>
            <a:ext cx="11018520" cy="3681008"/>
          </a:xfrm>
        </p:spPr>
        <p:txBody>
          <a:bodyPr/>
          <a:lstStyle/>
          <a:p>
            <a:r>
              <a:rPr lang="en-US" dirty="0"/>
              <a:t>High level steps:</a:t>
            </a:r>
          </a:p>
          <a:p>
            <a:pPr lvl="1"/>
            <a:r>
              <a:rPr lang="en-US" dirty="0"/>
              <a:t>1. Select a Marketplace image. </a:t>
            </a:r>
          </a:p>
          <a:p>
            <a:pPr lvl="1"/>
            <a:r>
              <a:rPr lang="en-US" dirty="0"/>
              <a:t>2. Provide required information, including:</a:t>
            </a:r>
          </a:p>
          <a:p>
            <a:pPr lvl="2"/>
            <a:r>
              <a:rPr lang="en-US" dirty="0"/>
              <a:t>VM name</a:t>
            </a:r>
          </a:p>
          <a:p>
            <a:pPr lvl="2"/>
            <a:r>
              <a:rPr lang="en-US" dirty="0"/>
              <a:t>Administrative credentials</a:t>
            </a:r>
          </a:p>
          <a:p>
            <a:pPr lvl="2"/>
            <a:r>
              <a:rPr lang="en-US" dirty="0"/>
              <a:t>Virtual network and subnet</a:t>
            </a:r>
          </a:p>
          <a:p>
            <a:pPr lvl="2"/>
            <a:r>
              <a:rPr lang="en-US" dirty="0"/>
              <a:t>Storage type</a:t>
            </a:r>
          </a:p>
          <a:p>
            <a:pPr lvl="1"/>
            <a:r>
              <a:rPr lang="en-US" dirty="0"/>
              <a:t>3. Provide optional information, including: </a:t>
            </a:r>
          </a:p>
          <a:p>
            <a:pPr lvl="2"/>
            <a:r>
              <a:rPr lang="en-US" dirty="0"/>
              <a:t>Availability settings</a:t>
            </a:r>
          </a:p>
          <a:p>
            <a:pPr lvl="2"/>
            <a:r>
              <a:rPr lang="en-US" dirty="0"/>
              <a:t>VM extensions</a:t>
            </a:r>
          </a:p>
          <a:p>
            <a:pPr lvl="1"/>
            <a:r>
              <a:rPr lang="en-US" dirty="0"/>
              <a:t>4. Provision the machine.</a:t>
            </a:r>
          </a:p>
        </p:txBody>
      </p:sp>
    </p:spTree>
    <p:extLst>
      <p:ext uri="{BB962C8B-B14F-4D97-AF65-F5344CB8AC3E}">
        <p14:creationId xmlns:p14="http://schemas.microsoft.com/office/powerpoint/2010/main" val="4196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Settings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58330"/>
            <a:ext cx="11018520" cy="3902607"/>
          </a:xfrm>
        </p:spPr>
        <p:txBody>
          <a:bodyPr/>
          <a:lstStyle/>
          <a:p>
            <a:r>
              <a:rPr lang="en-US" dirty="0"/>
              <a:t>On Windows VMs, diagnostics settings include: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Logs</a:t>
            </a:r>
          </a:p>
          <a:p>
            <a:pPr lvl="1"/>
            <a:r>
              <a:rPr lang="en-US" dirty="0"/>
              <a:t>Crash dumps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Sinks (deliver diagnostics to other services, such as Application Insights)</a:t>
            </a:r>
          </a:p>
          <a:p>
            <a:r>
              <a:rPr lang="en-US" dirty="0"/>
              <a:t>On Linux VMs, diagnostics settings include: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Agent</a:t>
            </a:r>
          </a:p>
        </p:txBody>
      </p:sp>
      <p:pic>
        <p:nvPicPr>
          <p:cNvPr id="3074" name="Picture 2" descr="Screenshot of the Windows selections: Overview, performance counters, logs, crash dumps, sinks, and agen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38" y="1809484"/>
            <a:ext cx="54197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reenshot of the Linux selections: Overview, metrics, syslog, and agen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92" y="4790249"/>
            <a:ext cx="28384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2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 Recommendations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68367"/>
            <a:ext cx="11018520" cy="2868478"/>
          </a:xfrm>
        </p:spPr>
        <p:txBody>
          <a:bodyPr/>
          <a:lstStyle/>
          <a:p>
            <a:r>
              <a:rPr lang="en-US" dirty="0"/>
              <a:t>Personalized cloud service for optimizing Azure deployments:</a:t>
            </a:r>
          </a:p>
          <a:p>
            <a:pPr lvl="1"/>
            <a:r>
              <a:rPr lang="en-US" dirty="0"/>
              <a:t>Analyzes resource configuration and usage telemetry</a:t>
            </a:r>
          </a:p>
          <a:p>
            <a:pPr lvl="1"/>
            <a:r>
              <a:rPr lang="en-US" dirty="0"/>
              <a:t>Offers recommendations grouped in four categories:</a:t>
            </a:r>
          </a:p>
          <a:p>
            <a:pPr lvl="2"/>
            <a:r>
              <a:rPr lang="en-US" dirty="0"/>
              <a:t>High availability: To ensure and improve the continuity of your business-critical applications.</a:t>
            </a:r>
          </a:p>
          <a:p>
            <a:pPr lvl="2"/>
            <a:r>
              <a:rPr lang="en-US" dirty="0"/>
              <a:t>Security: To detect threats and vulnerabilities that might lead to security breaches.</a:t>
            </a:r>
          </a:p>
          <a:p>
            <a:pPr lvl="2"/>
            <a:r>
              <a:rPr lang="en-US" dirty="0"/>
              <a:t>Performance: To improve the speed of your applications.</a:t>
            </a:r>
          </a:p>
          <a:p>
            <a:pPr lvl="2"/>
            <a:r>
              <a:rPr lang="en-US" dirty="0"/>
              <a:t>Cost: To optimize and reduce your overall Azure spending.</a:t>
            </a:r>
          </a:p>
          <a:p>
            <a:endParaRPr lang="en-US" dirty="0"/>
          </a:p>
        </p:txBody>
      </p:sp>
      <p:pic>
        <p:nvPicPr>
          <p:cNvPr id="4098" name="Picture 2" descr="Screenshot of the Advisor recommendations page. There are 3 recommendations. The impact is high and the impacted resources are 2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262" y="4158680"/>
            <a:ext cx="8150889" cy="26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FFFC-9ABE-4798-9ED6-C9A6846A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Virtual Machine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C4DC-12EC-437A-B639-98CDAD2B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enhanced virtual machine (VM) security and compliance, virtual disks in Azure can be encrypted and its keys are stored in a Key Vault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cryptographic key in an Azure Key Vault.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Configure the cryptographic key to be usable for encrypting disks.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Enable disk encryption for your virtual disks.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required cryptographic keys are requested from Azure Key Vault.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virtual disks are encrypted using the provided cryptographic key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09272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114300"/>
            <a:ext cx="11018520" cy="553998"/>
          </a:xfrm>
        </p:spPr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2351413"/>
          </a:xfrm>
        </p:spPr>
        <p:txBody>
          <a:bodyPr/>
          <a:lstStyle/>
          <a:p>
            <a:r>
              <a:rPr lang="en-US" dirty="0"/>
              <a:t>A cloud service that works as a security-enhanced secrets store:</a:t>
            </a:r>
          </a:p>
          <a:p>
            <a:pPr lvl="1"/>
            <a:r>
              <a:rPr lang="en-US" sz="2800" dirty="0"/>
              <a:t>Allows you to create multiple security-enhanced containers, called vaults</a:t>
            </a:r>
          </a:p>
          <a:p>
            <a:pPr lvl="1"/>
            <a:r>
              <a:rPr lang="en-US" sz="2800" dirty="0"/>
              <a:t>Main vault characteristics:</a:t>
            </a:r>
          </a:p>
          <a:p>
            <a:pPr lvl="2"/>
            <a:r>
              <a:rPr lang="en-US" sz="2800" dirty="0"/>
              <a:t>Support for secrets, such as a password, keys, and certificate. </a:t>
            </a:r>
          </a:p>
          <a:p>
            <a:pPr lvl="2"/>
            <a:r>
              <a:rPr lang="en-US" sz="2800" dirty="0"/>
              <a:t>The use of hardware security modules (HSMs) for key storage and cryptographic operations</a:t>
            </a:r>
          </a:p>
          <a:p>
            <a:pPr lvl="2"/>
            <a:r>
              <a:rPr lang="en-US" sz="2800" dirty="0"/>
              <a:t>The ability to request and renew TLS certificates</a:t>
            </a:r>
          </a:p>
          <a:p>
            <a:pPr lvl="2"/>
            <a:r>
              <a:rPr lang="en-US" sz="2800" dirty="0"/>
              <a:t>Logging of all operations.</a:t>
            </a:r>
          </a:p>
        </p:txBody>
      </p:sp>
    </p:spTree>
    <p:extLst>
      <p:ext uri="{BB962C8B-B14F-4D97-AF65-F5344CB8AC3E}">
        <p14:creationId xmlns:p14="http://schemas.microsoft.com/office/powerpoint/2010/main" val="15481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174811"/>
            <a:ext cx="11018520" cy="553998"/>
          </a:xfrm>
        </p:spPr>
        <p:txBody>
          <a:bodyPr/>
          <a:lstStyle/>
          <a:p>
            <a:r>
              <a:rPr lang="en-US" dirty="0"/>
              <a:t>Accessing Key Vault in Azure CLI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2006703"/>
          </a:xfrm>
        </p:spPr>
        <p:txBody>
          <a:bodyPr/>
          <a:lstStyle/>
          <a:p>
            <a:pPr lvl="1"/>
            <a:r>
              <a:rPr lang="en-US" sz="2800" dirty="0"/>
              <a:t>To create a vault by using the Azure CLI, run:</a:t>
            </a:r>
          </a:p>
          <a:p>
            <a:pPr lvl="2"/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keyvault</a:t>
            </a:r>
            <a:r>
              <a:rPr lang="en-US" sz="2800" dirty="0"/>
              <a:t> create --name </a:t>
            </a:r>
            <a:r>
              <a:rPr lang="en-US" sz="2800" dirty="0" err="1"/>
              <a:t>contosovault</a:t>
            </a:r>
            <a:r>
              <a:rPr lang="en-US" sz="2800" dirty="0"/>
              <a:t> --resource-group </a:t>
            </a:r>
            <a:r>
              <a:rPr lang="en-US" sz="2800" dirty="0" err="1"/>
              <a:t>SecurityGroup</a:t>
            </a:r>
            <a:r>
              <a:rPr lang="en-US" sz="2800" dirty="0"/>
              <a:t> --location </a:t>
            </a:r>
            <a:r>
              <a:rPr lang="en-US" sz="2800" dirty="0" err="1"/>
              <a:t>westus</a:t>
            </a:r>
            <a:endParaRPr lang="en-US" sz="2800" dirty="0"/>
          </a:p>
          <a:p>
            <a:pPr lvl="1"/>
            <a:r>
              <a:rPr lang="en-US" sz="2800" dirty="0"/>
              <a:t>To add a secret to the vault, run:</a:t>
            </a:r>
          </a:p>
          <a:p>
            <a:pPr lvl="2"/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keyvault</a:t>
            </a:r>
            <a:r>
              <a:rPr lang="en-US" sz="2800" dirty="0"/>
              <a:t> secret set --vault-name </a:t>
            </a:r>
            <a:r>
              <a:rPr lang="en-US" sz="2800" dirty="0" err="1"/>
              <a:t>contosovault</a:t>
            </a:r>
            <a:r>
              <a:rPr lang="en-US" sz="2800" dirty="0"/>
              <a:t> --name </a:t>
            </a:r>
            <a:r>
              <a:rPr lang="en-US" sz="2800" dirty="0" err="1"/>
              <a:t>DatabasePassword</a:t>
            </a:r>
            <a:r>
              <a:rPr lang="en-US" sz="2800" dirty="0"/>
              <a:t> --value 'Pa5w.rd‘</a:t>
            </a:r>
          </a:p>
          <a:p>
            <a:pPr lvl="1"/>
            <a:r>
              <a:rPr lang="en-US" sz="2800" dirty="0"/>
              <a:t>To view the secret value, run:</a:t>
            </a:r>
          </a:p>
          <a:p>
            <a:pPr lvl="2"/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keyvault</a:t>
            </a:r>
            <a:r>
              <a:rPr lang="en-US" sz="2800" dirty="0"/>
              <a:t> secret show --vault-name </a:t>
            </a:r>
            <a:r>
              <a:rPr lang="en-US" sz="2800" dirty="0" err="1"/>
              <a:t>contosovault</a:t>
            </a:r>
            <a:r>
              <a:rPr lang="en-US" sz="2800" dirty="0"/>
              <a:t> --name </a:t>
            </a:r>
            <a:r>
              <a:rPr lang="en-US" sz="2800" dirty="0" err="1"/>
              <a:t>DatabasePassword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6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Creating Virtual Machines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7722" y="4295539"/>
            <a:ext cx="3032433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the ways to create a vm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9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Detailed Virtual Machine Deployment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84704" y="4818101"/>
            <a:ext cx="7412736" cy="36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Possible to change the settings of the vm after it is created </a:t>
            </a:r>
          </a:p>
        </p:txBody>
      </p:sp>
    </p:spTree>
    <p:extLst>
      <p:ext uri="{BB962C8B-B14F-4D97-AF65-F5344CB8AC3E}">
        <p14:creationId xmlns:p14="http://schemas.microsoft.com/office/powerpoint/2010/main" val="2669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5216" y="72736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Creating Virtual Machines (PowerShell)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216" y="1045850"/>
            <a:ext cx="88599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Virtual Machine Example (Part 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Virtual Machine Example (Part 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Moving Virtual Machines Between Resource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Demonstration: Create a VM using PowerShell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Create a Virtual Machine (PowerShell)</a:t>
            </a:r>
          </a:p>
        </p:txBody>
      </p:sp>
    </p:spTree>
    <p:extLst>
      <p:ext uri="{BB962C8B-B14F-4D97-AF65-F5344CB8AC3E}">
        <p14:creationId xmlns:p14="http://schemas.microsoft.com/office/powerpoint/2010/main" val="23134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owchart with 3 highlighted steps: get the admin creds, create the initial VM configuration, and add the OS information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611" y="3585060"/>
            <a:ext cx="6850743" cy="23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21615"/>
            <a:ext cx="11018520" cy="4050340"/>
          </a:xfrm>
        </p:spPr>
        <p:txBody>
          <a:bodyPr/>
          <a:lstStyle/>
          <a:p>
            <a:r>
              <a:rPr lang="en-US" dirty="0"/>
              <a:t>A sample provisioning (steps 1-3):</a:t>
            </a:r>
          </a:p>
          <a:p>
            <a:pPr lvl="1"/>
            <a:r>
              <a:rPr lang="en-US" dirty="0"/>
              <a:t>1. Set the credentials of the administrator account:</a:t>
            </a:r>
          </a:p>
          <a:p>
            <a:pPr lvl="2"/>
            <a:r>
              <a:rPr lang="en-US" dirty="0"/>
              <a:t>$cred = Get-Credential</a:t>
            </a:r>
          </a:p>
          <a:p>
            <a:pPr lvl="1"/>
            <a:r>
              <a:rPr lang="en-US" dirty="0"/>
              <a:t>2. Create the initial configuration for the virtual machine: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vm</a:t>
            </a:r>
            <a:r>
              <a:rPr lang="en-US" dirty="0"/>
              <a:t> = New-</a:t>
            </a:r>
            <a:r>
              <a:rPr lang="en-US" dirty="0" err="1"/>
              <a:t>AzureRmVMConfig</a:t>
            </a:r>
            <a:r>
              <a:rPr lang="en-US" dirty="0"/>
              <a:t> -</a:t>
            </a:r>
            <a:r>
              <a:rPr lang="en-US" dirty="0" err="1"/>
              <a:t>VMName</a:t>
            </a:r>
            <a:r>
              <a:rPr lang="en-US" dirty="0"/>
              <a:t> </a:t>
            </a:r>
            <a:r>
              <a:rPr lang="en-US" dirty="0" err="1"/>
              <a:t>myVM</a:t>
            </a:r>
            <a:r>
              <a:rPr lang="en-US" dirty="0"/>
              <a:t> -</a:t>
            </a:r>
            <a:r>
              <a:rPr lang="en-US" dirty="0" err="1"/>
              <a:t>VMSize</a:t>
            </a:r>
            <a:r>
              <a:rPr lang="en-US" dirty="0"/>
              <a:t> Standard_D1</a:t>
            </a:r>
          </a:p>
          <a:p>
            <a:pPr lvl="1"/>
            <a:r>
              <a:rPr lang="en-US" dirty="0"/>
              <a:t>3. Add the operating system information to the virtual machine configuration: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vm</a:t>
            </a:r>
            <a:r>
              <a:rPr lang="en-US" dirty="0"/>
              <a:t> = Set-</a:t>
            </a:r>
            <a:r>
              <a:rPr lang="en-US" dirty="0" err="1"/>
              <a:t>AzureRmVMOperatingSystem</a:t>
            </a:r>
            <a:r>
              <a:rPr lang="en-US" dirty="0"/>
              <a:t> `</a:t>
            </a:r>
          </a:p>
          <a:p>
            <a:pPr lvl="2"/>
            <a:r>
              <a:rPr lang="en-US" dirty="0"/>
              <a:t> -VM $</a:t>
            </a:r>
            <a:r>
              <a:rPr lang="en-US" dirty="0" err="1"/>
              <a:t>vm</a:t>
            </a:r>
            <a:r>
              <a:rPr lang="en-US" dirty="0"/>
              <a:t> `</a:t>
            </a:r>
          </a:p>
          <a:p>
            <a:pPr lvl="2"/>
            <a:r>
              <a:rPr lang="en-US" dirty="0"/>
              <a:t> -Windows `</a:t>
            </a:r>
          </a:p>
          <a:p>
            <a:pPr lvl="2"/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myVM</a:t>
            </a:r>
            <a:r>
              <a:rPr lang="en-US" dirty="0"/>
              <a:t> `</a:t>
            </a:r>
          </a:p>
          <a:p>
            <a:pPr lvl="2"/>
            <a:r>
              <a:rPr lang="en-US" dirty="0"/>
              <a:t> -Credential $cred `</a:t>
            </a:r>
          </a:p>
          <a:p>
            <a:pPr lvl="2"/>
            <a:r>
              <a:rPr lang="en-US" dirty="0"/>
              <a:t> -</a:t>
            </a:r>
            <a:r>
              <a:rPr lang="en-US" dirty="0" err="1"/>
              <a:t>ProvisionVMAgent</a:t>
            </a:r>
            <a:r>
              <a:rPr lang="en-US" dirty="0"/>
              <a:t> -</a:t>
            </a:r>
            <a:r>
              <a:rPr lang="en-US" dirty="0" err="1"/>
              <a:t>EnableAutoUpdate</a:t>
            </a:r>
            <a:r>
              <a:rPr lang="en-US" dirty="0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Example (Part 1)</a:t>
            </a:r>
          </a:p>
        </p:txBody>
      </p:sp>
    </p:spTree>
    <p:extLst>
      <p:ext uri="{BB962C8B-B14F-4D97-AF65-F5344CB8AC3E}">
        <p14:creationId xmlns:p14="http://schemas.microsoft.com/office/powerpoint/2010/main" val="16638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lowchart with 4 steps highlighted: add the image information, add the OS disk information, add the network interface card, and create the virtual machine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529" y="3946134"/>
            <a:ext cx="73628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Example (Part 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38488"/>
            <a:ext cx="11018520" cy="5158335"/>
          </a:xfrm>
        </p:spPr>
        <p:txBody>
          <a:bodyPr/>
          <a:lstStyle/>
          <a:p>
            <a:r>
              <a:rPr lang="en-US" sz="2000" dirty="0"/>
              <a:t>A sample provisioning (steps 4-7):</a:t>
            </a:r>
          </a:p>
          <a:p>
            <a:pPr lvl="1"/>
            <a:r>
              <a:rPr lang="en-US" sz="2000" dirty="0"/>
              <a:t>4. Add the image information to the virtual machine configuration: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vm</a:t>
            </a:r>
            <a:r>
              <a:rPr lang="en-US" dirty="0"/>
              <a:t> = Set-</a:t>
            </a:r>
            <a:r>
              <a:rPr lang="en-US" dirty="0" err="1"/>
              <a:t>AzureRmVMSourceImage</a:t>
            </a:r>
            <a:r>
              <a:rPr lang="en-US" dirty="0"/>
              <a:t> -VM $</a:t>
            </a:r>
            <a:r>
              <a:rPr lang="en-US" dirty="0" err="1"/>
              <a:t>vm</a:t>
            </a:r>
            <a:r>
              <a:rPr lang="en-US" dirty="0"/>
              <a:t> -</a:t>
            </a:r>
            <a:r>
              <a:rPr lang="en-US" dirty="0" err="1"/>
              <a:t>PublisherName</a:t>
            </a:r>
            <a:r>
              <a:rPr lang="en-US" dirty="0"/>
              <a:t> </a:t>
            </a:r>
            <a:r>
              <a:rPr lang="en-US" dirty="0" err="1"/>
              <a:t>MicrosoftWindowsServer</a:t>
            </a:r>
            <a:r>
              <a:rPr lang="en-US" dirty="0"/>
              <a:t> `</a:t>
            </a:r>
          </a:p>
          <a:p>
            <a:pPr lvl="2"/>
            <a:r>
              <a:rPr lang="en-US" dirty="0"/>
              <a:t> -Offer </a:t>
            </a:r>
            <a:r>
              <a:rPr lang="en-US" dirty="0" err="1"/>
              <a:t>WindowsServer</a:t>
            </a:r>
            <a:r>
              <a:rPr lang="en-US" dirty="0"/>
              <a:t> -</a:t>
            </a:r>
            <a:r>
              <a:rPr lang="en-US" dirty="0" err="1"/>
              <a:t>Skus</a:t>
            </a:r>
            <a:r>
              <a:rPr lang="en-US" dirty="0"/>
              <a:t> 2016-Datacenter -Version latest</a:t>
            </a:r>
          </a:p>
          <a:p>
            <a:pPr lvl="1"/>
            <a:r>
              <a:rPr lang="en-US" sz="2000" dirty="0"/>
              <a:t>5. Add the operating system disk settings to the virtual machine configuration: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vm</a:t>
            </a:r>
            <a:r>
              <a:rPr lang="en-US" dirty="0"/>
              <a:t> = Set-</a:t>
            </a:r>
            <a:r>
              <a:rPr lang="en-US" dirty="0" err="1"/>
              <a:t>AzureRmVMOSDisk</a:t>
            </a:r>
            <a:r>
              <a:rPr lang="en-US" dirty="0"/>
              <a:t> -VM $</a:t>
            </a:r>
            <a:r>
              <a:rPr lang="en-US" dirty="0" err="1"/>
              <a:t>vm</a:t>
            </a:r>
            <a:r>
              <a:rPr lang="en-US" dirty="0"/>
              <a:t> -Name </a:t>
            </a:r>
            <a:r>
              <a:rPr lang="en-US" dirty="0" err="1"/>
              <a:t>myOsDisk</a:t>
            </a:r>
            <a:r>
              <a:rPr lang="en-US" dirty="0"/>
              <a:t> -</a:t>
            </a:r>
            <a:r>
              <a:rPr lang="en-US" dirty="0" err="1"/>
              <a:t>DiskSizeInGB</a:t>
            </a:r>
            <a:r>
              <a:rPr lang="en-US" dirty="0"/>
              <a:t> 128 `</a:t>
            </a:r>
          </a:p>
          <a:p>
            <a:pPr lvl="2"/>
            <a:r>
              <a:rPr lang="en-US" dirty="0"/>
              <a:t> -</a:t>
            </a:r>
            <a:r>
              <a:rPr lang="en-US" dirty="0" err="1"/>
              <a:t>CreateOption</a:t>
            </a:r>
            <a:r>
              <a:rPr lang="en-US" dirty="0"/>
              <a:t> </a:t>
            </a:r>
            <a:r>
              <a:rPr lang="en-US" dirty="0" err="1"/>
              <a:t>FromImage</a:t>
            </a:r>
            <a:r>
              <a:rPr lang="en-US" dirty="0"/>
              <a:t> -Caching </a:t>
            </a:r>
            <a:r>
              <a:rPr lang="en-US" dirty="0" err="1"/>
              <a:t>ReadWrite</a:t>
            </a:r>
            <a:endParaRPr lang="en-US" dirty="0"/>
          </a:p>
          <a:p>
            <a:pPr lvl="1"/>
            <a:r>
              <a:rPr lang="en-US" sz="2000" dirty="0"/>
              <a:t>6. Add the network interface card to the virtual machine configuration: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vm</a:t>
            </a:r>
            <a:r>
              <a:rPr lang="en-US" dirty="0"/>
              <a:t> = Add-</a:t>
            </a:r>
            <a:r>
              <a:rPr lang="en-US" dirty="0" err="1"/>
              <a:t>AzureRmVMNetworkInterface</a:t>
            </a:r>
            <a:r>
              <a:rPr lang="en-US" dirty="0"/>
              <a:t> `</a:t>
            </a:r>
          </a:p>
          <a:p>
            <a:pPr lvl="2"/>
            <a:r>
              <a:rPr lang="en-US" dirty="0"/>
              <a:t>-VM $</a:t>
            </a:r>
            <a:r>
              <a:rPr lang="en-US" dirty="0" err="1"/>
              <a:t>vm</a:t>
            </a:r>
            <a:r>
              <a:rPr lang="en-US" dirty="0"/>
              <a:t> -Id $</a:t>
            </a:r>
            <a:r>
              <a:rPr lang="en-US" dirty="0" err="1"/>
              <a:t>nic.Id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7. Create the virtual machine:</a:t>
            </a:r>
          </a:p>
          <a:p>
            <a:pPr lvl="2"/>
            <a:r>
              <a:rPr lang="en-US" dirty="0"/>
              <a:t>New-</a:t>
            </a:r>
            <a:r>
              <a:rPr lang="en-US" dirty="0" err="1"/>
              <a:t>AzureRmVM</a:t>
            </a:r>
            <a:r>
              <a:rPr lang="en-US" dirty="0"/>
              <a:t> `</a:t>
            </a:r>
          </a:p>
          <a:p>
            <a:pPr lvl="2"/>
            <a:r>
              <a:rPr lang="en-US" dirty="0"/>
              <a:t>-Location </a:t>
            </a:r>
            <a:r>
              <a:rPr lang="en-US" dirty="0" err="1"/>
              <a:t>EastUS</a:t>
            </a:r>
            <a:r>
              <a:rPr lang="en-US" dirty="0"/>
              <a:t> `</a:t>
            </a:r>
          </a:p>
          <a:p>
            <a:pPr lvl="2"/>
            <a:r>
              <a:rPr lang="en-US" dirty="0"/>
              <a:t>-VM $</a:t>
            </a:r>
            <a:r>
              <a:rPr lang="en-US" dirty="0" err="1"/>
              <a:t>vm</a:t>
            </a:r>
            <a:r>
              <a:rPr lang="en-US" dirty="0"/>
              <a:t> `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ResourceGroupName</a:t>
            </a:r>
            <a:r>
              <a:rPr lang="en-US" dirty="0"/>
              <a:t> </a:t>
            </a:r>
            <a:r>
              <a:rPr lang="en-US" dirty="0" err="1"/>
              <a:t>myResourceGroupVM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Virtual Machines Between Resource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83962"/>
            <a:ext cx="11018520" cy="4530471"/>
          </a:xfrm>
        </p:spPr>
        <p:txBody>
          <a:bodyPr/>
          <a:lstStyle/>
          <a:p>
            <a:r>
              <a:rPr lang="en-US" sz="2100" dirty="0"/>
              <a:t>Supported by using the Azure Portal, PowerShell, CLI, and REST API</a:t>
            </a:r>
          </a:p>
          <a:p>
            <a:r>
              <a:rPr lang="en-US" sz="2100" dirty="0"/>
              <a:t>Azure PowerShell-based example:</a:t>
            </a:r>
          </a:p>
          <a:p>
            <a:pPr lvl="1"/>
            <a:r>
              <a:rPr lang="en-US" sz="2100" dirty="0"/>
              <a:t>1. Identify </a:t>
            </a:r>
            <a:r>
              <a:rPr lang="en-US" sz="2100" dirty="0" err="1"/>
              <a:t>ResourceId</a:t>
            </a:r>
            <a:r>
              <a:rPr lang="en-US" sz="2100" dirty="0"/>
              <a:t> of all of the dependent resources:</a:t>
            </a:r>
          </a:p>
          <a:p>
            <a:pPr lvl="2"/>
            <a:r>
              <a:rPr lang="en-US" sz="2100" dirty="0"/>
              <a:t>Get-</a:t>
            </a:r>
            <a:r>
              <a:rPr lang="en-US" sz="2100" dirty="0" err="1"/>
              <a:t>AzureRMResource</a:t>
            </a:r>
            <a:r>
              <a:rPr lang="en-US" sz="2100" dirty="0"/>
              <a:t> -</a:t>
            </a:r>
            <a:r>
              <a:rPr lang="en-US" sz="2100" dirty="0" err="1"/>
              <a:t>ResourceGroupName</a:t>
            </a:r>
            <a:r>
              <a:rPr lang="en-US" sz="2100" dirty="0"/>
              <a:t> &lt;</a:t>
            </a:r>
            <a:r>
              <a:rPr lang="en-US" sz="2100" dirty="0" err="1"/>
              <a:t>sourceResourceGroupName</a:t>
            </a:r>
            <a:r>
              <a:rPr lang="en-US" sz="2100" dirty="0"/>
              <a:t>&gt; | Format-table -Property </a:t>
            </a:r>
            <a:r>
              <a:rPr lang="en-US" sz="2100" dirty="0" err="1"/>
              <a:t>ResourceId</a:t>
            </a:r>
            <a:r>
              <a:rPr lang="en-US" sz="2100" dirty="0"/>
              <a:t> </a:t>
            </a:r>
          </a:p>
          <a:p>
            <a:pPr lvl="1"/>
            <a:r>
              <a:rPr lang="en-US" sz="2100" dirty="0"/>
              <a:t>2. Create a comma separated list of the </a:t>
            </a:r>
            <a:r>
              <a:rPr lang="en-US" sz="2100" dirty="0" err="1"/>
              <a:t>ResourceIds</a:t>
            </a:r>
            <a:r>
              <a:rPr lang="en-US" sz="2100" dirty="0"/>
              <a:t> and use the list as input of the Move-</a:t>
            </a:r>
            <a:r>
              <a:rPr lang="en-US" sz="2100" dirty="0" err="1"/>
              <a:t>AzureRMResource</a:t>
            </a:r>
            <a:r>
              <a:rPr lang="en-US" sz="2100" dirty="0"/>
              <a:t> cmdlet:</a:t>
            </a:r>
          </a:p>
          <a:p>
            <a:pPr lvl="2"/>
            <a:r>
              <a:rPr lang="en-US" sz="2100" dirty="0"/>
              <a:t>Move-</a:t>
            </a:r>
            <a:r>
              <a:rPr lang="en-US" sz="2100" dirty="0" err="1"/>
              <a:t>AzureRmResource</a:t>
            </a:r>
            <a:r>
              <a:rPr lang="en-US" sz="2100" dirty="0"/>
              <a:t> -</a:t>
            </a:r>
            <a:r>
              <a:rPr lang="en-US" sz="2100" dirty="0" err="1"/>
              <a:t>DestinationResourceGroupName</a:t>
            </a:r>
            <a:r>
              <a:rPr lang="en-US" sz="2100" dirty="0"/>
              <a:t> "&lt;</a:t>
            </a:r>
            <a:r>
              <a:rPr lang="en-US" sz="2100" dirty="0" err="1"/>
              <a:t>myDestinationResourceGroup</a:t>
            </a:r>
            <a:r>
              <a:rPr lang="en-US" sz="2100" dirty="0"/>
              <a:t>&gt;" `</a:t>
            </a:r>
          </a:p>
          <a:p>
            <a:pPr lvl="2"/>
            <a:r>
              <a:rPr lang="en-US" sz="2100" dirty="0"/>
              <a:t>  -</a:t>
            </a:r>
            <a:r>
              <a:rPr lang="en-US" sz="2100" dirty="0" err="1"/>
              <a:t>ResourceId</a:t>
            </a:r>
            <a:r>
              <a:rPr lang="en-US" sz="2100" dirty="0"/>
              <a:t> &lt;</a:t>
            </a:r>
            <a:r>
              <a:rPr lang="en-US" sz="2100" dirty="0" err="1"/>
              <a:t>myResourceId,myResourceId,myResourceId</a:t>
            </a:r>
            <a:r>
              <a:rPr lang="en-US" sz="2100" dirty="0"/>
              <a:t>&gt;</a:t>
            </a:r>
          </a:p>
          <a:p>
            <a:pPr lvl="1"/>
            <a:r>
              <a:rPr lang="en-US" sz="2100" dirty="0"/>
              <a:t>3. For cross-subscriptions moves, include the -</a:t>
            </a:r>
            <a:r>
              <a:rPr lang="en-US" sz="2100" dirty="0" err="1"/>
              <a:t>DestinationSubscriptionId</a:t>
            </a:r>
            <a:r>
              <a:rPr lang="en-US" sz="2100" dirty="0"/>
              <a:t> parameter.</a:t>
            </a:r>
          </a:p>
          <a:p>
            <a:pPr lvl="2"/>
            <a:r>
              <a:rPr lang="en-US" sz="2100" dirty="0"/>
              <a:t>Move-</a:t>
            </a:r>
            <a:r>
              <a:rPr lang="en-US" sz="2100" dirty="0" err="1"/>
              <a:t>AzureRmResource</a:t>
            </a:r>
            <a:r>
              <a:rPr lang="en-US" sz="2100" dirty="0"/>
              <a:t> -</a:t>
            </a:r>
            <a:r>
              <a:rPr lang="en-US" sz="2100" dirty="0" err="1"/>
              <a:t>DestinationSubscriptionId</a:t>
            </a:r>
            <a:r>
              <a:rPr lang="en-US" sz="2100" dirty="0"/>
              <a:t> "&lt;</a:t>
            </a:r>
            <a:r>
              <a:rPr lang="en-US" sz="2100" dirty="0" err="1"/>
              <a:t>myDestinationSubscriptionID</a:t>
            </a:r>
            <a:r>
              <a:rPr lang="en-US" sz="2100" dirty="0"/>
              <a:t>&gt;" `</a:t>
            </a:r>
          </a:p>
          <a:p>
            <a:pPr lvl="2"/>
            <a:r>
              <a:rPr lang="en-US" sz="2100" dirty="0"/>
              <a:t>  -</a:t>
            </a:r>
            <a:r>
              <a:rPr lang="en-US" sz="2100" dirty="0" err="1"/>
              <a:t>DestinationResourceGroupName</a:t>
            </a:r>
            <a:r>
              <a:rPr lang="en-US" sz="2100" dirty="0"/>
              <a:t> "&lt;</a:t>
            </a:r>
            <a:r>
              <a:rPr lang="en-US" sz="2100" dirty="0" err="1"/>
              <a:t>myDestinationResourceGroup</a:t>
            </a:r>
            <a:r>
              <a:rPr lang="en-US" sz="2100" dirty="0"/>
              <a:t>&gt;" `</a:t>
            </a:r>
          </a:p>
          <a:p>
            <a:pPr lvl="2"/>
            <a:r>
              <a:rPr lang="en-US" sz="2100" dirty="0"/>
              <a:t>  -</a:t>
            </a:r>
            <a:r>
              <a:rPr lang="en-US" sz="2100" dirty="0" err="1"/>
              <a:t>ResourceId</a:t>
            </a:r>
            <a:r>
              <a:rPr lang="en-US" sz="2100" dirty="0"/>
              <a:t> &lt;</a:t>
            </a:r>
            <a:r>
              <a:rPr lang="en-US" sz="2100" dirty="0" err="1"/>
              <a:t>myResourceId,myResourceId,myResourceId</a:t>
            </a:r>
            <a:r>
              <a:rPr lang="en-US" sz="2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68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MS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" id="{C261F2DB-B314-424E-9569-4F22780BFB1A}" vid="{DD5D8A28-346F-4D92-9E14-76D0722478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6714</TotalTime>
  <Words>2797</Words>
  <Application>Microsoft Office PowerPoint</Application>
  <PresentationFormat>Widescreen</PresentationFormat>
  <Paragraphs>376</Paragraphs>
  <Slides>34</Slides>
  <Notes>27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Consolas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MS</vt:lpstr>
      <vt:lpstr>AZ-300T01 M 3: Deploying and Managing Virtual Machines (VMs)</vt:lpstr>
      <vt:lpstr>PowerPoint Presentation</vt:lpstr>
      <vt:lpstr>Creating Virtual Machines (Portal)</vt:lpstr>
      <vt:lpstr>Demonstration: Creating Virtual Machines</vt:lpstr>
      <vt:lpstr>Demonstration: Detailed Virtual Machine Deployment</vt:lpstr>
      <vt:lpstr>PowerPoint Presentation</vt:lpstr>
      <vt:lpstr>Virtual Machine Example (Part 1)</vt:lpstr>
      <vt:lpstr>Virtual Machine Example (Part 2)</vt:lpstr>
      <vt:lpstr>Moving Virtual Machines Between Resource Groups</vt:lpstr>
      <vt:lpstr>Demonstration: Create a VM using PowerShell</vt:lpstr>
      <vt:lpstr>PowerPoint Presentation</vt:lpstr>
      <vt:lpstr>Resource Manager Templates</vt:lpstr>
      <vt:lpstr>ARM Process</vt:lpstr>
      <vt:lpstr>Demonstration: Create a VM using ARM</vt:lpstr>
      <vt:lpstr>PowerPoint Presentation</vt:lpstr>
      <vt:lpstr>Virtual Machines (Custom Images)</vt:lpstr>
      <vt:lpstr>Demonstration: Creating and Managing Virtual Machine Images (Part 1)</vt:lpstr>
      <vt:lpstr>Demonstration: Creating and Managing Virtual Machine Images (Part 2)</vt:lpstr>
      <vt:lpstr>PowerPoint Presentation</vt:lpstr>
      <vt:lpstr>Linux Virtual Machines</vt:lpstr>
      <vt:lpstr>Demonstration: Deploying Linux Virtual Machines</vt:lpstr>
      <vt:lpstr>Connecting to Linux VMs</vt:lpstr>
      <vt:lpstr>PowerPoint Presentation</vt:lpstr>
      <vt:lpstr>Virtual Machine Backups</vt:lpstr>
      <vt:lpstr>Backup Virtual Machines</vt:lpstr>
      <vt:lpstr>Restore Virtual Machine</vt:lpstr>
      <vt:lpstr>Practice: Virtual Machine Backup and Restore</vt:lpstr>
      <vt:lpstr>PowerPoint Presentation</vt:lpstr>
      <vt:lpstr>Monitoring</vt:lpstr>
      <vt:lpstr>Diagnostic Settings</vt:lpstr>
      <vt:lpstr>Advisor Recommendations</vt:lpstr>
      <vt:lpstr>Encrypting Virtual Machine Disks</vt:lpstr>
      <vt:lpstr>Azure key vault</vt:lpstr>
      <vt:lpstr>Accessing Key Vault in Azure CLI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sarahkishpaugh</dc:creator>
  <cp:keywords/>
  <dc:description/>
  <cp:lastModifiedBy>Dan Lewis</cp:lastModifiedBy>
  <cp:revision>241</cp:revision>
  <dcterms:created xsi:type="dcterms:W3CDTF">2018-07-31T14:16:34Z</dcterms:created>
  <dcterms:modified xsi:type="dcterms:W3CDTF">2019-06-17T05:33:04Z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