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 id="2147484742" r:id="rId6"/>
  </p:sldMasterIdLst>
  <p:notesMasterIdLst>
    <p:notesMasterId r:id="rId35"/>
  </p:notesMasterIdLst>
  <p:handoutMasterIdLst>
    <p:handoutMasterId r:id="rId36"/>
  </p:handoutMasterIdLst>
  <p:sldIdLst>
    <p:sldId id="1719" r:id="rId7"/>
    <p:sldId id="1887" r:id="rId8"/>
    <p:sldId id="1962" r:id="rId9"/>
    <p:sldId id="2008" r:id="rId10"/>
    <p:sldId id="2009" r:id="rId11"/>
    <p:sldId id="1978" r:id="rId12"/>
    <p:sldId id="1890" r:id="rId13"/>
    <p:sldId id="1966" r:id="rId14"/>
    <p:sldId id="1983" r:id="rId15"/>
    <p:sldId id="1984" r:id="rId16"/>
    <p:sldId id="2011" r:id="rId17"/>
    <p:sldId id="1892" r:id="rId18"/>
    <p:sldId id="1968" r:id="rId19"/>
    <p:sldId id="1989" r:id="rId20"/>
    <p:sldId id="1990" r:id="rId21"/>
    <p:sldId id="1991" r:id="rId22"/>
    <p:sldId id="1992" r:id="rId23"/>
    <p:sldId id="1993" r:id="rId24"/>
    <p:sldId id="1893" r:id="rId25"/>
    <p:sldId id="1940" r:id="rId26"/>
    <p:sldId id="1995" r:id="rId27"/>
    <p:sldId id="1996" r:id="rId28"/>
    <p:sldId id="2012" r:id="rId29"/>
    <p:sldId id="1899" r:id="rId30"/>
    <p:sldId id="2007" r:id="rId31"/>
    <p:sldId id="2001" r:id="rId32"/>
    <p:sldId id="2002" r:id="rId33"/>
    <p:sldId id="2003" r:id="rId3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ldId id="1719"/>
          </p14:sldIdLst>
        </p14:section>
        <p14:section name="MS-Template" id="{A073DAE3-B461-442F-A3D3-6642BD875E45}">
          <p14:sldIdLst>
            <p14:sldId id="1887"/>
            <p14:sldId id="1962"/>
            <p14:sldId id="2008"/>
            <p14:sldId id="2009"/>
            <p14:sldId id="1978"/>
            <p14:sldId id="1890"/>
            <p14:sldId id="1966"/>
            <p14:sldId id="1983"/>
            <p14:sldId id="1984"/>
            <p14:sldId id="2011"/>
            <p14:sldId id="1892"/>
            <p14:sldId id="1968"/>
            <p14:sldId id="1989"/>
            <p14:sldId id="1990"/>
            <p14:sldId id="1991"/>
            <p14:sldId id="1992"/>
            <p14:sldId id="1993"/>
            <p14:sldId id="1893"/>
            <p14:sldId id="1940"/>
            <p14:sldId id="1995"/>
            <p14:sldId id="1996"/>
            <p14:sldId id="2012"/>
            <p14:sldId id="1899"/>
            <p14:sldId id="2007"/>
            <p14:sldId id="2001"/>
            <p14:sldId id="2002"/>
            <p14:sldId id="2003"/>
          </p14:sldIdLst>
        </p14:section>
        <p14:section name="Soft Black template" id="{888AB95E-1B7E-4E95-8F39-C5D0E8372BC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8"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07" autoAdjust="0"/>
    <p:restoredTop sz="68427" autoAdjust="0"/>
  </p:normalViewPr>
  <p:slideViewPr>
    <p:cSldViewPr snapToGrid="0">
      <p:cViewPr varScale="1">
        <p:scale>
          <a:sx n="62" d="100"/>
          <a:sy n="62" d="100"/>
        </p:scale>
        <p:origin x="834" y="27"/>
      </p:cViewPr>
      <p:guideLst>
        <p:guide orient="horz" pos="2160"/>
        <p:guide pos="3840"/>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Lewis" userId="30f7ee97-579a-47d7-a717-b57f0e8fef5f" providerId="ADAL" clId="{9B0ECD21-01BA-4398-AD18-CCAFD9E794DC}"/>
    <pc:docChg chg="delSld modSld modSection">
      <pc:chgData name="Dan Lewis" userId="30f7ee97-579a-47d7-a717-b57f0e8fef5f" providerId="ADAL" clId="{9B0ECD21-01BA-4398-AD18-CCAFD9E794DC}" dt="2019-06-17T05:35:01.427" v="20" actId="47"/>
      <pc:docMkLst>
        <pc:docMk/>
      </pc:docMkLst>
      <pc:sldChg chg="modSp">
        <pc:chgData name="Dan Lewis" userId="30f7ee97-579a-47d7-a717-b57f0e8fef5f" providerId="ADAL" clId="{9B0ECD21-01BA-4398-AD18-CCAFD9E794DC}" dt="2019-06-17T05:34:32.557" v="13" actId="20577"/>
        <pc:sldMkLst>
          <pc:docMk/>
          <pc:sldMk cId="2097247244" sldId="1968"/>
        </pc:sldMkLst>
        <pc:spChg chg="mod">
          <ac:chgData name="Dan Lewis" userId="30f7ee97-579a-47d7-a717-b57f0e8fef5f" providerId="ADAL" clId="{9B0ECD21-01BA-4398-AD18-CCAFD9E794DC}" dt="2019-06-17T05:34:32.557" v="13" actId="20577"/>
          <ac:spMkLst>
            <pc:docMk/>
            <pc:sldMk cId="2097247244" sldId="1968"/>
            <ac:spMk id="17" creationId="{00000000-0000-0000-0000-000000000000}"/>
          </ac:spMkLst>
        </pc:spChg>
      </pc:sldChg>
      <pc:sldChg chg="del">
        <pc:chgData name="Dan Lewis" userId="30f7ee97-579a-47d7-a717-b57f0e8fef5f" providerId="ADAL" clId="{9B0ECD21-01BA-4398-AD18-CCAFD9E794DC}" dt="2019-06-17T05:34:41.806" v="15" actId="47"/>
        <pc:sldMkLst>
          <pc:docMk/>
          <pc:sldMk cId="2012480075" sldId="1972"/>
        </pc:sldMkLst>
      </pc:sldChg>
      <pc:sldChg chg="del">
        <pc:chgData name="Dan Lewis" userId="30f7ee97-579a-47d7-a717-b57f0e8fef5f" providerId="ADAL" clId="{9B0ECD21-01BA-4398-AD18-CCAFD9E794DC}" dt="2019-06-17T05:34:53.262" v="18" actId="47"/>
        <pc:sldMkLst>
          <pc:docMk/>
          <pc:sldMk cId="2690289653" sldId="1975"/>
        </pc:sldMkLst>
      </pc:sldChg>
      <pc:sldChg chg="del">
        <pc:chgData name="Dan Lewis" userId="30f7ee97-579a-47d7-a717-b57f0e8fef5f" providerId="ADAL" clId="{9B0ECD21-01BA-4398-AD18-CCAFD9E794DC}" dt="2019-06-17T05:34:14.660" v="1" actId="47"/>
        <pc:sldMkLst>
          <pc:docMk/>
          <pc:sldMk cId="469861098" sldId="1982"/>
        </pc:sldMkLst>
      </pc:sldChg>
      <pc:sldChg chg="del">
        <pc:chgData name="Dan Lewis" userId="30f7ee97-579a-47d7-a717-b57f0e8fef5f" providerId="ADAL" clId="{9B0ECD21-01BA-4398-AD18-CCAFD9E794DC}" dt="2019-06-17T05:34:20.921" v="2" actId="47"/>
        <pc:sldMkLst>
          <pc:docMk/>
          <pc:sldMk cId="2727809087" sldId="1987"/>
        </pc:sldMkLst>
      </pc:sldChg>
      <pc:sldChg chg="del">
        <pc:chgData name="Dan Lewis" userId="30f7ee97-579a-47d7-a717-b57f0e8fef5f" providerId="ADAL" clId="{9B0ECD21-01BA-4398-AD18-CCAFD9E794DC}" dt="2019-06-17T05:34:21.382" v="3" actId="47"/>
        <pc:sldMkLst>
          <pc:docMk/>
          <pc:sldMk cId="304648440" sldId="1988"/>
        </pc:sldMkLst>
      </pc:sldChg>
      <pc:sldChg chg="del">
        <pc:chgData name="Dan Lewis" userId="30f7ee97-579a-47d7-a717-b57f0e8fef5f" providerId="ADAL" clId="{9B0ECD21-01BA-4398-AD18-CCAFD9E794DC}" dt="2019-06-17T05:34:39.003" v="14" actId="47"/>
        <pc:sldMkLst>
          <pc:docMk/>
          <pc:sldMk cId="996927952" sldId="1994"/>
        </pc:sldMkLst>
      </pc:sldChg>
      <pc:sldChg chg="del">
        <pc:chgData name="Dan Lewis" userId="30f7ee97-579a-47d7-a717-b57f0e8fef5f" providerId="ADAL" clId="{9B0ECD21-01BA-4398-AD18-CCAFD9E794DC}" dt="2019-06-17T05:34:49.116" v="16" actId="47"/>
        <pc:sldMkLst>
          <pc:docMk/>
          <pc:sldMk cId="895666614" sldId="1998"/>
        </pc:sldMkLst>
      </pc:sldChg>
      <pc:sldChg chg="del">
        <pc:chgData name="Dan Lewis" userId="30f7ee97-579a-47d7-a717-b57f0e8fef5f" providerId="ADAL" clId="{9B0ECD21-01BA-4398-AD18-CCAFD9E794DC}" dt="2019-06-17T05:34:49.616" v="17" actId="47"/>
        <pc:sldMkLst>
          <pc:docMk/>
          <pc:sldMk cId="3182353038" sldId="1999"/>
        </pc:sldMkLst>
      </pc:sldChg>
      <pc:sldChg chg="del">
        <pc:chgData name="Dan Lewis" userId="30f7ee97-579a-47d7-a717-b57f0e8fef5f" providerId="ADAL" clId="{9B0ECD21-01BA-4398-AD18-CCAFD9E794DC}" dt="2019-06-17T05:34:54.139" v="19" actId="47"/>
        <pc:sldMkLst>
          <pc:docMk/>
          <pc:sldMk cId="425507536" sldId="2006"/>
        </pc:sldMkLst>
      </pc:sldChg>
      <pc:sldChg chg="del">
        <pc:chgData name="Dan Lewis" userId="30f7ee97-579a-47d7-a717-b57f0e8fef5f" providerId="ADAL" clId="{9B0ECD21-01BA-4398-AD18-CCAFD9E794DC}" dt="2019-06-17T05:34:11.638" v="0" actId="47"/>
        <pc:sldMkLst>
          <pc:docMk/>
          <pc:sldMk cId="1490476778" sldId="2010"/>
        </pc:sldMkLst>
      </pc:sldChg>
      <pc:sldChg chg="del">
        <pc:chgData name="Dan Lewis" userId="30f7ee97-579a-47d7-a717-b57f0e8fef5f" providerId="ADAL" clId="{9B0ECD21-01BA-4398-AD18-CCAFD9E794DC}" dt="2019-06-17T05:35:01.427" v="20" actId="47"/>
        <pc:sldMkLst>
          <pc:docMk/>
          <pc:sldMk cId="4008041463" sldId="20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6/17/2019 6:34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6/17/2019 6:34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662343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732340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803980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60352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171837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08011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805951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Tell about</a:t>
            </a:r>
            <a:r>
              <a:rPr lang="tr-TR" baseline="0" dirty="0"/>
              <a:t> the VNet2VNet idea, mention about data is flown over internet..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62624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Talk about the VPN Gateways....</a:t>
            </a:r>
          </a:p>
          <a:p>
            <a:endParaRPr lang="tr-TR" dirty="0"/>
          </a:p>
          <a:p>
            <a:r>
              <a:rPr lang="tr-TR" dirty="0"/>
              <a:t>Data</a:t>
            </a:r>
            <a:r>
              <a:rPr lang="tr-TR" baseline="0" dirty="0"/>
              <a:t> will be again transferred through internet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713553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Tell about the VNet2VNet</a:t>
            </a:r>
            <a:r>
              <a:rPr lang="tr-TR" baseline="0" dirty="0"/>
              <a:t> connection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70025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99296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237757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649063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636323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938168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Create a Vnet</a:t>
            </a:r>
            <a:r>
              <a:rPr lang="tr-TR" baseline="0" dirty="0"/>
              <a:t> on azure portal..</a:t>
            </a:r>
          </a:p>
          <a:p>
            <a:r>
              <a:rPr lang="tr-TR" baseline="0" dirty="0"/>
              <a:t>Use Azure Portal GUI for this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1941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b="1" dirty="0"/>
              <a:t>Create via</a:t>
            </a:r>
            <a:r>
              <a:rPr lang="tr-TR" b="1" baseline="0" dirty="0"/>
              <a:t> Powershell</a:t>
            </a:r>
          </a:p>
          <a:p>
            <a:endParaRPr lang="tr-TR" b="1" baseline="0" dirty="0"/>
          </a:p>
          <a:p>
            <a:r>
              <a:rPr lang="tr-TR" b="1" baseline="0" dirty="0"/>
              <a:t>Show the delegates this one but run the script which also creates a vm .... This way you will be able to show the demos for additional NIC and public private ip addressing. </a:t>
            </a:r>
          </a:p>
          <a:p>
            <a:endParaRPr lang="tr-TR" baseline="0" dirty="0"/>
          </a:p>
          <a:p>
            <a:r>
              <a:rPr lang="en-US" dirty="0"/>
              <a:t>#Create a resource group</a:t>
            </a:r>
          </a:p>
          <a:p>
            <a:r>
              <a:rPr lang="en-US" dirty="0"/>
              <a:t>New-</a:t>
            </a:r>
            <a:r>
              <a:rPr lang="en-US" dirty="0" err="1"/>
              <a:t>AzureRmResourceGroup</a:t>
            </a:r>
            <a:r>
              <a:rPr lang="en-US" dirty="0"/>
              <a:t> -Name TestM3 -Location </a:t>
            </a:r>
            <a:r>
              <a:rPr lang="en-US" dirty="0" err="1"/>
              <a:t>EastUs</a:t>
            </a:r>
            <a:endParaRPr lang="en-US" dirty="0"/>
          </a:p>
          <a:p>
            <a:endParaRPr lang="en-US" dirty="0"/>
          </a:p>
          <a:p>
            <a:r>
              <a:rPr lang="en-US" dirty="0"/>
              <a:t>#Create a subnet configuration </a:t>
            </a:r>
          </a:p>
          <a:p>
            <a:r>
              <a:rPr lang="en-US" dirty="0"/>
              <a:t>$</a:t>
            </a:r>
            <a:r>
              <a:rPr lang="en-US" dirty="0" err="1"/>
              <a:t>subnetConfig</a:t>
            </a:r>
            <a:r>
              <a:rPr lang="en-US" dirty="0"/>
              <a:t>= New-</a:t>
            </a:r>
            <a:r>
              <a:rPr lang="en-US" dirty="0" err="1"/>
              <a:t>AzureRmVirtualNetworkSubnetConfig</a:t>
            </a:r>
            <a:r>
              <a:rPr lang="en-US" dirty="0"/>
              <a:t> `</a:t>
            </a:r>
          </a:p>
          <a:p>
            <a:r>
              <a:rPr lang="en-US" dirty="0"/>
              <a:t>              -Name M3VNetSN -</a:t>
            </a:r>
            <a:r>
              <a:rPr lang="en-US" dirty="0" err="1"/>
              <a:t>AddressPrefix</a:t>
            </a:r>
            <a:r>
              <a:rPr lang="en-US" dirty="0"/>
              <a:t> 192.168.10.0/25 </a:t>
            </a:r>
          </a:p>
          <a:p>
            <a:r>
              <a:rPr lang="en-US" dirty="0"/>
              <a:t>           </a:t>
            </a:r>
          </a:p>
          <a:p>
            <a:r>
              <a:rPr lang="en-US" dirty="0"/>
              <a:t>#Create a virtual network </a:t>
            </a:r>
          </a:p>
          <a:p>
            <a:r>
              <a:rPr lang="en-US" dirty="0"/>
              <a:t>$</a:t>
            </a:r>
            <a:r>
              <a:rPr lang="en-US" dirty="0" err="1"/>
              <a:t>vnet</a:t>
            </a:r>
            <a:r>
              <a:rPr lang="en-US" dirty="0"/>
              <a:t>= New-</a:t>
            </a:r>
            <a:r>
              <a:rPr lang="en-US" dirty="0" err="1"/>
              <a:t>AzureRmVirtualNetwork</a:t>
            </a:r>
            <a:r>
              <a:rPr lang="en-US" dirty="0"/>
              <a:t> -</a:t>
            </a:r>
            <a:r>
              <a:rPr lang="en-US" dirty="0" err="1"/>
              <a:t>ResourceGroupName</a:t>
            </a:r>
            <a:r>
              <a:rPr lang="en-US" dirty="0"/>
              <a:t> TestM3 -Location </a:t>
            </a:r>
            <a:r>
              <a:rPr lang="en-US" dirty="0" err="1"/>
              <a:t>EastUS</a:t>
            </a:r>
            <a:r>
              <a:rPr lang="en-US" dirty="0"/>
              <a:t>  `</a:t>
            </a:r>
          </a:p>
          <a:p>
            <a:r>
              <a:rPr lang="en-US" dirty="0"/>
              <a:t>      -Name M3VNet -</a:t>
            </a:r>
            <a:r>
              <a:rPr lang="en-US" dirty="0" err="1"/>
              <a:t>Addressprefix</a:t>
            </a:r>
            <a:r>
              <a:rPr lang="en-US" dirty="0"/>
              <a:t> 192.168.0.0/16 -Subnet $</a:t>
            </a:r>
            <a:r>
              <a:rPr lang="en-US" dirty="0" err="1"/>
              <a:t>subnetConfig</a:t>
            </a:r>
            <a:r>
              <a:rPr lang="en-US" dirty="0"/>
              <a:t> </a:t>
            </a:r>
          </a:p>
          <a:p>
            <a:endParaRPr lang="tr-TR" dirty="0"/>
          </a:p>
          <a:p>
            <a:r>
              <a:rPr lang="tr-TR" b="0" i="1" dirty="0"/>
              <a:t>After that one,</a:t>
            </a:r>
            <a:r>
              <a:rPr lang="tr-TR" b="0" i="1" baseline="0" dirty="0"/>
              <a:t> please remember to remove the resource group because we will use this script’s different version whilst creating vm via powershell</a:t>
            </a:r>
          </a:p>
          <a:p>
            <a:endParaRPr lang="tr-TR" b="1" baseline="0" dirty="0"/>
          </a:p>
          <a:p>
            <a:endParaRPr lang="tr-TR" dirty="0"/>
          </a:p>
          <a:p>
            <a:r>
              <a:rPr lang="tr-TR" b="1" dirty="0"/>
              <a:t>Crate via CLI</a:t>
            </a:r>
          </a:p>
          <a:p>
            <a:endParaRPr lang="tr-TR" b="1" dirty="0"/>
          </a:p>
          <a:p>
            <a:r>
              <a:rPr lang="tr-TR" b="0" dirty="0"/>
              <a:t>az group create --name M3RGCLI --location eastus</a:t>
            </a:r>
          </a:p>
          <a:p>
            <a:endParaRPr lang="tr-TR" b="0" dirty="0"/>
          </a:p>
          <a:p>
            <a:r>
              <a:rPr lang="tr-TR" b="0" dirty="0"/>
              <a:t>az network vnet create -g  M3RGCLI  -n M3VNet02 --address-prefix 10.0.0.0/16 \</a:t>
            </a:r>
          </a:p>
          <a:p>
            <a:r>
              <a:rPr lang="tr-TR" b="0" dirty="0"/>
              <a:t>                            --subnet-name M3VNet02SN01 --subnet-prefix 10.0.0.0/24</a:t>
            </a:r>
          </a:p>
          <a:p>
            <a:endParaRPr lang="tr-TR" b="1" dirty="0"/>
          </a:p>
          <a:p>
            <a:r>
              <a:rPr lang="tr-TR" b="1" dirty="0"/>
              <a:t>---------------------------------------------------------------------------------------------------------</a:t>
            </a:r>
          </a:p>
          <a:p>
            <a:r>
              <a:rPr lang="tr-TR" b="1" dirty="0"/>
              <a:t>Run</a:t>
            </a:r>
            <a:r>
              <a:rPr lang="tr-TR" b="1" baseline="0" dirty="0"/>
              <a:t> this to demonstrate the Additional Nic and pub-prv ip addressing...</a:t>
            </a:r>
          </a:p>
          <a:p>
            <a:endParaRPr lang="tr-TR" b="1" baseline="0" dirty="0"/>
          </a:p>
          <a:p>
            <a:endParaRPr lang="tr-TR" b="0" dirty="0"/>
          </a:p>
          <a:p>
            <a:r>
              <a:rPr lang="tr-TR" b="0" dirty="0"/>
              <a:t>#Create a resource group</a:t>
            </a:r>
          </a:p>
          <a:p>
            <a:r>
              <a:rPr lang="tr-TR" b="0" dirty="0"/>
              <a:t>New-AzureRmResourceGroup -Name TestM3 -Location EastUs</a:t>
            </a:r>
          </a:p>
          <a:p>
            <a:endParaRPr lang="tr-TR" b="0" dirty="0"/>
          </a:p>
          <a:p>
            <a:r>
              <a:rPr lang="tr-TR" b="0" dirty="0"/>
              <a:t>#Create a subnet configuration </a:t>
            </a:r>
          </a:p>
          <a:p>
            <a:r>
              <a:rPr lang="tr-TR" b="0" dirty="0"/>
              <a:t>$subnetConfig= New-AzureRmVirtualNetworkSubnetConfig `</a:t>
            </a:r>
          </a:p>
          <a:p>
            <a:r>
              <a:rPr lang="tr-TR" b="0" dirty="0"/>
              <a:t>              -Name M3VNetSN -AddressPrefix 192.168.10.0/25 </a:t>
            </a:r>
          </a:p>
          <a:p>
            <a:r>
              <a:rPr lang="tr-TR" b="0" dirty="0"/>
              <a:t>           </a:t>
            </a:r>
          </a:p>
          <a:p>
            <a:r>
              <a:rPr lang="tr-TR" b="0" dirty="0"/>
              <a:t>#Create a virtual network </a:t>
            </a:r>
          </a:p>
          <a:p>
            <a:r>
              <a:rPr lang="tr-TR" b="0" dirty="0"/>
              <a:t>$vnet= New-AzureRmVirtualNetwork -ResourceGroupName TestM3 -Location EastUS  `</a:t>
            </a:r>
          </a:p>
          <a:p>
            <a:r>
              <a:rPr lang="tr-TR" b="0" dirty="0"/>
              <a:t>      -Name M3VNet -Addressprefix 192.168.0.0/16 -Subnet $subnetConfig </a:t>
            </a:r>
          </a:p>
          <a:p>
            <a:endParaRPr lang="tr-TR" b="0" dirty="0"/>
          </a:p>
          <a:p>
            <a:r>
              <a:rPr lang="tr-TR" b="0" dirty="0"/>
              <a:t>#Create a public IP address and specify a DNS name </a:t>
            </a:r>
          </a:p>
          <a:p>
            <a:r>
              <a:rPr lang="tr-TR" b="0" dirty="0"/>
              <a:t>$pip= New-AzureRmPublicIpAddress -ResourceGroupName TestM3 -Location EastUS `</a:t>
            </a:r>
          </a:p>
          <a:p>
            <a:r>
              <a:rPr lang="tr-TR" b="0" dirty="0"/>
              <a:t>-AllocationMethod Static -IdleTimeoutInMinutes 4 -Name "M3PublicDNS$(Get-Random)" </a:t>
            </a:r>
          </a:p>
          <a:p>
            <a:endParaRPr lang="tr-TR" b="0" dirty="0"/>
          </a:p>
          <a:p>
            <a:r>
              <a:rPr lang="tr-TR" b="0" dirty="0"/>
              <a:t>#Create an inbound network security group rule for port 3389 </a:t>
            </a:r>
          </a:p>
          <a:p>
            <a:r>
              <a:rPr lang="tr-TR" b="0" dirty="0"/>
              <a:t>$nsgRuleRDP= New-AzureRmNetworkSecurityRuleConfig -Name RDP -Protocol TCP `</a:t>
            </a:r>
          </a:p>
          <a:p>
            <a:r>
              <a:rPr lang="tr-TR" b="0" dirty="0"/>
              <a:t>-Direction Inbound -Priority 1000 -sourceAddressPrefix * -sourcePortRange * -DestinationAddressPrefix * `</a:t>
            </a:r>
          </a:p>
          <a:p>
            <a:r>
              <a:rPr lang="tr-TR" b="0" dirty="0"/>
              <a:t>-DestinationPortRange 3389 -Access Allow </a:t>
            </a:r>
          </a:p>
          <a:p>
            <a:endParaRPr lang="tr-TR" b="0" dirty="0"/>
          </a:p>
          <a:p>
            <a:r>
              <a:rPr lang="tr-TR" b="0" dirty="0"/>
              <a:t>#Create an inbound network security group rule for port 80 </a:t>
            </a:r>
          </a:p>
          <a:p>
            <a:r>
              <a:rPr lang="tr-TR" b="0" dirty="0"/>
              <a:t>$nsgRuleWeb= New-AzureRmNetworkSecurityRuleConfig -Name WEB -Protocol TCP -Direction Inbound -Priority 1001 `</a:t>
            </a:r>
          </a:p>
          <a:p>
            <a:r>
              <a:rPr lang="tr-TR" b="0" dirty="0"/>
              <a:t>-SourceAddressPrefix * -SourcePortRange * -DestinationAddressPrefix * `</a:t>
            </a:r>
          </a:p>
          <a:p>
            <a:r>
              <a:rPr lang="tr-TR" b="0" dirty="0"/>
              <a:t>-DestinationportRange 80 -Access Allow </a:t>
            </a:r>
          </a:p>
          <a:p>
            <a:endParaRPr lang="tr-TR" b="0" dirty="0"/>
          </a:p>
          <a:p>
            <a:r>
              <a:rPr lang="tr-TR" b="0" dirty="0"/>
              <a:t>#Create a network security group </a:t>
            </a:r>
          </a:p>
          <a:p>
            <a:r>
              <a:rPr lang="tr-TR" b="0" dirty="0"/>
              <a:t>$nsg= New-AzureRmNetworkSecurityGroup -ResourceGroupName TestM3 -Location EastUS `</a:t>
            </a:r>
          </a:p>
          <a:p>
            <a:r>
              <a:rPr lang="tr-TR" b="0" dirty="0"/>
              <a:t>-Name M3NSG -SecurityRules $nsgRuleRDP,$nsgRuleWeb </a:t>
            </a:r>
          </a:p>
          <a:p>
            <a:endParaRPr lang="tr-TR" b="0" dirty="0"/>
          </a:p>
          <a:p>
            <a:endParaRPr lang="tr-TR" b="0" dirty="0"/>
          </a:p>
          <a:p>
            <a:r>
              <a:rPr lang="tr-TR" b="0" dirty="0"/>
              <a:t>#Create a virtual network card and associate with public IP address and NSG </a:t>
            </a:r>
          </a:p>
          <a:p>
            <a:r>
              <a:rPr lang="tr-TR" b="0" dirty="0"/>
              <a:t>$nic=New-AzureRmNetworkInterface -Name M3VM01NIC -ResourceGroupName TestM3 -Location EastUS `</a:t>
            </a:r>
          </a:p>
          <a:p>
            <a:r>
              <a:rPr lang="tr-TR" b="0" dirty="0"/>
              <a:t>-SubnetId $vnet.Subnets[0].Id -PublicIpAddressId $pip.Id -NetworkSecurityGroupId $nsg.Id </a:t>
            </a:r>
          </a:p>
          <a:p>
            <a:endParaRPr lang="tr-TR" b="0" dirty="0"/>
          </a:p>
          <a:p>
            <a:endParaRPr lang="tr-TR" b="0" dirty="0"/>
          </a:p>
          <a:p>
            <a:r>
              <a:rPr lang="tr-TR" b="0" dirty="0"/>
              <a:t>#Define a credential object </a:t>
            </a:r>
          </a:p>
          <a:p>
            <a:r>
              <a:rPr lang="tr-TR" b="0" dirty="0"/>
              <a:t>$secpasswd = ConvertTo-SecureString "1q2w3e4r5t6y*" -AsPlainText -Force</a:t>
            </a:r>
          </a:p>
          <a:p>
            <a:r>
              <a:rPr lang="tr-TR" b="0" dirty="0"/>
              <a:t>$creds = New-Object System.Management.Automation.PSCredential ("cem", $secpasswd)</a:t>
            </a:r>
          </a:p>
          <a:p>
            <a:endParaRPr lang="tr-TR" b="0" dirty="0"/>
          </a:p>
          <a:p>
            <a:endParaRPr lang="tr-TR" b="0" dirty="0"/>
          </a:p>
          <a:p>
            <a:r>
              <a:rPr lang="tr-TR" b="0" dirty="0"/>
              <a:t>#Create a virtual machine configuration </a:t>
            </a:r>
          </a:p>
          <a:p>
            <a:r>
              <a:rPr lang="tr-TR" b="0" dirty="0"/>
              <a:t>$vmConfig=New-AzureRmVMConfig -VMName M3VM01 -VMSize Standard_DS1_v2 |  `</a:t>
            </a:r>
          </a:p>
          <a:p>
            <a:r>
              <a:rPr lang="tr-TR" b="0" dirty="0"/>
              <a:t>Set-AzureRmVMOperatingSystem -Windows -ComputerName M3VM01 -Credential $creds | ` </a:t>
            </a:r>
          </a:p>
          <a:p>
            <a:r>
              <a:rPr lang="tr-TR" b="0" dirty="0"/>
              <a:t>Set-AzureRmVMSourceImage -PublisherName MicrosoftWindowsServer -Offer WindowsServer `</a:t>
            </a:r>
          </a:p>
          <a:p>
            <a:r>
              <a:rPr lang="tr-TR" b="0" dirty="0"/>
              <a:t>-Skus 2016-Datacenter -version latest | Add-AzureRmVMNetworkInterface -Id $nic.Id</a:t>
            </a:r>
          </a:p>
          <a:p>
            <a:endParaRPr lang="tr-TR" b="0" dirty="0"/>
          </a:p>
          <a:p>
            <a:r>
              <a:rPr lang="tr-TR" b="0" dirty="0"/>
              <a:t> #Create the VM</a:t>
            </a:r>
          </a:p>
          <a:p>
            <a:r>
              <a:rPr lang="tr-TR" b="0" dirty="0"/>
              <a:t>  New-AzureRmVM -ResourceGroupName TestM3 -Location EastUS -VM $vmConfig</a:t>
            </a:r>
          </a:p>
          <a:p>
            <a:endParaRPr lang="tr-TR" b="0" dirty="0"/>
          </a:p>
          <a:p>
            <a:endParaRPr lang="tr-TR" b="1" dirty="0"/>
          </a:p>
          <a:p>
            <a:endParaRPr lang="tr-T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31858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05467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38538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903375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81642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7" rtl="0" eaLnBrk="1" fontAlgn="auto" latinLnBrk="0" hangingPunct="1">
              <a:lnSpc>
                <a:spcPct val="90000"/>
              </a:lnSpc>
              <a:spcBef>
                <a:spcPts val="0"/>
              </a:spcBef>
              <a:spcAft>
                <a:spcPts val="333"/>
              </a:spcAft>
              <a:buClrTx/>
              <a:buSzTx/>
              <a:buFontTx/>
              <a:buNone/>
              <a:tabLst/>
              <a:defRPr/>
            </a:pPr>
            <a:r>
              <a:rPr lang="tr-TR" baseline="0" dirty="0"/>
              <a:t>Show them on the previously created vm</a:t>
            </a:r>
          </a:p>
          <a:p>
            <a:pPr marL="0" marR="0" indent="0" algn="l" defTabSz="914367" rtl="0" eaLnBrk="1" fontAlgn="auto" latinLnBrk="0" hangingPunct="1">
              <a:lnSpc>
                <a:spcPct val="90000"/>
              </a:lnSpc>
              <a:spcBef>
                <a:spcPts val="0"/>
              </a:spcBef>
              <a:spcAft>
                <a:spcPts val="333"/>
              </a:spcAft>
              <a:buClrTx/>
              <a:buSzTx/>
              <a:buFontTx/>
              <a:buNone/>
              <a:tabLst/>
              <a:defRPr/>
            </a:pPr>
            <a:r>
              <a:rPr lang="tr-TR" baseline="0" dirty="0"/>
              <a:t>Telll them that if ip address value changes it needs a restart, else no need for the restart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6/17/2019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178450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8466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314691"/>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288" userDrawn="1">
          <p15:clr>
            <a:srgbClr val="5ACBF0"/>
          </p15:clr>
        </p15:guide>
        <p15:guide id="3" orient="horz" pos="904"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340558330"/>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5991582"/>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3026662"/>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3176542"/>
      </p:ext>
    </p:extLst>
  </p:cSld>
  <p:clrMapOvr>
    <a:masterClrMapping/>
  </p:clrMapOvr>
  <p:transition>
    <p:fade/>
  </p:transition>
  <p:extLst>
    <p:ext uri="{DCECCB84-F9BA-43D5-87BE-67443E8EF086}">
      <p15:sldGuideLst xmlns:p15="http://schemas.microsoft.com/office/powerpoint/2012/main">
        <p15:guide id="1" orient="horz" pos="900" userDrawn="1">
          <p15:clr>
            <a:srgbClr val="5ACBF0"/>
          </p15:clr>
        </p15:guide>
        <p15:guide id="2" orient="horz" pos="1276" userDrawn="1">
          <p15:clr>
            <a:srgbClr val="5ACBF0"/>
          </p15:clr>
        </p15:guide>
        <p15:guide id="3" orient="horz" pos="288"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938602"/>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74636662"/>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023853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5454973"/>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3448517"/>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BC8D-C1AB-48A2-B0C4-805AF97E588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070B8A47-D0E7-4604-B8A5-FD7DAA7DEB18}"/>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9756500"/>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45809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042083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6" Type="http://schemas.openxmlformats.org/officeDocument/2006/relationships/image" Target="../media/image1.emf"/><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theme" Target="../theme/theme3.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765" dirty="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8"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6"/>
          <a:stretch>
            <a:fillRect/>
          </a:stretch>
        </p:blipFill>
        <p:spPr>
          <a:xfrm rot="5400000">
            <a:off x="9288988" y="2942644"/>
            <a:ext cx="6858000" cy="972712"/>
          </a:xfrm>
          <a:prstGeom prst="rect">
            <a:avLst/>
          </a:prstGeom>
        </p:spPr>
      </p:pic>
      <p:grpSp>
        <p:nvGrpSpPr>
          <p:cNvPr id="10"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11" name="Straight Connector 10">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5"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81342121"/>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Lst>
  <p:transition>
    <p:fade/>
  </p:transition>
  <p:hf sldNum="0"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userDrawn="1">
          <p15:clr>
            <a:srgbClr val="C35EA4"/>
          </p15:clr>
        </p15:guide>
        <p15:guide id="2" pos="7313" userDrawn="1">
          <p15:clr>
            <a:srgbClr val="C35EA4"/>
          </p15:clr>
        </p15:guide>
        <p15:guide id="3" orient="horz" pos="369" userDrawn="1">
          <p15:clr>
            <a:srgbClr val="C35EA4"/>
          </p15:clr>
        </p15:guide>
        <p15:guide id="4" orient="horz" pos="3949" userDrawn="1">
          <p15:clr>
            <a:srgbClr val="C35EA4"/>
          </p15:clr>
        </p15:guide>
        <p15:guide id="5" orient="horz" pos="184" userDrawn="1">
          <p15:clr>
            <a:srgbClr val="A4A3A4"/>
          </p15:clr>
        </p15:guide>
        <p15:guide id="6" pos="185" userDrawn="1">
          <p15:clr>
            <a:srgbClr val="A4A3A4"/>
          </p15:clr>
        </p15:guide>
        <p15:guide id="7" orient="horz" pos="4135" userDrawn="1">
          <p15:clr>
            <a:srgbClr val="A4A3A4"/>
          </p15:clr>
        </p15:guide>
        <p15:guide id="8"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v2lLnIR55Ng" TargetMode="External"/><Relationship Id="rId2" Type="http://schemas.openxmlformats.org/officeDocument/2006/relationships/notesSlide" Target="../notesSlides/notesSlide9.xml"/><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5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85VSGsMMJTo" TargetMode="External"/><Relationship Id="rId2" Type="http://schemas.openxmlformats.org/officeDocument/2006/relationships/notesSlide" Target="../notesSlides/notesSlide19.xml"/><Relationship Id="rId1" Type="http://schemas.openxmlformats.org/officeDocument/2006/relationships/slideLayout" Target="../slideLayouts/slideLayout6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5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5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5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5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uJqpzDVcT3Q" TargetMode="External"/><Relationship Id="rId2" Type="http://schemas.openxmlformats.org/officeDocument/2006/relationships/notesSlide" Target="../notesSlides/notesSlide3.xml"/><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3ObmJQJmTMQ" TargetMode="External"/><Relationship Id="rId2" Type="http://schemas.openxmlformats.org/officeDocument/2006/relationships/notesSlide" Target="../notesSlides/notesSlide4.xml"/><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2012" y="1012623"/>
            <a:ext cx="5749873" cy="1661993"/>
          </a:xfrm>
        </p:spPr>
        <p:txBody>
          <a:bodyPr/>
          <a:lstStyle/>
          <a:p>
            <a:r>
              <a:rPr lang="en-US" dirty="0"/>
              <a:t>AZ-300</a:t>
            </a:r>
            <a:r>
              <a:rPr lang="tr-TR" dirty="0"/>
              <a:t>T</a:t>
            </a:r>
            <a:r>
              <a:rPr lang="en-US" dirty="0"/>
              <a:t>0</a:t>
            </a:r>
            <a:r>
              <a:rPr lang="tr-TR" dirty="0"/>
              <a:t>1</a:t>
            </a:r>
            <a:br>
              <a:rPr lang="en-US" dirty="0"/>
            </a:br>
            <a:r>
              <a:rPr lang="en-US" dirty="0"/>
              <a:t>M</a:t>
            </a:r>
            <a:r>
              <a:rPr lang="tr-TR" dirty="0"/>
              <a:t> </a:t>
            </a:r>
            <a:r>
              <a:rPr lang="en-US" dirty="0"/>
              <a:t>4: Configuring and Managing </a:t>
            </a:r>
            <a:r>
              <a:rPr lang="tr-TR" dirty="0"/>
              <a:t>VNets</a:t>
            </a:r>
            <a:endParaRPr lang="en-US" dirty="0"/>
          </a:p>
        </p:txBody>
      </p:sp>
      <p:sp>
        <p:nvSpPr>
          <p:cNvPr id="3" name="Rectangle 2"/>
          <p:cNvSpPr/>
          <p:nvPr/>
        </p:nvSpPr>
        <p:spPr>
          <a:xfrm>
            <a:off x="389021" y="2916911"/>
            <a:ext cx="6096000" cy="2308324"/>
          </a:xfrm>
          <a:prstGeom prst="rect">
            <a:avLst/>
          </a:prstGeom>
        </p:spPr>
        <p:txBody>
          <a:bodyPr>
            <a:spAutoFit/>
          </a:bodyPr>
          <a:lstStyle/>
          <a:p>
            <a:pPr marL="342900" indent="-342900">
              <a:buFont typeface="Arial" panose="020B0604020202020204" pitchFamily="34" charset="0"/>
              <a:buChar char="•"/>
            </a:pPr>
            <a:r>
              <a:rPr lang="en-US" sz="2400" dirty="0"/>
              <a:t>Creating Azure Virtual Networks</a:t>
            </a:r>
            <a:endParaRPr lang="tr-TR" sz="2400" dirty="0"/>
          </a:p>
          <a:p>
            <a:pPr marL="342900" indent="-342900">
              <a:buFont typeface="Arial" panose="020B0604020202020204" pitchFamily="34" charset="0"/>
              <a:buChar char="•"/>
            </a:pPr>
            <a:r>
              <a:rPr lang="en-US" sz="2400" dirty="0"/>
              <a:t>Review of IP Addressing</a:t>
            </a:r>
            <a:endParaRPr lang="tr-TR" sz="2400" dirty="0"/>
          </a:p>
          <a:p>
            <a:pPr marL="342900" indent="-342900">
              <a:buFont typeface="Arial" panose="020B0604020202020204" pitchFamily="34" charset="0"/>
              <a:buChar char="•"/>
            </a:pPr>
            <a:r>
              <a:rPr lang="en-GB" sz="2400" dirty="0"/>
              <a:t>Network Routing</a:t>
            </a:r>
            <a:endParaRPr lang="tr-TR" sz="2400" dirty="0"/>
          </a:p>
          <a:p>
            <a:pPr marL="342900" indent="-342900">
              <a:buFont typeface="Arial" panose="020B0604020202020204" pitchFamily="34" charset="0"/>
              <a:buChar char="•"/>
            </a:pPr>
            <a:r>
              <a:rPr lang="en-GB" sz="2400" dirty="0"/>
              <a:t>Intersite Connectivity</a:t>
            </a:r>
            <a:endParaRPr lang="tr-TR" sz="2400" dirty="0"/>
          </a:p>
          <a:p>
            <a:pPr marL="342900" indent="-342900">
              <a:buFont typeface="Arial" panose="020B0604020202020204" pitchFamily="34" charset="0"/>
              <a:buChar char="•"/>
            </a:pPr>
            <a:r>
              <a:rPr lang="en-GB" sz="2400" dirty="0"/>
              <a:t>Virtual Network Peering</a:t>
            </a:r>
            <a:br>
              <a:rPr lang="tr-TR" sz="2400" dirty="0"/>
            </a:br>
            <a:endParaRPr lang="en-GB" sz="2400"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IP Addresses</a:t>
            </a:r>
          </a:p>
        </p:txBody>
      </p:sp>
      <p:sp>
        <p:nvSpPr>
          <p:cNvPr id="6" name="Text Placeholder 5"/>
          <p:cNvSpPr>
            <a:spLocks noGrp="1"/>
          </p:cNvSpPr>
          <p:nvPr>
            <p:ph idx="1"/>
          </p:nvPr>
        </p:nvSpPr>
        <p:spPr>
          <a:xfrm>
            <a:off x="539812" y="1686634"/>
            <a:ext cx="11018520" cy="3102388"/>
          </a:xfrm>
        </p:spPr>
        <p:txBody>
          <a:bodyPr/>
          <a:lstStyle/>
          <a:p>
            <a:r>
              <a:rPr lang="en-US" dirty="0"/>
              <a:t>Can be assigned to:</a:t>
            </a:r>
          </a:p>
          <a:p>
            <a:pPr lvl="1"/>
            <a:r>
              <a:rPr lang="en-US" dirty="0"/>
              <a:t>VM NICs</a:t>
            </a:r>
          </a:p>
          <a:p>
            <a:pPr lvl="1"/>
            <a:r>
              <a:rPr lang="en-US" dirty="0"/>
              <a:t>Internal load balancers</a:t>
            </a:r>
          </a:p>
          <a:p>
            <a:pPr lvl="1"/>
            <a:r>
              <a:rPr lang="en-US" dirty="0"/>
              <a:t>Application gateways</a:t>
            </a:r>
          </a:p>
          <a:p>
            <a:r>
              <a:rPr lang="en-US" dirty="0"/>
              <a:t>Support two assignment methods:</a:t>
            </a:r>
          </a:p>
          <a:p>
            <a:pPr lvl="1"/>
            <a:r>
              <a:rPr lang="en-US" dirty="0"/>
              <a:t>Static: You select and assign any available IP address in the subnet's address range.</a:t>
            </a:r>
          </a:p>
          <a:p>
            <a:pPr lvl="1"/>
            <a:r>
              <a:rPr lang="en-US" dirty="0"/>
              <a:t>Dynamic (default): Azure assigns the next available IP address in the subnet's address range. </a:t>
            </a:r>
          </a:p>
        </p:txBody>
      </p:sp>
      <p:pic>
        <p:nvPicPr>
          <p:cNvPr id="3" name="Picture 2"/>
          <p:cNvPicPr>
            <a:picLocks noChangeAspect="1"/>
          </p:cNvPicPr>
          <p:nvPr/>
        </p:nvPicPr>
        <p:blipFill>
          <a:blip r:embed="rId3"/>
          <a:stretch>
            <a:fillRect/>
          </a:stretch>
        </p:blipFill>
        <p:spPr>
          <a:xfrm>
            <a:off x="4730593" y="1632846"/>
            <a:ext cx="6876190" cy="1619048"/>
          </a:xfrm>
          <a:prstGeom prst="rect">
            <a:avLst/>
          </a:prstGeom>
        </p:spPr>
      </p:pic>
    </p:spTree>
    <p:extLst>
      <p:ext uri="{BB962C8B-B14F-4D97-AF65-F5344CB8AC3E}">
        <p14:creationId xmlns:p14="http://schemas.microsoft.com/office/powerpoint/2010/main" val="3706080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Demonstration: </a:t>
            </a:r>
            <a:r>
              <a:rPr lang="en-US" dirty="0">
                <a:hlinkClick r:id="rId3"/>
              </a:rPr>
              <a:t>Configuring IP Settings</a:t>
            </a:r>
            <a:endParaRPr lang="en-US" dirty="0"/>
          </a:p>
        </p:txBody>
      </p:sp>
    </p:spTree>
    <p:extLst>
      <p:ext uri="{BB962C8B-B14F-4D97-AF65-F5344CB8AC3E}">
        <p14:creationId xmlns:p14="http://schemas.microsoft.com/office/powerpoint/2010/main" val="2115091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EB12D-2ECC-4A70-BA7A-76BAF61BE146}"/>
              </a:ext>
            </a:extLst>
          </p:cNvPr>
          <p:cNvSpPr txBox="1">
            <a:spLocks/>
          </p:cNvSpPr>
          <p:nvPr/>
        </p:nvSpPr>
        <p:spPr bwMode="auto">
          <a:xfrm>
            <a:off x="585216" y="85654"/>
            <a:ext cx="7773988" cy="498598"/>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defTabSz="932742" rtl="0" eaLnBrk="1" fontAlgn="base" latinLnBrk="0" hangingPunct="1">
              <a:lnSpc>
                <a:spcPct val="90000"/>
              </a:lnSpc>
              <a:spcBef>
                <a:spcPct val="0"/>
              </a:spcBef>
              <a:spcAft>
                <a:spcPct val="0"/>
              </a:spcAft>
              <a:buClr>
                <a:srgbClr val="DC0081"/>
              </a:buClr>
              <a:buFont typeface="Wingdings" pitchFamily="2" charset="2"/>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GB" dirty="0">
                <a:solidFill>
                  <a:schemeClr val="bg1"/>
                </a:solidFill>
              </a:rPr>
              <a:t>Lesson </a:t>
            </a:r>
            <a:r>
              <a:rPr lang="tr-TR" dirty="0">
                <a:solidFill>
                  <a:schemeClr val="bg1"/>
                </a:solidFill>
              </a:rPr>
              <a:t>3</a:t>
            </a:r>
            <a:r>
              <a:rPr lang="en-GB" dirty="0">
                <a:solidFill>
                  <a:schemeClr val="bg1"/>
                </a:solidFill>
              </a:rPr>
              <a:t>: </a:t>
            </a:r>
            <a:r>
              <a:rPr lang="en-US" dirty="0">
                <a:solidFill>
                  <a:schemeClr val="bg1"/>
                </a:solidFill>
              </a:rPr>
              <a:t>Network Routing</a:t>
            </a:r>
            <a:endParaRPr lang="en-GB" dirty="0">
              <a:solidFill>
                <a:schemeClr val="bg1"/>
              </a:solidFill>
            </a:endParaRPr>
          </a:p>
        </p:txBody>
      </p:sp>
      <p:sp>
        <p:nvSpPr>
          <p:cNvPr id="4" name="Rectangle 3"/>
          <p:cNvSpPr/>
          <p:nvPr/>
        </p:nvSpPr>
        <p:spPr>
          <a:xfrm>
            <a:off x="585216" y="1036901"/>
            <a:ext cx="9621253" cy="3539430"/>
          </a:xfrm>
          <a:prstGeom prst="rect">
            <a:avLst/>
          </a:prstGeom>
        </p:spPr>
        <p:txBody>
          <a:bodyPr wrap="square">
            <a:spAutoFit/>
          </a:bodyPr>
          <a:lstStyle/>
          <a:p>
            <a:pPr marL="571500" indent="-571500">
              <a:buFont typeface="Arial" panose="020B0604020202020204" pitchFamily="34" charset="0"/>
              <a:buChar char="•"/>
            </a:pPr>
            <a:r>
              <a:rPr lang="en-GB" sz="3200" dirty="0"/>
              <a:t>Practice: Routing</a:t>
            </a:r>
          </a:p>
          <a:p>
            <a:pPr marL="571500" indent="-571500">
              <a:buFont typeface="Arial" panose="020B0604020202020204" pitchFamily="34" charset="0"/>
              <a:buChar char="•"/>
            </a:pPr>
            <a:r>
              <a:rPr lang="en-GB" sz="3200" dirty="0"/>
              <a:t>User Defined Routes</a:t>
            </a:r>
            <a:endParaRPr lang="tr-TR" sz="3200" dirty="0"/>
          </a:p>
          <a:p>
            <a:pPr marL="571500" indent="-571500">
              <a:buFont typeface="Arial" panose="020B0604020202020204" pitchFamily="34" charset="0"/>
              <a:buChar char="•"/>
            </a:pPr>
            <a:r>
              <a:rPr lang="en-GB" sz="3200" dirty="0"/>
              <a:t>Routing Example</a:t>
            </a:r>
          </a:p>
          <a:p>
            <a:pPr marL="571500" indent="-571500">
              <a:buFont typeface="Arial" panose="020B0604020202020204" pitchFamily="34" charset="0"/>
              <a:buChar char="•"/>
            </a:pPr>
            <a:r>
              <a:rPr lang="en-GB" sz="3200" dirty="0"/>
              <a:t>Create Route Table</a:t>
            </a:r>
          </a:p>
          <a:p>
            <a:pPr marL="571500" indent="-571500">
              <a:buFont typeface="Arial" panose="020B0604020202020204" pitchFamily="34" charset="0"/>
              <a:buChar char="•"/>
            </a:pPr>
            <a:r>
              <a:rPr lang="en-GB" sz="3200" dirty="0"/>
              <a:t>Create and Associate the Route</a:t>
            </a:r>
          </a:p>
          <a:p>
            <a:pPr marL="571500" indent="-571500">
              <a:buFont typeface="Arial" panose="020B0604020202020204" pitchFamily="34" charset="0"/>
              <a:buChar char="•"/>
            </a:pPr>
            <a:r>
              <a:rPr lang="en-GB" sz="3200" dirty="0"/>
              <a:t>Routing Algorithms</a:t>
            </a:r>
          </a:p>
          <a:p>
            <a:pPr marL="571500" indent="-571500">
              <a:buFont typeface="Arial" panose="020B0604020202020204" pitchFamily="34" charset="0"/>
              <a:buChar char="•"/>
            </a:pPr>
            <a:r>
              <a:rPr lang="en-GB" sz="3200" dirty="0"/>
              <a:t>Video: BGP for VPN</a:t>
            </a:r>
          </a:p>
        </p:txBody>
      </p:sp>
    </p:spTree>
    <p:extLst>
      <p:ext uri="{BB962C8B-B14F-4D97-AF65-F5344CB8AC3E}">
        <p14:creationId xmlns:p14="http://schemas.microsoft.com/office/powerpoint/2010/main" val="1760157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Routing</a:t>
            </a:r>
          </a:p>
        </p:txBody>
      </p:sp>
      <p:sp>
        <p:nvSpPr>
          <p:cNvPr id="5" name="Rectangle 4"/>
          <p:cNvSpPr/>
          <p:nvPr/>
        </p:nvSpPr>
        <p:spPr>
          <a:xfrm>
            <a:off x="96251" y="2324975"/>
            <a:ext cx="4969044" cy="3351687"/>
          </a:xfrm>
          <a:prstGeom prst="rect">
            <a:avLst/>
          </a:prstGeom>
        </p:spPr>
        <p:txBody>
          <a:bodyPr wrap="square">
            <a:spAutoFit/>
          </a:bodyPr>
          <a:lstStyle/>
          <a:p>
            <a:pPr>
              <a:buFont typeface="Arial" panose="020B0604020202020204" pitchFamily="34" charset="0"/>
              <a:buChar char="•"/>
            </a:pPr>
            <a:r>
              <a:rPr lang="en-GB" dirty="0">
                <a:solidFill>
                  <a:srgbClr val="1A1A18"/>
                </a:solidFill>
                <a:latin typeface="SofiaPro"/>
              </a:rPr>
              <a:t>Traffic between VMs in the same subnet.</a:t>
            </a:r>
            <a:endParaRPr lang="tr-TR" dirty="0">
              <a:solidFill>
                <a:srgbClr val="1A1A18"/>
              </a:solidFill>
              <a:latin typeface="SofiaPro"/>
            </a:endParaRPr>
          </a:p>
          <a:p>
            <a:endParaRPr lang="en-GB" dirty="0">
              <a:solidFill>
                <a:srgbClr val="000000"/>
              </a:solidFill>
              <a:latin typeface="SofiaPro"/>
            </a:endParaRPr>
          </a:p>
          <a:p>
            <a:pPr>
              <a:buFont typeface="Arial" panose="020B0604020202020204" pitchFamily="34" charset="0"/>
              <a:buChar char="•"/>
            </a:pPr>
            <a:r>
              <a:rPr lang="en-GB" dirty="0">
                <a:solidFill>
                  <a:srgbClr val="1A1A18"/>
                </a:solidFill>
                <a:latin typeface="SofiaPro"/>
              </a:rPr>
              <a:t>Between VMs in different subnets in the same virtual network.</a:t>
            </a:r>
            <a:endParaRPr lang="tr-TR" dirty="0">
              <a:solidFill>
                <a:srgbClr val="1A1A18"/>
              </a:solidFill>
              <a:latin typeface="SofiaPro"/>
            </a:endParaRPr>
          </a:p>
          <a:p>
            <a:endParaRPr lang="en-GB" dirty="0">
              <a:solidFill>
                <a:srgbClr val="000000"/>
              </a:solidFill>
              <a:latin typeface="SofiaPro"/>
            </a:endParaRPr>
          </a:p>
          <a:p>
            <a:pPr>
              <a:buFont typeface="Arial" panose="020B0604020202020204" pitchFamily="34" charset="0"/>
              <a:buChar char="•"/>
            </a:pPr>
            <a:r>
              <a:rPr lang="en-GB" dirty="0">
                <a:solidFill>
                  <a:srgbClr val="1A1A18"/>
                </a:solidFill>
                <a:latin typeface="SofiaPro"/>
              </a:rPr>
              <a:t>Data flow from VMs to the Internet.</a:t>
            </a:r>
            <a:endParaRPr lang="tr-TR" dirty="0">
              <a:solidFill>
                <a:srgbClr val="1A1A18"/>
              </a:solidFill>
              <a:latin typeface="SofiaPro"/>
            </a:endParaRPr>
          </a:p>
          <a:p>
            <a:endParaRPr lang="en-GB" dirty="0">
              <a:solidFill>
                <a:srgbClr val="000000"/>
              </a:solidFill>
              <a:latin typeface="SofiaPro"/>
            </a:endParaRPr>
          </a:p>
          <a:p>
            <a:pPr>
              <a:buFont typeface="Arial" panose="020B0604020202020204" pitchFamily="34" charset="0"/>
              <a:buChar char="•"/>
            </a:pPr>
            <a:r>
              <a:rPr lang="en-GB" dirty="0">
                <a:solidFill>
                  <a:srgbClr val="1A1A18"/>
                </a:solidFill>
                <a:latin typeface="SofiaPro"/>
              </a:rPr>
              <a:t>Communication between VMs using a </a:t>
            </a:r>
            <a:br>
              <a:rPr lang="tr-TR" dirty="0">
                <a:solidFill>
                  <a:srgbClr val="1A1A18"/>
                </a:solidFill>
                <a:latin typeface="SofiaPro"/>
              </a:rPr>
            </a:br>
            <a:r>
              <a:rPr lang="en-GB" dirty="0">
                <a:solidFill>
                  <a:srgbClr val="1A1A18"/>
                </a:solidFill>
                <a:latin typeface="SofiaPro"/>
              </a:rPr>
              <a:t>VNet-to-VNet VPN.</a:t>
            </a:r>
            <a:endParaRPr lang="tr-TR" dirty="0">
              <a:solidFill>
                <a:srgbClr val="1A1A18"/>
              </a:solidFill>
              <a:latin typeface="SofiaPro"/>
            </a:endParaRPr>
          </a:p>
          <a:p>
            <a:endParaRPr lang="en-GB" dirty="0">
              <a:solidFill>
                <a:srgbClr val="000000"/>
              </a:solidFill>
              <a:latin typeface="SofiaPro"/>
            </a:endParaRPr>
          </a:p>
          <a:p>
            <a:pPr>
              <a:buFont typeface="Arial" panose="020B0604020202020204" pitchFamily="34" charset="0"/>
              <a:buChar char="•"/>
            </a:pPr>
            <a:r>
              <a:rPr lang="en-GB" dirty="0">
                <a:solidFill>
                  <a:srgbClr val="1A1A18"/>
                </a:solidFill>
                <a:latin typeface="SofiaPro"/>
              </a:rPr>
              <a:t>Site-to-Site and ExpressRoute </a:t>
            </a:r>
            <a:br>
              <a:rPr lang="tr-TR" dirty="0">
                <a:solidFill>
                  <a:srgbClr val="1A1A18"/>
                </a:solidFill>
                <a:latin typeface="SofiaPro"/>
              </a:rPr>
            </a:br>
            <a:r>
              <a:rPr lang="en-GB" dirty="0">
                <a:solidFill>
                  <a:srgbClr val="1A1A18"/>
                </a:solidFill>
                <a:latin typeface="SofiaPro"/>
              </a:rPr>
              <a:t>communication through the VPN gateway.</a:t>
            </a:r>
            <a:endParaRPr lang="en-GB" dirty="0">
              <a:solidFill>
                <a:srgbClr val="000000"/>
              </a:solidFill>
              <a:latin typeface="SofiaPro"/>
            </a:endParaRPr>
          </a:p>
        </p:txBody>
      </p:sp>
      <p:pic>
        <p:nvPicPr>
          <p:cNvPr id="7" name="Picture 6"/>
          <p:cNvPicPr>
            <a:picLocks noChangeAspect="1"/>
          </p:cNvPicPr>
          <p:nvPr/>
        </p:nvPicPr>
        <p:blipFill>
          <a:blip r:embed="rId3"/>
          <a:stretch>
            <a:fillRect/>
          </a:stretch>
        </p:blipFill>
        <p:spPr>
          <a:xfrm>
            <a:off x="4924425" y="740662"/>
            <a:ext cx="7267575" cy="5705475"/>
          </a:xfrm>
          <a:prstGeom prst="rect">
            <a:avLst/>
          </a:prstGeom>
        </p:spPr>
      </p:pic>
    </p:spTree>
    <p:extLst>
      <p:ext uri="{BB962C8B-B14F-4D97-AF65-F5344CB8AC3E}">
        <p14:creationId xmlns:p14="http://schemas.microsoft.com/office/powerpoint/2010/main" val="2097247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39812" y="45033"/>
            <a:ext cx="11018520" cy="1107996"/>
          </a:xfrm>
        </p:spPr>
        <p:txBody>
          <a:bodyPr/>
          <a:lstStyle/>
          <a:p>
            <a:r>
              <a:rPr lang="en-US" dirty="0"/>
              <a:t>User Defined Routes</a:t>
            </a:r>
            <a:br>
              <a:rPr lang="en-US" dirty="0"/>
            </a:br>
            <a:endParaRPr lang="en-US" dirty="0"/>
          </a:p>
        </p:txBody>
      </p:sp>
      <p:sp>
        <p:nvSpPr>
          <p:cNvPr id="6" name="Text Placeholder 5"/>
          <p:cNvSpPr>
            <a:spLocks noGrp="1"/>
          </p:cNvSpPr>
          <p:nvPr>
            <p:ph idx="1"/>
          </p:nvPr>
        </p:nvSpPr>
        <p:spPr>
          <a:xfrm>
            <a:off x="539812" y="916613"/>
            <a:ext cx="11018520" cy="3311676"/>
          </a:xfrm>
        </p:spPr>
        <p:txBody>
          <a:bodyPr/>
          <a:lstStyle/>
          <a:p>
            <a:r>
              <a:rPr lang="en-US" dirty="0"/>
              <a:t>Alter default system routes:</a:t>
            </a:r>
          </a:p>
          <a:p>
            <a:pPr lvl="1"/>
            <a:r>
              <a:rPr lang="en-US" dirty="0"/>
              <a:t>Direct traffic to a designated virtual appliance </a:t>
            </a:r>
          </a:p>
          <a:p>
            <a:pPr lvl="1"/>
            <a:r>
              <a:rPr lang="en-US" dirty="0"/>
              <a:t>Facilitate routing, firewalling, or WAN optimization</a:t>
            </a:r>
          </a:p>
          <a:p>
            <a:pPr lvl="1"/>
            <a:r>
              <a:rPr lang="en-US" dirty="0"/>
              <a:t>Typically specify the next hop of the traffic flow</a:t>
            </a:r>
          </a:p>
          <a:p>
            <a:r>
              <a:rPr lang="en-US" dirty="0"/>
              <a:t>Implementation involves:</a:t>
            </a:r>
          </a:p>
          <a:p>
            <a:pPr lvl="1"/>
            <a:r>
              <a:rPr lang="en-US" dirty="0"/>
              <a:t>Grouping routes into route tables</a:t>
            </a:r>
          </a:p>
          <a:p>
            <a:pPr lvl="1"/>
            <a:r>
              <a:rPr lang="en-US" dirty="0"/>
              <a:t>Associating route tables to subnets</a:t>
            </a:r>
          </a:p>
          <a:p>
            <a:endParaRPr lang="en-US" dirty="0"/>
          </a:p>
        </p:txBody>
      </p:sp>
    </p:spTree>
    <p:extLst>
      <p:ext uri="{BB962C8B-B14F-4D97-AF65-F5344CB8AC3E}">
        <p14:creationId xmlns:p14="http://schemas.microsoft.com/office/powerpoint/2010/main" val="3192351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iagram of three subnets within a Vnet as described in the text: private, DMZ, and public. A route table is also display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492" y="740662"/>
            <a:ext cx="5076825" cy="2438400"/>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p:txBody>
          <a:bodyPr/>
          <a:lstStyle/>
          <a:p>
            <a:r>
              <a:rPr lang="en-US" dirty="0"/>
              <a:t>Routing Example</a:t>
            </a:r>
          </a:p>
        </p:txBody>
      </p:sp>
      <p:sp>
        <p:nvSpPr>
          <p:cNvPr id="6" name="Text Placeholder 5"/>
          <p:cNvSpPr>
            <a:spLocks noGrp="1"/>
          </p:cNvSpPr>
          <p:nvPr>
            <p:ph idx="1"/>
          </p:nvPr>
        </p:nvSpPr>
        <p:spPr>
          <a:xfrm>
            <a:off x="539812" y="916407"/>
            <a:ext cx="11018520" cy="4715137"/>
          </a:xfrm>
        </p:spPr>
        <p:txBody>
          <a:bodyPr/>
          <a:lstStyle/>
          <a:p>
            <a:r>
              <a:rPr lang="en-US" dirty="0"/>
              <a:t>A sample environment:</a:t>
            </a:r>
          </a:p>
          <a:p>
            <a:pPr lvl="1"/>
            <a:r>
              <a:rPr lang="en-US" dirty="0"/>
              <a:t>Private subnet</a:t>
            </a:r>
          </a:p>
          <a:p>
            <a:pPr lvl="1"/>
            <a:r>
              <a:rPr lang="en-US" dirty="0"/>
              <a:t>DMZ subnet: hosting an NVA</a:t>
            </a:r>
          </a:p>
          <a:p>
            <a:pPr lvl="1"/>
            <a:r>
              <a:rPr lang="en-US" dirty="0"/>
              <a:t>Public subnet</a:t>
            </a:r>
          </a:p>
          <a:p>
            <a:r>
              <a:rPr lang="en-US" dirty="0"/>
              <a:t>Requirements:</a:t>
            </a:r>
          </a:p>
          <a:p>
            <a:pPr lvl="1"/>
            <a:r>
              <a:rPr lang="en-US" dirty="0"/>
              <a:t>Traffic from the public subnet must route via NVA</a:t>
            </a:r>
          </a:p>
          <a:p>
            <a:r>
              <a:rPr lang="en-US" dirty="0"/>
              <a:t>Implementation:</a:t>
            </a:r>
          </a:p>
          <a:p>
            <a:pPr lvl="1"/>
            <a:r>
              <a:rPr lang="en-US" dirty="0"/>
              <a:t>Create a route table</a:t>
            </a:r>
          </a:p>
          <a:p>
            <a:pPr lvl="2"/>
            <a:r>
              <a:rPr lang="en-US" dirty="0" err="1"/>
              <a:t>myRouteTablePublic</a:t>
            </a:r>
            <a:endParaRPr lang="en-US" dirty="0"/>
          </a:p>
          <a:p>
            <a:pPr lvl="1"/>
            <a:r>
              <a:rPr lang="en-US" dirty="0"/>
              <a:t>Add a route to the table</a:t>
            </a:r>
          </a:p>
          <a:p>
            <a:pPr lvl="2"/>
            <a:r>
              <a:rPr lang="en-US" dirty="0"/>
              <a:t>with NVA as the next hop</a:t>
            </a:r>
          </a:p>
          <a:p>
            <a:pPr lvl="1"/>
            <a:r>
              <a:rPr lang="en-US" dirty="0"/>
              <a:t>Associate the table to the Public subnet</a:t>
            </a:r>
          </a:p>
        </p:txBody>
      </p:sp>
      <p:pic>
        <p:nvPicPr>
          <p:cNvPr id="6148" name="Picture 4" descr="Flowchart with three steps: Create a route table, Create a route, and Associate a route to the subnet.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8840" y="3919726"/>
            <a:ext cx="6010275" cy="21717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884503" y="3750449"/>
            <a:ext cx="5504792" cy="338554"/>
          </a:xfrm>
          <a:prstGeom prst="rect">
            <a:avLst/>
          </a:prstGeom>
        </p:spPr>
        <p:txBody>
          <a:bodyPr wrap="square">
            <a:spAutoFit/>
          </a:bodyPr>
          <a:lstStyle/>
          <a:p>
            <a:pPr lvl="1"/>
            <a:r>
              <a:rPr lang="en-US" sz="1600" i="1" dirty="0">
                <a:solidFill>
                  <a:srgbClr val="C00000"/>
                </a:solidFill>
              </a:rPr>
              <a:t>NVA</a:t>
            </a:r>
            <a:r>
              <a:rPr lang="tr-TR" sz="1600" i="1" dirty="0">
                <a:solidFill>
                  <a:srgbClr val="C00000"/>
                </a:solidFill>
              </a:rPr>
              <a:t>--&gt; Network Virtual Applicance</a:t>
            </a:r>
            <a:endParaRPr lang="en-US" sz="1600" i="1" dirty="0">
              <a:solidFill>
                <a:srgbClr val="C00000"/>
              </a:solidFill>
            </a:endParaRPr>
          </a:p>
        </p:txBody>
      </p:sp>
    </p:spTree>
    <p:extLst>
      <p:ext uri="{BB962C8B-B14F-4D97-AF65-F5344CB8AC3E}">
        <p14:creationId xmlns:p14="http://schemas.microsoft.com/office/powerpoint/2010/main" val="153555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Route Table</a:t>
            </a:r>
          </a:p>
        </p:txBody>
      </p:sp>
      <p:sp>
        <p:nvSpPr>
          <p:cNvPr id="6" name="Text Placeholder 5"/>
          <p:cNvSpPr>
            <a:spLocks noGrp="1"/>
          </p:cNvSpPr>
          <p:nvPr>
            <p:ph idx="1"/>
          </p:nvPr>
        </p:nvSpPr>
        <p:spPr>
          <a:xfrm>
            <a:off x="539812" y="1686634"/>
            <a:ext cx="11018520" cy="1169551"/>
          </a:xfrm>
        </p:spPr>
        <p:txBody>
          <a:bodyPr/>
          <a:lstStyle/>
          <a:p>
            <a:r>
              <a:rPr lang="en-US" dirty="0"/>
              <a:t>Azure networking supports route propagation via BGP:</a:t>
            </a:r>
          </a:p>
          <a:p>
            <a:pPr lvl="1"/>
            <a:r>
              <a:rPr lang="en-US" dirty="0"/>
              <a:t>This facilitates exchange routing and reachability information between networks</a:t>
            </a:r>
          </a:p>
          <a:p>
            <a:pPr lvl="1"/>
            <a:r>
              <a:rPr lang="en-US" dirty="0"/>
              <a:t>It is common in ExpressRoute scenarios</a:t>
            </a:r>
          </a:p>
        </p:txBody>
      </p:sp>
      <p:pic>
        <p:nvPicPr>
          <p:cNvPr id="7170" name="Picture 2" descr="Screenshot of the Create route table page. BGP route propagation is Enabl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2401" y="2856185"/>
            <a:ext cx="2638425"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175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and Associate the Route</a:t>
            </a:r>
          </a:p>
        </p:txBody>
      </p:sp>
      <p:sp>
        <p:nvSpPr>
          <p:cNvPr id="6" name="Text Placeholder 5"/>
          <p:cNvSpPr>
            <a:spLocks noGrp="1"/>
          </p:cNvSpPr>
          <p:nvPr>
            <p:ph idx="1"/>
          </p:nvPr>
        </p:nvSpPr>
        <p:spPr>
          <a:xfrm>
            <a:off x="443560" y="1048960"/>
            <a:ext cx="11018520" cy="4345805"/>
          </a:xfrm>
        </p:spPr>
        <p:txBody>
          <a:bodyPr/>
          <a:lstStyle/>
          <a:p>
            <a:r>
              <a:rPr lang="en-US" dirty="0"/>
              <a:t>Add route to a route table:</a:t>
            </a:r>
          </a:p>
          <a:p>
            <a:pPr lvl="1"/>
            <a:r>
              <a:rPr lang="en-US" dirty="0"/>
              <a:t>Specify the prefix</a:t>
            </a:r>
          </a:p>
          <a:p>
            <a:pPr lvl="1"/>
            <a:r>
              <a:rPr lang="en-US" dirty="0"/>
              <a:t>Select the next hop type:</a:t>
            </a:r>
          </a:p>
          <a:p>
            <a:pPr lvl="2"/>
            <a:r>
              <a:rPr lang="en-US" dirty="0"/>
              <a:t>Virtual network gateway</a:t>
            </a:r>
          </a:p>
          <a:p>
            <a:pPr lvl="2"/>
            <a:r>
              <a:rPr lang="en-US" dirty="0"/>
              <a:t>Virtual network</a:t>
            </a:r>
          </a:p>
          <a:p>
            <a:pPr lvl="2"/>
            <a:r>
              <a:rPr lang="en-US" dirty="0"/>
              <a:t>Internet</a:t>
            </a:r>
          </a:p>
          <a:p>
            <a:pPr lvl="2"/>
            <a:r>
              <a:rPr lang="en-US" dirty="0"/>
              <a:t>Virtual appliance</a:t>
            </a:r>
          </a:p>
          <a:p>
            <a:pPr lvl="2"/>
            <a:r>
              <a:rPr lang="en-US" dirty="0"/>
              <a:t>None</a:t>
            </a:r>
          </a:p>
          <a:p>
            <a:pPr lvl="1"/>
            <a:r>
              <a:rPr lang="en-US" dirty="0"/>
              <a:t>Specify the next hop address:</a:t>
            </a:r>
          </a:p>
          <a:p>
            <a:pPr lvl="2"/>
            <a:r>
              <a:rPr lang="en-US" dirty="0"/>
              <a:t>When using virtual appliance</a:t>
            </a:r>
          </a:p>
          <a:p>
            <a:r>
              <a:rPr lang="en-US" dirty="0"/>
              <a:t>Associate the route table to subnet</a:t>
            </a:r>
          </a:p>
          <a:p>
            <a:pPr lvl="1"/>
            <a:endParaRPr lang="en-US" dirty="0"/>
          </a:p>
        </p:txBody>
      </p:sp>
      <p:pic>
        <p:nvPicPr>
          <p:cNvPr id="8194" name="Picture 2" descr="Screenshot of the Add route page. The Next hop type drop-down is highlighted. Virtual appliance is select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834" y="1203955"/>
            <a:ext cx="2118742" cy="321409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Screenshot of a route table being assocated with a virtual network.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8853" y="4418047"/>
            <a:ext cx="4706515" cy="228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215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39812" y="113656"/>
            <a:ext cx="11018520" cy="553998"/>
          </a:xfrm>
        </p:spPr>
        <p:txBody>
          <a:bodyPr/>
          <a:lstStyle/>
          <a:p>
            <a:r>
              <a:rPr lang="en-US" dirty="0"/>
              <a:t>Routing Algorithms</a:t>
            </a:r>
          </a:p>
        </p:txBody>
      </p:sp>
      <p:sp>
        <p:nvSpPr>
          <p:cNvPr id="6" name="Text Placeholder 5"/>
          <p:cNvSpPr>
            <a:spLocks noGrp="1"/>
          </p:cNvSpPr>
          <p:nvPr>
            <p:ph idx="1"/>
          </p:nvPr>
        </p:nvSpPr>
        <p:spPr>
          <a:xfrm>
            <a:off x="437988" y="1058062"/>
            <a:ext cx="11018520" cy="3681008"/>
          </a:xfrm>
        </p:spPr>
        <p:txBody>
          <a:bodyPr/>
          <a:lstStyle/>
          <a:p>
            <a:r>
              <a:rPr lang="en-US" dirty="0"/>
              <a:t>Route selection algorithms:</a:t>
            </a:r>
          </a:p>
          <a:p>
            <a:pPr lvl="1"/>
            <a:r>
              <a:rPr lang="en-US" dirty="0"/>
              <a:t>Longest prefix match</a:t>
            </a:r>
          </a:p>
          <a:p>
            <a:pPr lvl="1"/>
            <a:endParaRPr lang="en-US" dirty="0"/>
          </a:p>
          <a:p>
            <a:pPr lvl="1"/>
            <a:endParaRPr lang="en-US" dirty="0"/>
          </a:p>
          <a:p>
            <a:pPr lvl="1"/>
            <a:endParaRPr lang="en-US" dirty="0"/>
          </a:p>
          <a:p>
            <a:pPr lvl="1"/>
            <a:r>
              <a:rPr lang="en-US" dirty="0"/>
              <a:t>Route priorities:</a:t>
            </a:r>
          </a:p>
          <a:p>
            <a:pPr lvl="2"/>
            <a:r>
              <a:rPr lang="en-US" dirty="0"/>
              <a:t>1. User-defined route</a:t>
            </a:r>
          </a:p>
          <a:p>
            <a:pPr lvl="2"/>
            <a:r>
              <a:rPr lang="en-US" dirty="0"/>
              <a:t>2. BGP route</a:t>
            </a:r>
          </a:p>
          <a:p>
            <a:pPr lvl="2"/>
            <a:r>
              <a:rPr lang="en-US" dirty="0"/>
              <a:t>3. System route</a:t>
            </a:r>
          </a:p>
          <a:p>
            <a:endParaRPr lang="en-US" dirty="0"/>
          </a:p>
        </p:txBody>
      </p:sp>
      <p:pic>
        <p:nvPicPr>
          <p:cNvPr id="2" name="Picture 1"/>
          <p:cNvPicPr>
            <a:picLocks noChangeAspect="1"/>
          </p:cNvPicPr>
          <p:nvPr/>
        </p:nvPicPr>
        <p:blipFill>
          <a:blip r:embed="rId3"/>
          <a:stretch>
            <a:fillRect/>
          </a:stretch>
        </p:blipFill>
        <p:spPr>
          <a:xfrm>
            <a:off x="5047041" y="1439816"/>
            <a:ext cx="6866667" cy="1257143"/>
          </a:xfrm>
          <a:prstGeom prst="rect">
            <a:avLst/>
          </a:prstGeom>
        </p:spPr>
      </p:pic>
      <p:pic>
        <p:nvPicPr>
          <p:cNvPr id="3" name="Picture 2"/>
          <p:cNvPicPr>
            <a:picLocks noChangeAspect="1"/>
          </p:cNvPicPr>
          <p:nvPr/>
        </p:nvPicPr>
        <p:blipFill>
          <a:blip r:embed="rId4"/>
          <a:stretch>
            <a:fillRect/>
          </a:stretch>
        </p:blipFill>
        <p:spPr>
          <a:xfrm>
            <a:off x="4264988" y="3472403"/>
            <a:ext cx="6866667" cy="1266667"/>
          </a:xfrm>
          <a:prstGeom prst="rect">
            <a:avLst/>
          </a:prstGeom>
        </p:spPr>
      </p:pic>
    </p:spTree>
    <p:extLst>
      <p:ext uri="{BB962C8B-B14F-4D97-AF65-F5344CB8AC3E}">
        <p14:creationId xmlns:p14="http://schemas.microsoft.com/office/powerpoint/2010/main" val="249071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EB12D-2ECC-4A70-BA7A-76BAF61BE146}"/>
              </a:ext>
            </a:extLst>
          </p:cNvPr>
          <p:cNvSpPr txBox="1">
            <a:spLocks/>
          </p:cNvSpPr>
          <p:nvPr/>
        </p:nvSpPr>
        <p:spPr bwMode="auto">
          <a:xfrm>
            <a:off x="412247" y="133780"/>
            <a:ext cx="11258383" cy="498598"/>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defTabSz="932742" rtl="0" eaLnBrk="1" fontAlgn="base" latinLnBrk="0" hangingPunct="1">
              <a:lnSpc>
                <a:spcPct val="90000"/>
              </a:lnSpc>
              <a:spcBef>
                <a:spcPct val="0"/>
              </a:spcBef>
              <a:spcAft>
                <a:spcPct val="0"/>
              </a:spcAft>
              <a:buClr>
                <a:srgbClr val="DC0081"/>
              </a:buClr>
              <a:buFont typeface="Wingdings" pitchFamily="2" charset="2"/>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GB" dirty="0">
                <a:solidFill>
                  <a:schemeClr val="bg1"/>
                </a:solidFill>
                <a:latin typeface="Segoe UI" panose="020B0502040204020203" pitchFamily="34" charset="0"/>
              </a:rPr>
              <a:t>Lesson </a:t>
            </a:r>
            <a:r>
              <a:rPr lang="tr-TR" dirty="0">
                <a:solidFill>
                  <a:schemeClr val="bg1"/>
                </a:solidFill>
                <a:latin typeface="Segoe UI" panose="020B0502040204020203" pitchFamily="34" charset="0"/>
              </a:rPr>
              <a:t>4</a:t>
            </a:r>
            <a:r>
              <a:rPr lang="en-GB" dirty="0">
                <a:solidFill>
                  <a:schemeClr val="bg1"/>
                </a:solidFill>
                <a:latin typeface="Segoe UI" panose="020B0502040204020203" pitchFamily="34" charset="0"/>
              </a:rPr>
              <a:t>: </a:t>
            </a:r>
            <a:r>
              <a:rPr lang="en-US" dirty="0">
                <a:solidFill>
                  <a:schemeClr val="bg1"/>
                </a:solidFill>
                <a:latin typeface="Segoe UI" panose="020B0502040204020203" pitchFamily="34" charset="0"/>
              </a:rPr>
              <a:t>Configuring and Managing Virtual Networks</a:t>
            </a:r>
            <a:endParaRPr lang="en-GB" dirty="0">
              <a:solidFill>
                <a:schemeClr val="bg1"/>
              </a:solidFill>
              <a:latin typeface="Segoe UI" panose="020B0502040204020203" pitchFamily="34" charset="0"/>
            </a:endParaRPr>
          </a:p>
        </p:txBody>
      </p:sp>
      <p:sp>
        <p:nvSpPr>
          <p:cNvPr id="4" name="Rectangle 3"/>
          <p:cNvSpPr/>
          <p:nvPr/>
        </p:nvSpPr>
        <p:spPr>
          <a:xfrm>
            <a:off x="412246" y="1029608"/>
            <a:ext cx="10741027" cy="3539430"/>
          </a:xfrm>
          <a:prstGeom prst="rect">
            <a:avLst/>
          </a:prstGeom>
        </p:spPr>
        <p:txBody>
          <a:bodyPr wrap="square">
            <a:spAutoFit/>
          </a:bodyPr>
          <a:lstStyle/>
          <a:p>
            <a:pPr marL="285750" indent="-285750">
              <a:buFont typeface="Arial" panose="020B0604020202020204" pitchFamily="34" charset="0"/>
              <a:buChar char="•"/>
            </a:pPr>
            <a:r>
              <a:rPr lang="en-GB" sz="2800" dirty="0">
                <a:latin typeface="Segoe UI" panose="020B0502040204020203" pitchFamily="34" charset="0"/>
                <a:cs typeface="Segoe UI" panose="020B0502040204020203" pitchFamily="34" charset="0"/>
              </a:rPr>
              <a:t>Video: Virtual Network Connectivity</a:t>
            </a:r>
          </a:p>
          <a:p>
            <a:pPr marL="285750" indent="-285750">
              <a:buFont typeface="Arial" panose="020B0604020202020204" pitchFamily="34" charset="0"/>
              <a:buChar char="•"/>
            </a:pPr>
            <a:r>
              <a:rPr lang="en-GB" sz="2800" dirty="0">
                <a:latin typeface="Segoe UI" panose="020B0502040204020203" pitchFamily="34" charset="0"/>
                <a:cs typeface="Segoe UI" panose="020B0502040204020203" pitchFamily="34" charset="0"/>
              </a:rPr>
              <a:t>VNet-to-VNet Connections</a:t>
            </a:r>
          </a:p>
          <a:p>
            <a:pPr marL="285750" indent="-285750">
              <a:buFont typeface="Arial" panose="020B0604020202020204" pitchFamily="34" charset="0"/>
              <a:buChar char="•"/>
            </a:pPr>
            <a:r>
              <a:rPr lang="en-GB" sz="2800" dirty="0">
                <a:latin typeface="Segoe UI" panose="020B0502040204020203" pitchFamily="34" charset="0"/>
                <a:cs typeface="Segoe UI" panose="020B0502040204020203" pitchFamily="34" charset="0"/>
              </a:rPr>
              <a:t>Implementing VNet-to-VNet VPN</a:t>
            </a:r>
          </a:p>
          <a:p>
            <a:pPr marL="285750" indent="-285750">
              <a:buFont typeface="Arial" panose="020B0604020202020204" pitchFamily="34" charset="0"/>
              <a:buChar char="•"/>
            </a:pPr>
            <a:r>
              <a:rPr lang="en-GB" sz="2800" dirty="0">
                <a:latin typeface="Segoe UI" panose="020B0502040204020203" pitchFamily="34" charset="0"/>
                <a:cs typeface="Segoe UI" panose="020B0502040204020203" pitchFamily="34" charset="0"/>
              </a:rPr>
              <a:t>Configuring Gateway Connections</a:t>
            </a:r>
          </a:p>
          <a:p>
            <a:pPr marL="285750" indent="-285750">
              <a:buFont typeface="Arial" panose="020B0604020202020204" pitchFamily="34" charset="0"/>
              <a:buChar char="•"/>
            </a:pPr>
            <a:r>
              <a:rPr lang="en-GB" sz="2800" dirty="0">
                <a:latin typeface="Segoe UI" panose="020B0502040204020203" pitchFamily="34" charset="0"/>
                <a:cs typeface="Segoe UI" panose="020B0502040204020203" pitchFamily="34" charset="0"/>
              </a:rPr>
              <a:t>Demonstration: VNet-to-VNet Connections</a:t>
            </a:r>
          </a:p>
          <a:p>
            <a:pPr marL="285750" indent="-285750">
              <a:buFont typeface="Arial" panose="020B0604020202020204" pitchFamily="34" charset="0"/>
              <a:buChar char="•"/>
            </a:pPr>
            <a:r>
              <a:rPr lang="en-GB" sz="2800" dirty="0">
                <a:latin typeface="Segoe UI" panose="020B0502040204020203" pitchFamily="34" charset="0"/>
                <a:cs typeface="Segoe UI" panose="020B0502040204020203" pitchFamily="34" charset="0"/>
              </a:rPr>
              <a:t>Practice: VNet-to-VNet Connections</a:t>
            </a:r>
          </a:p>
          <a:p>
            <a:pPr marL="285750" indent="-285750">
              <a:buFont typeface="Arial" panose="020B0604020202020204" pitchFamily="34" charset="0"/>
              <a:buChar char="•"/>
            </a:pPr>
            <a:r>
              <a:rPr lang="en-GB" sz="2800" dirty="0">
                <a:latin typeface="Segoe UI" panose="020B0502040204020203" pitchFamily="34" charset="0"/>
                <a:cs typeface="Segoe UI" panose="020B0502040204020203" pitchFamily="34" charset="0"/>
              </a:rPr>
              <a:t>Practice: VPN Gateways</a:t>
            </a:r>
          </a:p>
          <a:p>
            <a:pPr marL="285750" indent="-285750">
              <a:buFont typeface="Arial" panose="020B0604020202020204" pitchFamily="34" charset="0"/>
              <a:buChar char="•"/>
            </a:pPr>
            <a:endParaRPr lang="en-GB"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88250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B14F69-CF54-456C-9053-300D794C2A8D}"/>
              </a:ext>
            </a:extLst>
          </p:cNvPr>
          <p:cNvSpPr txBox="1">
            <a:spLocks/>
          </p:cNvSpPr>
          <p:nvPr/>
        </p:nvSpPr>
        <p:spPr bwMode="auto">
          <a:xfrm>
            <a:off x="585216" y="117374"/>
            <a:ext cx="10832752" cy="498598"/>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defTabSz="932742" rtl="0" eaLnBrk="1" fontAlgn="base" latinLnBrk="0" hangingPunct="1">
              <a:lnSpc>
                <a:spcPct val="90000"/>
              </a:lnSpc>
              <a:spcBef>
                <a:spcPct val="0"/>
              </a:spcBef>
              <a:spcAft>
                <a:spcPct val="0"/>
              </a:spcAft>
              <a:buClr>
                <a:srgbClr val="DC0081"/>
              </a:buClr>
              <a:buFont typeface="Wingdings" pitchFamily="2" charset="2"/>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tr-TR" dirty="0">
                <a:solidFill>
                  <a:schemeClr val="bg1"/>
                </a:solidFill>
                <a:latin typeface="Segoe UI" panose="020B0502040204020203" pitchFamily="34" charset="0"/>
              </a:rPr>
              <a:t>Lesson</a:t>
            </a:r>
            <a:r>
              <a:rPr lang="tr-TR" dirty="0">
                <a:solidFill>
                  <a:schemeClr val="bg1"/>
                </a:solidFill>
              </a:rPr>
              <a:t> 1: </a:t>
            </a:r>
            <a:r>
              <a:rPr lang="en-US" dirty="0">
                <a:solidFill>
                  <a:schemeClr val="bg1"/>
                </a:solidFill>
              </a:rPr>
              <a:t>Creating Azure Virtual Networks</a:t>
            </a:r>
            <a:endParaRPr lang="tr-TR" dirty="0">
              <a:solidFill>
                <a:schemeClr val="bg1"/>
              </a:solidFill>
            </a:endParaRPr>
          </a:p>
        </p:txBody>
      </p:sp>
      <p:sp>
        <p:nvSpPr>
          <p:cNvPr id="3" name="Rectangle 2"/>
          <p:cNvSpPr/>
          <p:nvPr/>
        </p:nvSpPr>
        <p:spPr>
          <a:xfrm>
            <a:off x="585215" y="1036526"/>
            <a:ext cx="11338079" cy="3970318"/>
          </a:xfrm>
          <a:prstGeom prst="rect">
            <a:avLst/>
          </a:prstGeom>
        </p:spPr>
        <p:txBody>
          <a:bodyPr wrap="square">
            <a:spAutoFit/>
          </a:bodyPr>
          <a:lstStyle/>
          <a:p>
            <a:pPr marL="285750" indent="-285750">
              <a:buFont typeface="Arial" panose="020B0604020202020204" pitchFamily="34" charset="0"/>
              <a:buChar char="•"/>
            </a:pPr>
            <a:r>
              <a:rPr lang="en-GB" sz="3600" dirty="0">
                <a:latin typeface="Segoe UI" panose="020B0502040204020203" pitchFamily="34" charset="0"/>
                <a:cs typeface="Segoe UI" panose="020B0502040204020203" pitchFamily="34" charset="0"/>
              </a:rPr>
              <a:t>Implementing Virtual Networks</a:t>
            </a:r>
          </a:p>
          <a:p>
            <a:pPr marL="285750" indent="-285750">
              <a:buFont typeface="Arial" panose="020B0604020202020204" pitchFamily="34" charset="0"/>
              <a:buChar char="•"/>
            </a:pPr>
            <a:r>
              <a:rPr lang="en-GB" sz="3600" dirty="0">
                <a:latin typeface="Segoe UI" panose="020B0502040204020203" pitchFamily="34" charset="0"/>
                <a:cs typeface="Segoe UI" panose="020B0502040204020203" pitchFamily="34" charset="0"/>
              </a:rPr>
              <a:t>Demonstration: Create a Virtual Network using the Azure Portal</a:t>
            </a:r>
          </a:p>
          <a:p>
            <a:pPr marL="285750" indent="-285750">
              <a:buFont typeface="Arial" panose="020B0604020202020204" pitchFamily="34" charset="0"/>
              <a:buChar char="•"/>
            </a:pPr>
            <a:r>
              <a:rPr lang="en-GB" sz="3600" dirty="0">
                <a:latin typeface="Segoe UI" panose="020B0502040204020203" pitchFamily="34" charset="0"/>
                <a:cs typeface="Segoe UI" panose="020B0502040204020203" pitchFamily="34" charset="0"/>
              </a:rPr>
              <a:t>Demonstration: Create a Virtual Network </a:t>
            </a:r>
            <a:br>
              <a:rPr lang="tr-TR" sz="3600" dirty="0">
                <a:latin typeface="Segoe UI" panose="020B0502040204020203" pitchFamily="34" charset="0"/>
                <a:cs typeface="Segoe UI" panose="020B0502040204020203" pitchFamily="34" charset="0"/>
              </a:rPr>
            </a:br>
            <a:r>
              <a:rPr lang="en-GB" sz="3600" dirty="0">
                <a:latin typeface="Segoe UI" panose="020B0502040204020203" pitchFamily="34" charset="0"/>
                <a:cs typeface="Segoe UI" panose="020B0502040204020203" pitchFamily="34" charset="0"/>
              </a:rPr>
              <a:t>(PowerShell and CLI)</a:t>
            </a:r>
          </a:p>
          <a:p>
            <a:pPr marL="285750" indent="-285750">
              <a:buFont typeface="Arial" panose="020B0604020202020204" pitchFamily="34" charset="0"/>
              <a:buChar char="•"/>
            </a:pPr>
            <a:r>
              <a:rPr lang="en-GB" sz="3600" dirty="0">
                <a:latin typeface="Segoe UI" panose="020B0502040204020203" pitchFamily="34" charset="0"/>
                <a:cs typeface="Segoe UI" panose="020B0502040204020203" pitchFamily="34" charset="0"/>
              </a:rPr>
              <a:t>Multiple NICs in Virtual Machines</a:t>
            </a:r>
          </a:p>
          <a:p>
            <a:pPr marL="285750" indent="-285750">
              <a:buFont typeface="Arial" panose="020B0604020202020204" pitchFamily="34" charset="0"/>
              <a:buChar char="•"/>
            </a:pPr>
            <a:r>
              <a:rPr lang="en-GB" sz="3600" dirty="0">
                <a:latin typeface="Segoe UI" panose="020B0502040204020203" pitchFamily="34" charset="0"/>
                <a:cs typeface="Segoe UI" panose="020B0502040204020203" pitchFamily="34" charset="0"/>
              </a:rPr>
              <a:t>Demonstration: Using Multiple NICs</a:t>
            </a:r>
          </a:p>
        </p:txBody>
      </p:sp>
    </p:spTree>
    <p:extLst>
      <p:ext uri="{BB962C8B-B14F-4D97-AF65-F5344CB8AC3E}">
        <p14:creationId xmlns:p14="http://schemas.microsoft.com/office/powerpoint/2010/main" val="1162649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 VNet to VNet connection between VNet1 and VNet2 is shown. Each VNet has a gateway connection and there is an IPsec IKE S2S VPN tunnel between them. Another tunnel connects VNet1 to an on-premises infrastructure using a site-to-site conn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492" y="4003505"/>
            <a:ext cx="5629088" cy="2449939"/>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p:txBody>
          <a:bodyPr/>
          <a:lstStyle/>
          <a:p>
            <a:r>
              <a:rPr lang="en-US" dirty="0"/>
              <a:t>VNet-to-VNet Connections</a:t>
            </a:r>
          </a:p>
        </p:txBody>
      </p:sp>
      <p:sp>
        <p:nvSpPr>
          <p:cNvPr id="6" name="Text Placeholder 5"/>
          <p:cNvSpPr>
            <a:spLocks noGrp="1"/>
          </p:cNvSpPr>
          <p:nvPr>
            <p:ph idx="1"/>
          </p:nvPr>
        </p:nvSpPr>
        <p:spPr>
          <a:xfrm>
            <a:off x="515749" y="1012866"/>
            <a:ext cx="11018520" cy="3533275"/>
          </a:xfrm>
        </p:spPr>
        <p:txBody>
          <a:bodyPr/>
          <a:lstStyle/>
          <a:p>
            <a:r>
              <a:rPr lang="en-US" dirty="0"/>
              <a:t>Rely on VPN connectivity:</a:t>
            </a:r>
          </a:p>
          <a:p>
            <a:pPr lvl="1"/>
            <a:r>
              <a:rPr lang="en-US" dirty="0"/>
              <a:t>Require VPN gateways for each VNet</a:t>
            </a:r>
          </a:p>
          <a:p>
            <a:pPr lvl="1"/>
            <a:r>
              <a:rPr lang="en-US" dirty="0"/>
              <a:t>Equivalent to Site-to-Site VPN in hybrid scenarios</a:t>
            </a:r>
          </a:p>
          <a:p>
            <a:r>
              <a:rPr lang="en-US" dirty="0"/>
              <a:t>Support connecting:</a:t>
            </a:r>
          </a:p>
          <a:p>
            <a:pPr lvl="1"/>
            <a:r>
              <a:rPr lang="en-US" dirty="0"/>
              <a:t>VNets in the same or different regions.</a:t>
            </a:r>
          </a:p>
          <a:p>
            <a:pPr lvl="1"/>
            <a:r>
              <a:rPr lang="en-US" dirty="0"/>
              <a:t>VNets in the same or different subscriptions.</a:t>
            </a:r>
          </a:p>
          <a:p>
            <a:pPr lvl="1"/>
            <a:r>
              <a:rPr lang="en-US" dirty="0"/>
              <a:t>VNets and on-premises networks.</a:t>
            </a:r>
          </a:p>
          <a:p>
            <a:pPr lvl="1"/>
            <a:r>
              <a:rPr lang="en-US" dirty="0"/>
              <a:t>ARM VNets and classic VNets.</a:t>
            </a:r>
          </a:p>
          <a:p>
            <a:pPr lvl="1"/>
            <a:endParaRPr lang="en-US" dirty="0"/>
          </a:p>
        </p:txBody>
      </p:sp>
    </p:spTree>
    <p:extLst>
      <p:ext uri="{BB962C8B-B14F-4D97-AF65-F5344CB8AC3E}">
        <p14:creationId xmlns:p14="http://schemas.microsoft.com/office/powerpoint/2010/main" val="4045152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Flowchart with five elements. Left to right: create VNets and subnets, create gateway subnet, create VPN gateway, configure gateway connections, and test/verif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3583" y="1642782"/>
            <a:ext cx="7620000" cy="2038350"/>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p:txBody>
          <a:bodyPr/>
          <a:lstStyle/>
          <a:p>
            <a:r>
              <a:rPr lang="en-US" dirty="0"/>
              <a:t>Implementing VNet-to-VNet VPN</a:t>
            </a:r>
          </a:p>
        </p:txBody>
      </p:sp>
      <p:sp>
        <p:nvSpPr>
          <p:cNvPr id="6" name="Text Placeholder 5"/>
          <p:cNvSpPr>
            <a:spLocks noGrp="1"/>
          </p:cNvSpPr>
          <p:nvPr>
            <p:ph idx="1"/>
          </p:nvPr>
        </p:nvSpPr>
        <p:spPr>
          <a:xfrm>
            <a:off x="613834" y="960387"/>
            <a:ext cx="11018520" cy="2720745"/>
          </a:xfrm>
        </p:spPr>
        <p:txBody>
          <a:bodyPr/>
          <a:lstStyle/>
          <a:p>
            <a:r>
              <a:rPr lang="en-US" dirty="0"/>
              <a:t>In each VNet:</a:t>
            </a:r>
          </a:p>
          <a:p>
            <a:pPr lvl="1"/>
            <a:r>
              <a:rPr lang="en-US" dirty="0"/>
              <a:t>Create the Gateway subnet</a:t>
            </a:r>
          </a:p>
          <a:p>
            <a:pPr lvl="1"/>
            <a:r>
              <a:rPr lang="en-US" dirty="0"/>
              <a:t>Create a VPN gateway:</a:t>
            </a:r>
          </a:p>
          <a:p>
            <a:pPr lvl="2"/>
            <a:r>
              <a:rPr lang="en-US" dirty="0"/>
              <a:t>Name and Gateway Type</a:t>
            </a:r>
          </a:p>
          <a:p>
            <a:pPr lvl="2"/>
            <a:r>
              <a:rPr lang="en-US" dirty="0"/>
              <a:t>VPN Type</a:t>
            </a:r>
          </a:p>
          <a:p>
            <a:pPr lvl="2"/>
            <a:r>
              <a:rPr lang="en-US" dirty="0"/>
              <a:t>SKU</a:t>
            </a:r>
          </a:p>
          <a:p>
            <a:pPr lvl="2"/>
            <a:r>
              <a:rPr lang="en-US" dirty="0"/>
              <a:t>Virtual Networks</a:t>
            </a:r>
          </a:p>
          <a:p>
            <a:pPr lvl="2"/>
            <a:r>
              <a:rPr lang="en-US" dirty="0"/>
              <a:t>IP Address</a:t>
            </a:r>
          </a:p>
        </p:txBody>
      </p:sp>
      <p:pic>
        <p:nvPicPr>
          <p:cNvPr id="10244" name="Picture 4" descr="Screenshot of the Create virtual network gateway page in the Azure portal. The parameters discussed in the topic are show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259" y="3681132"/>
            <a:ext cx="46005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968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Configuring Gateway Connections</a:t>
            </a:r>
          </a:p>
        </p:txBody>
      </p:sp>
      <p:sp>
        <p:nvSpPr>
          <p:cNvPr id="6" name="Text Placeholder 5"/>
          <p:cNvSpPr>
            <a:spLocks noGrp="1"/>
          </p:cNvSpPr>
          <p:nvPr>
            <p:ph idx="1"/>
          </p:nvPr>
        </p:nvSpPr>
        <p:spPr>
          <a:xfrm>
            <a:off x="588263" y="928644"/>
            <a:ext cx="11018520" cy="2794611"/>
          </a:xfrm>
        </p:spPr>
        <p:txBody>
          <a:bodyPr/>
          <a:lstStyle/>
          <a:p>
            <a:r>
              <a:rPr lang="en-US" dirty="0"/>
              <a:t>The next step after provisioning of VPN gateways is completed</a:t>
            </a:r>
          </a:p>
          <a:p>
            <a:r>
              <a:rPr lang="en-US" dirty="0"/>
              <a:t>Initial authentication is based on a shared key</a:t>
            </a:r>
          </a:p>
          <a:p>
            <a:r>
              <a:rPr lang="en-US" dirty="0"/>
              <a:t>Implementation via:</a:t>
            </a:r>
          </a:p>
          <a:p>
            <a:pPr lvl="1"/>
            <a:r>
              <a:rPr lang="en-US" dirty="0"/>
              <a:t>Azure PowerShell:</a:t>
            </a:r>
          </a:p>
          <a:p>
            <a:pPr lvl="2"/>
            <a:r>
              <a:rPr lang="en-US" dirty="0"/>
              <a:t>For VNets in the same or different subscriptions</a:t>
            </a:r>
          </a:p>
          <a:p>
            <a:pPr lvl="1"/>
            <a:r>
              <a:rPr lang="en-US" dirty="0"/>
              <a:t>The Azure portal:</a:t>
            </a:r>
          </a:p>
          <a:p>
            <a:pPr lvl="2"/>
            <a:r>
              <a:rPr lang="en-US" dirty="0"/>
              <a:t>For VNets in the same subscription</a:t>
            </a:r>
          </a:p>
        </p:txBody>
      </p:sp>
      <p:pic>
        <p:nvPicPr>
          <p:cNvPr id="11266" name="Picture 2" descr="Illustration where two VPN gateways, TestVNet1GW and TestVnet4GW, are connected by a shared ke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6" y="2110677"/>
            <a:ext cx="3076575" cy="1019176"/>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Screenshot of the Add Connection page in the Azure portal. TestVNet4GW is selected as the second virtual network gateway. The Shared key is abc123.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523" y="3428381"/>
            <a:ext cx="5267325"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767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Demonstration: </a:t>
            </a:r>
            <a:r>
              <a:rPr lang="en-US" dirty="0">
                <a:hlinkClick r:id="rId3"/>
              </a:rPr>
              <a:t>VNet-to-VNet Connections</a:t>
            </a:r>
            <a:endParaRPr lang="en-US" dirty="0"/>
          </a:p>
        </p:txBody>
      </p:sp>
    </p:spTree>
    <p:extLst>
      <p:ext uri="{BB962C8B-B14F-4D97-AF65-F5344CB8AC3E}">
        <p14:creationId xmlns:p14="http://schemas.microsoft.com/office/powerpoint/2010/main" val="1149741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EB12D-2ECC-4A70-BA7A-76BAF61BE146}"/>
              </a:ext>
            </a:extLst>
          </p:cNvPr>
          <p:cNvSpPr txBox="1">
            <a:spLocks/>
          </p:cNvSpPr>
          <p:nvPr/>
        </p:nvSpPr>
        <p:spPr bwMode="auto">
          <a:xfrm>
            <a:off x="585216" y="157843"/>
            <a:ext cx="7773988" cy="498598"/>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defTabSz="932742" rtl="0" eaLnBrk="1" fontAlgn="base" latinLnBrk="0" hangingPunct="1">
              <a:lnSpc>
                <a:spcPct val="90000"/>
              </a:lnSpc>
              <a:spcBef>
                <a:spcPct val="0"/>
              </a:spcBef>
              <a:spcAft>
                <a:spcPct val="0"/>
              </a:spcAft>
              <a:buClr>
                <a:srgbClr val="DC0081"/>
              </a:buClr>
              <a:buFont typeface="Wingdings" pitchFamily="2" charset="2"/>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GB" dirty="0">
                <a:solidFill>
                  <a:schemeClr val="bg1"/>
                </a:solidFill>
              </a:rPr>
              <a:t>Lesson </a:t>
            </a:r>
            <a:r>
              <a:rPr lang="tr-TR" dirty="0">
                <a:solidFill>
                  <a:schemeClr val="bg1"/>
                </a:solidFill>
              </a:rPr>
              <a:t>5</a:t>
            </a:r>
            <a:r>
              <a:rPr lang="en-GB" dirty="0">
                <a:solidFill>
                  <a:schemeClr val="bg1"/>
                </a:solidFill>
              </a:rPr>
              <a:t>: </a:t>
            </a:r>
            <a:r>
              <a:rPr lang="en-US" dirty="0">
                <a:solidFill>
                  <a:schemeClr val="bg1"/>
                </a:solidFill>
                <a:latin typeface="Segoe UI" panose="020B0502040204020203" pitchFamily="34" charset="0"/>
              </a:rPr>
              <a:t>Virtual</a:t>
            </a:r>
            <a:r>
              <a:rPr lang="en-US" dirty="0">
                <a:solidFill>
                  <a:schemeClr val="bg1"/>
                </a:solidFill>
              </a:rPr>
              <a:t> Network Peering</a:t>
            </a:r>
            <a:endParaRPr lang="en-GB"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67306846"/>
              </p:ext>
            </p:extLst>
          </p:nvPr>
        </p:nvGraphicFramePr>
        <p:xfrm>
          <a:off x="3028950" y="1619250"/>
          <a:ext cx="6134100" cy="5393055"/>
        </p:xfrm>
        <a:graphic>
          <a:graphicData uri="http://schemas.openxmlformats.org/drawingml/2006/table">
            <a:tbl>
              <a:tblPr>
                <a:tableStyleId>{5C22544A-7EE6-4342-B048-85BDC9FD1C3A}</a:tableStyleId>
              </a:tblPr>
              <a:tblGrid>
                <a:gridCol w="6134100">
                  <a:extLst>
                    <a:ext uri="{9D8B030D-6E8A-4147-A177-3AD203B41FA5}">
                      <a16:colId xmlns:a16="http://schemas.microsoft.com/office/drawing/2014/main" val="605341122"/>
                    </a:ext>
                  </a:extLst>
                </a:gridCol>
              </a:tblGrid>
              <a:tr h="190500">
                <a:tc>
                  <a:txBody>
                    <a:bodyPr/>
                    <a:lstStyle/>
                    <a:p>
                      <a:endParaRPr lang="en-GB"/>
                    </a:p>
                  </a:txBody>
                  <a:tcPr marL="9525" marR="9525" marT="9525" marB="0" anchor="b"/>
                </a:tc>
                <a:extLst>
                  <a:ext uri="{0D108BD9-81ED-4DB2-BD59-A6C34878D82A}">
                    <a16:rowId xmlns:a16="http://schemas.microsoft.com/office/drawing/2014/main" val="3760379450"/>
                  </a:ext>
                </a:extLst>
              </a:tr>
              <a:tr h="190500">
                <a:tc>
                  <a:txBody>
                    <a:bodyPr/>
                    <a:lstStyle/>
                    <a:p>
                      <a:endParaRPr lang="en-GB"/>
                    </a:p>
                  </a:txBody>
                  <a:tcPr marL="9525" marR="9525" marT="9525" marB="0" anchor="b"/>
                </a:tc>
                <a:extLst>
                  <a:ext uri="{0D108BD9-81ED-4DB2-BD59-A6C34878D82A}">
                    <a16:rowId xmlns:a16="http://schemas.microsoft.com/office/drawing/2014/main" val="2777888858"/>
                  </a:ext>
                </a:extLst>
              </a:tr>
              <a:tr h="190500">
                <a:tc>
                  <a:txBody>
                    <a:bodyPr/>
                    <a:lstStyle/>
                    <a:p>
                      <a:endParaRPr lang="en-GB"/>
                    </a:p>
                  </a:txBody>
                  <a:tcPr marL="9525" marR="9525" marT="9525" marB="0" anchor="b"/>
                </a:tc>
                <a:extLst>
                  <a:ext uri="{0D108BD9-81ED-4DB2-BD59-A6C34878D82A}">
                    <a16:rowId xmlns:a16="http://schemas.microsoft.com/office/drawing/2014/main" val="3651956700"/>
                  </a:ext>
                </a:extLst>
              </a:tr>
              <a:tr h="190500">
                <a:tc>
                  <a:txBody>
                    <a:bodyPr/>
                    <a:lstStyle/>
                    <a:p>
                      <a:endParaRPr lang="en-GB"/>
                    </a:p>
                  </a:txBody>
                  <a:tcPr marL="9525" marR="9525" marT="9525" marB="0" anchor="b"/>
                </a:tc>
                <a:extLst>
                  <a:ext uri="{0D108BD9-81ED-4DB2-BD59-A6C34878D82A}">
                    <a16:rowId xmlns:a16="http://schemas.microsoft.com/office/drawing/2014/main" val="3236544301"/>
                  </a:ext>
                </a:extLst>
              </a:tr>
              <a:tr h="190500">
                <a:tc>
                  <a:txBody>
                    <a:bodyPr/>
                    <a:lstStyle/>
                    <a:p>
                      <a:endParaRPr lang="en-GB"/>
                    </a:p>
                  </a:txBody>
                  <a:tcPr marL="9525" marR="9525" marT="9525" marB="0" anchor="b"/>
                </a:tc>
                <a:extLst>
                  <a:ext uri="{0D108BD9-81ED-4DB2-BD59-A6C34878D82A}">
                    <a16:rowId xmlns:a16="http://schemas.microsoft.com/office/drawing/2014/main" val="4262147697"/>
                  </a:ext>
                </a:extLst>
              </a:tr>
              <a:tr h="190500">
                <a:tc>
                  <a:txBody>
                    <a:bodyPr/>
                    <a:lstStyle/>
                    <a:p>
                      <a:endParaRPr lang="en-GB"/>
                    </a:p>
                  </a:txBody>
                  <a:tcPr marL="9525" marR="9525" marT="9525" marB="0" anchor="b"/>
                </a:tc>
                <a:extLst>
                  <a:ext uri="{0D108BD9-81ED-4DB2-BD59-A6C34878D82A}">
                    <a16:rowId xmlns:a16="http://schemas.microsoft.com/office/drawing/2014/main" val="4288821756"/>
                  </a:ext>
                </a:extLst>
              </a:tr>
              <a:tr h="190500">
                <a:tc>
                  <a:txBody>
                    <a:bodyPr/>
                    <a:lstStyle/>
                    <a:p>
                      <a:endParaRPr lang="en-GB"/>
                    </a:p>
                  </a:txBody>
                  <a:tcPr marL="9525" marR="9525" marT="9525" marB="0" anchor="b"/>
                </a:tc>
                <a:extLst>
                  <a:ext uri="{0D108BD9-81ED-4DB2-BD59-A6C34878D82A}">
                    <a16:rowId xmlns:a16="http://schemas.microsoft.com/office/drawing/2014/main" val="903712331"/>
                  </a:ext>
                </a:extLst>
              </a:tr>
              <a:tr h="190500">
                <a:tc>
                  <a:txBody>
                    <a:bodyPr/>
                    <a:lstStyle/>
                    <a:p>
                      <a:endParaRPr lang="en-GB"/>
                    </a:p>
                  </a:txBody>
                  <a:tcPr marL="9525" marR="9525" marT="9525" marB="0" anchor="b"/>
                </a:tc>
                <a:extLst>
                  <a:ext uri="{0D108BD9-81ED-4DB2-BD59-A6C34878D82A}">
                    <a16:rowId xmlns:a16="http://schemas.microsoft.com/office/drawing/2014/main" val="586513721"/>
                  </a:ext>
                </a:extLst>
              </a:tr>
              <a:tr h="190500">
                <a:tc>
                  <a:txBody>
                    <a:bodyPr/>
                    <a:lstStyle/>
                    <a:p>
                      <a:endParaRPr lang="en-GB"/>
                    </a:p>
                  </a:txBody>
                  <a:tcPr marL="9525" marR="9525" marT="9525" marB="0" anchor="b"/>
                </a:tc>
                <a:extLst>
                  <a:ext uri="{0D108BD9-81ED-4DB2-BD59-A6C34878D82A}">
                    <a16:rowId xmlns:a16="http://schemas.microsoft.com/office/drawing/2014/main" val="3592758002"/>
                  </a:ext>
                </a:extLst>
              </a:tr>
              <a:tr h="190500">
                <a:tc>
                  <a:txBody>
                    <a:bodyPr/>
                    <a:lstStyle/>
                    <a:p>
                      <a:endParaRPr lang="en-GB"/>
                    </a:p>
                  </a:txBody>
                  <a:tcPr marL="9525" marR="9525" marT="9525" marB="0" anchor="b"/>
                </a:tc>
                <a:extLst>
                  <a:ext uri="{0D108BD9-81ED-4DB2-BD59-A6C34878D82A}">
                    <a16:rowId xmlns:a16="http://schemas.microsoft.com/office/drawing/2014/main" val="1675906862"/>
                  </a:ext>
                </a:extLst>
              </a:tr>
              <a:tr h="190500">
                <a:tc>
                  <a:txBody>
                    <a:bodyPr/>
                    <a:lstStyle/>
                    <a:p>
                      <a:endParaRPr lang="en-GB"/>
                    </a:p>
                  </a:txBody>
                  <a:tcPr marL="9525" marR="9525" marT="9525" marB="0" anchor="b"/>
                </a:tc>
                <a:extLst>
                  <a:ext uri="{0D108BD9-81ED-4DB2-BD59-A6C34878D82A}">
                    <a16:rowId xmlns:a16="http://schemas.microsoft.com/office/drawing/2014/main" val="1055753007"/>
                  </a:ext>
                </a:extLst>
              </a:tr>
              <a:tr h="190500">
                <a:tc>
                  <a:txBody>
                    <a:bodyPr/>
                    <a:lstStyle/>
                    <a:p>
                      <a:endParaRPr lang="en-GB"/>
                    </a:p>
                  </a:txBody>
                  <a:tcPr marL="9525" marR="9525" marT="9525" marB="0" anchor="b"/>
                </a:tc>
                <a:extLst>
                  <a:ext uri="{0D108BD9-81ED-4DB2-BD59-A6C34878D82A}">
                    <a16:rowId xmlns:a16="http://schemas.microsoft.com/office/drawing/2014/main" val="3779445510"/>
                  </a:ext>
                </a:extLst>
              </a:tr>
              <a:tr h="190500">
                <a:tc>
                  <a:txBody>
                    <a:bodyPr/>
                    <a:lstStyle/>
                    <a:p>
                      <a:endParaRPr lang="en-GB"/>
                    </a:p>
                  </a:txBody>
                  <a:tcPr marL="9525" marR="9525" marT="9525" marB="0" anchor="b"/>
                </a:tc>
                <a:extLst>
                  <a:ext uri="{0D108BD9-81ED-4DB2-BD59-A6C34878D82A}">
                    <a16:rowId xmlns:a16="http://schemas.microsoft.com/office/drawing/2014/main" val="2182083889"/>
                  </a:ext>
                </a:extLst>
              </a:tr>
              <a:tr h="190500">
                <a:tc>
                  <a:txBody>
                    <a:bodyPr/>
                    <a:lstStyle/>
                    <a:p>
                      <a:endParaRPr lang="en-GB"/>
                    </a:p>
                  </a:txBody>
                  <a:tcPr marL="9525" marR="9525" marT="9525" marB="0" anchor="b"/>
                </a:tc>
                <a:extLst>
                  <a:ext uri="{0D108BD9-81ED-4DB2-BD59-A6C34878D82A}">
                    <a16:rowId xmlns:a16="http://schemas.microsoft.com/office/drawing/2014/main" val="15336383"/>
                  </a:ext>
                </a:extLst>
              </a:tr>
              <a:tr h="190500">
                <a:tc>
                  <a:txBody>
                    <a:bodyPr/>
                    <a:lstStyle/>
                    <a:p>
                      <a:endParaRPr lang="en-GB"/>
                    </a:p>
                  </a:txBody>
                  <a:tcPr marL="9525" marR="9525" marT="9525" marB="0" anchor="b"/>
                </a:tc>
                <a:extLst>
                  <a:ext uri="{0D108BD9-81ED-4DB2-BD59-A6C34878D82A}">
                    <a16:rowId xmlns:a16="http://schemas.microsoft.com/office/drawing/2014/main" val="1325640107"/>
                  </a:ext>
                </a:extLst>
              </a:tr>
              <a:tr h="190500">
                <a:tc>
                  <a:txBody>
                    <a:bodyPr/>
                    <a:lstStyle/>
                    <a:p>
                      <a:endParaRPr lang="en-GB"/>
                    </a:p>
                  </a:txBody>
                  <a:tcPr marL="9525" marR="9525" marT="9525" marB="0" anchor="b"/>
                </a:tc>
                <a:extLst>
                  <a:ext uri="{0D108BD9-81ED-4DB2-BD59-A6C34878D82A}">
                    <a16:rowId xmlns:a16="http://schemas.microsoft.com/office/drawing/2014/main" val="1481416360"/>
                  </a:ext>
                </a:extLst>
              </a:tr>
              <a:tr h="190500">
                <a:tc>
                  <a:txBody>
                    <a:bodyPr/>
                    <a:lstStyle/>
                    <a:p>
                      <a:endParaRPr lang="en-GB"/>
                    </a:p>
                  </a:txBody>
                  <a:tcPr marL="9525" marR="9525" marT="9525" marB="0" anchor="b"/>
                </a:tc>
                <a:extLst>
                  <a:ext uri="{0D108BD9-81ED-4DB2-BD59-A6C34878D82A}">
                    <a16:rowId xmlns:a16="http://schemas.microsoft.com/office/drawing/2014/main" val="343784415"/>
                  </a:ext>
                </a:extLst>
              </a:tr>
              <a:tr h="190500">
                <a:tc>
                  <a:txBody>
                    <a:bodyPr/>
                    <a:lstStyle/>
                    <a:p>
                      <a:endParaRPr lang="en-GB"/>
                    </a:p>
                  </a:txBody>
                  <a:tcPr marL="9525" marR="9525" marT="9525" marB="0" anchor="b"/>
                </a:tc>
                <a:extLst>
                  <a:ext uri="{0D108BD9-81ED-4DB2-BD59-A6C34878D82A}">
                    <a16:rowId xmlns:a16="http://schemas.microsoft.com/office/drawing/2014/main" val="3378282009"/>
                  </a:ext>
                </a:extLst>
              </a:tr>
              <a:tr h="190500">
                <a:tc>
                  <a:txBody>
                    <a:bodyPr/>
                    <a:lstStyle/>
                    <a:p>
                      <a:endParaRPr lang="en-GB" dirty="0"/>
                    </a:p>
                  </a:txBody>
                  <a:tcPr marL="9525" marR="9525" marT="9525" marB="0" anchor="b"/>
                </a:tc>
                <a:extLst>
                  <a:ext uri="{0D108BD9-81ED-4DB2-BD59-A6C34878D82A}">
                    <a16:rowId xmlns:a16="http://schemas.microsoft.com/office/drawing/2014/main" val="1211711481"/>
                  </a:ext>
                </a:extLst>
              </a:tr>
            </a:tbl>
          </a:graphicData>
        </a:graphic>
      </p:graphicFrame>
      <p:sp>
        <p:nvSpPr>
          <p:cNvPr id="5" name="Rectangle 4"/>
          <p:cNvSpPr/>
          <p:nvPr/>
        </p:nvSpPr>
        <p:spPr>
          <a:xfrm>
            <a:off x="585216" y="1108715"/>
            <a:ext cx="8333874" cy="3539430"/>
          </a:xfrm>
          <a:prstGeom prst="rect">
            <a:avLst/>
          </a:prstGeom>
        </p:spPr>
        <p:txBody>
          <a:bodyPr wrap="square">
            <a:spAutoFit/>
          </a:bodyPr>
          <a:lstStyle/>
          <a:p>
            <a:pPr marL="285750" indent="-285750">
              <a:buFont typeface="Arial" panose="020B0604020202020204" pitchFamily="34" charset="0"/>
              <a:buChar char="•"/>
            </a:pPr>
            <a:r>
              <a:rPr lang="en-GB" sz="3200" dirty="0">
                <a:latin typeface="Segoe UI" panose="020B0502040204020203" pitchFamily="34" charset="0"/>
                <a:cs typeface="Segoe UI" panose="020B0502040204020203" pitchFamily="34" charset="0"/>
              </a:rPr>
              <a:t>Practice: VNet Peering</a:t>
            </a:r>
          </a:p>
          <a:p>
            <a:pPr marL="285750" indent="-285750">
              <a:buFont typeface="Arial" panose="020B0604020202020204" pitchFamily="34" charset="0"/>
              <a:buChar char="•"/>
            </a:pPr>
            <a:r>
              <a:rPr lang="en-GB" sz="3200" dirty="0">
                <a:latin typeface="Segoe UI" panose="020B0502040204020203" pitchFamily="34" charset="0"/>
                <a:cs typeface="Segoe UI" panose="020B0502040204020203" pitchFamily="34" charset="0"/>
              </a:rPr>
              <a:t>Video: VNet Peering</a:t>
            </a:r>
          </a:p>
          <a:p>
            <a:pPr marL="285750" indent="-285750">
              <a:buFont typeface="Arial" panose="020B0604020202020204" pitchFamily="34" charset="0"/>
              <a:buChar char="•"/>
            </a:pPr>
            <a:r>
              <a:rPr lang="en-GB" sz="3200" dirty="0">
                <a:latin typeface="Segoe UI" panose="020B0502040204020203" pitchFamily="34" charset="0"/>
                <a:cs typeface="Segoe UI" panose="020B0502040204020203" pitchFamily="34" charset="0"/>
              </a:rPr>
              <a:t>Overview of VNet Peering</a:t>
            </a:r>
          </a:p>
          <a:p>
            <a:pPr marL="285750" indent="-285750">
              <a:buFont typeface="Arial" panose="020B0604020202020204" pitchFamily="34" charset="0"/>
              <a:buChar char="•"/>
            </a:pPr>
            <a:r>
              <a:rPr lang="en-GB" sz="3200" dirty="0">
                <a:latin typeface="Segoe UI" panose="020B0502040204020203" pitchFamily="34" charset="0"/>
                <a:cs typeface="Segoe UI" panose="020B0502040204020203" pitchFamily="34" charset="0"/>
              </a:rPr>
              <a:t>Regional VNet Peering</a:t>
            </a:r>
          </a:p>
          <a:p>
            <a:pPr marL="285750" indent="-285750">
              <a:buFont typeface="Arial" panose="020B0604020202020204" pitchFamily="34" charset="0"/>
              <a:buChar char="•"/>
            </a:pPr>
            <a:r>
              <a:rPr lang="en-GB" sz="3200" dirty="0">
                <a:latin typeface="Segoe UI" panose="020B0502040204020203" pitchFamily="34" charset="0"/>
                <a:cs typeface="Segoe UI" panose="020B0502040204020203" pitchFamily="34" charset="0"/>
              </a:rPr>
              <a:t>Global VNet Peering</a:t>
            </a:r>
          </a:p>
          <a:p>
            <a:pPr marL="285750" indent="-285750">
              <a:buFont typeface="Arial" panose="020B0604020202020204" pitchFamily="34" charset="0"/>
              <a:buChar char="•"/>
            </a:pPr>
            <a:r>
              <a:rPr lang="en-GB" sz="3200" dirty="0">
                <a:latin typeface="Segoe UI" panose="020B0502040204020203" pitchFamily="34" charset="0"/>
                <a:cs typeface="Segoe UI" panose="020B0502040204020203" pitchFamily="34" charset="0"/>
              </a:rPr>
              <a:t>Gateway Transit</a:t>
            </a:r>
          </a:p>
          <a:p>
            <a:pPr marL="285750" indent="-285750">
              <a:buFont typeface="Arial" panose="020B0604020202020204" pitchFamily="34" charset="0"/>
              <a:buChar char="•"/>
            </a:pPr>
            <a:r>
              <a:rPr lang="en-GB" sz="3200" dirty="0">
                <a:latin typeface="Segoe UI" panose="020B0502040204020203" pitchFamily="34" charset="0"/>
                <a:cs typeface="Segoe UI" panose="020B0502040204020203" pitchFamily="34" charset="0"/>
              </a:rPr>
              <a:t>Demonstration: VNet Peering</a:t>
            </a:r>
          </a:p>
        </p:txBody>
      </p:sp>
    </p:spTree>
    <p:extLst>
      <p:ext uri="{BB962C8B-B14F-4D97-AF65-F5344CB8AC3E}">
        <p14:creationId xmlns:p14="http://schemas.microsoft.com/office/powerpoint/2010/main" val="2728220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VNet Peering</a:t>
            </a:r>
          </a:p>
        </p:txBody>
      </p:sp>
      <p:sp>
        <p:nvSpPr>
          <p:cNvPr id="6" name="Text Placeholder 5"/>
          <p:cNvSpPr>
            <a:spLocks noGrp="1"/>
          </p:cNvSpPr>
          <p:nvPr>
            <p:ph idx="1"/>
          </p:nvPr>
        </p:nvSpPr>
        <p:spPr>
          <a:xfrm>
            <a:off x="431528" y="1012866"/>
            <a:ext cx="11018520" cy="3163943"/>
          </a:xfrm>
        </p:spPr>
        <p:txBody>
          <a:bodyPr/>
          <a:lstStyle/>
          <a:p>
            <a:r>
              <a:rPr lang="en-US" dirty="0"/>
              <a:t>Seamlessly connect virtual networks:</a:t>
            </a:r>
          </a:p>
          <a:p>
            <a:pPr lvl="1"/>
            <a:r>
              <a:rPr lang="en-US" dirty="0"/>
              <a:t>Regional VNet peering: VNets in the same Azure region</a:t>
            </a:r>
          </a:p>
          <a:p>
            <a:pPr lvl="1"/>
            <a:r>
              <a:rPr lang="en-US" dirty="0"/>
              <a:t>Global VNet peering: VNets in different Azure regions</a:t>
            </a:r>
          </a:p>
          <a:p>
            <a:r>
              <a:rPr lang="en-US" dirty="0"/>
              <a:t>Offers a range of benefits:</a:t>
            </a:r>
          </a:p>
          <a:p>
            <a:pPr lvl="1"/>
            <a:r>
              <a:rPr lang="en-US" dirty="0"/>
              <a:t>Security</a:t>
            </a:r>
          </a:p>
          <a:p>
            <a:pPr lvl="1"/>
            <a:r>
              <a:rPr lang="en-US" dirty="0"/>
              <a:t>Performance</a:t>
            </a:r>
          </a:p>
          <a:p>
            <a:pPr lvl="1"/>
            <a:r>
              <a:rPr lang="en-US" dirty="0"/>
              <a:t>Simplicity</a:t>
            </a:r>
          </a:p>
          <a:p>
            <a:pPr lvl="1"/>
            <a:r>
              <a:rPr lang="en-US" dirty="0"/>
              <a:t>Efficient</a:t>
            </a:r>
          </a:p>
        </p:txBody>
      </p:sp>
      <p:pic>
        <p:nvPicPr>
          <p:cNvPr id="1026" name="Picture 2" descr="Illustration showing VNet1 in Region 1, and VNet2 and VNet3 in Region 2. VNet2 and VNet3 are connected with regional VNet peering. VNet1 and VNet2 are connected with a global VNet peerin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8937" y="3514165"/>
            <a:ext cx="612457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604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four box flowchart. From left to right: create two virtual networks, peer the virtual networks, create VMs in each virtual network, and test the communication between VM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445" y="4629150"/>
            <a:ext cx="6076950" cy="2228850"/>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p:txBody>
          <a:bodyPr/>
          <a:lstStyle/>
          <a:p>
            <a:r>
              <a:rPr lang="en-US" dirty="0"/>
              <a:t>Regional VNet Peering</a:t>
            </a:r>
          </a:p>
        </p:txBody>
      </p:sp>
      <p:sp>
        <p:nvSpPr>
          <p:cNvPr id="6" name="Text Placeholder 5"/>
          <p:cNvSpPr>
            <a:spLocks noGrp="1"/>
          </p:cNvSpPr>
          <p:nvPr>
            <p:ph idx="1"/>
          </p:nvPr>
        </p:nvSpPr>
        <p:spPr>
          <a:xfrm>
            <a:off x="370195" y="1035153"/>
            <a:ext cx="11018520" cy="3459409"/>
          </a:xfrm>
        </p:spPr>
        <p:txBody>
          <a:bodyPr/>
          <a:lstStyle/>
          <a:p>
            <a:r>
              <a:rPr lang="en-US" dirty="0"/>
              <a:t>Configuration is required for each virtual network:</a:t>
            </a:r>
          </a:p>
          <a:p>
            <a:pPr lvl="1"/>
            <a:r>
              <a:rPr lang="en-US" dirty="0"/>
              <a:t>Allow virtual network access: </a:t>
            </a:r>
          </a:p>
          <a:p>
            <a:pPr lvl="2"/>
            <a:r>
              <a:rPr lang="en-US" dirty="0"/>
              <a:t>Must be set to Enabled</a:t>
            </a:r>
          </a:p>
          <a:p>
            <a:pPr lvl="1"/>
            <a:r>
              <a:rPr lang="en-US" dirty="0"/>
              <a:t>Allow forwarded traffic:</a:t>
            </a:r>
          </a:p>
          <a:p>
            <a:pPr lvl="2"/>
            <a:r>
              <a:rPr lang="en-US" dirty="0"/>
              <a:t>Allows traffic routing via peered network</a:t>
            </a:r>
          </a:p>
          <a:p>
            <a:pPr lvl="1"/>
            <a:r>
              <a:rPr lang="en-US" dirty="0"/>
              <a:t>Allow gateway transit:</a:t>
            </a:r>
          </a:p>
          <a:p>
            <a:pPr lvl="2"/>
            <a:r>
              <a:rPr lang="en-US" dirty="0"/>
              <a:t>Allows the peered network to route to the local VPN gateway</a:t>
            </a:r>
          </a:p>
          <a:p>
            <a:pPr lvl="1"/>
            <a:r>
              <a:rPr lang="en-US" dirty="0"/>
              <a:t>Use remote gateways:</a:t>
            </a:r>
          </a:p>
          <a:p>
            <a:pPr lvl="2"/>
            <a:r>
              <a:rPr lang="en-US" dirty="0"/>
              <a:t>Allows the use of the VPN gateway on the peered network</a:t>
            </a:r>
          </a:p>
          <a:p>
            <a:pPr lvl="2"/>
            <a:endParaRPr lang="en-US" dirty="0"/>
          </a:p>
        </p:txBody>
      </p:sp>
      <p:pic>
        <p:nvPicPr>
          <p:cNvPr id="2052" name="Picture 4" descr="Screenshot of the Add peering page in the Azure portal. Three checkboxes are highlighted: Allow forwarded traffic, Allow gateway transit, and Use remote gateway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4590" y="4063273"/>
            <a:ext cx="279082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104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Global VNet Peering</a:t>
            </a:r>
          </a:p>
        </p:txBody>
      </p:sp>
      <p:sp>
        <p:nvSpPr>
          <p:cNvPr id="6" name="Text Placeholder 5"/>
          <p:cNvSpPr>
            <a:spLocks noGrp="1"/>
          </p:cNvSpPr>
          <p:nvPr>
            <p:ph idx="1"/>
          </p:nvPr>
        </p:nvSpPr>
        <p:spPr>
          <a:xfrm>
            <a:off x="613834" y="856455"/>
            <a:ext cx="11018520" cy="2794611"/>
          </a:xfrm>
        </p:spPr>
        <p:txBody>
          <a:bodyPr/>
          <a:lstStyle/>
          <a:p>
            <a:r>
              <a:rPr lang="en-US" dirty="0"/>
              <a:t>Provides peering across Azure regions:</a:t>
            </a:r>
          </a:p>
          <a:p>
            <a:pPr lvl="1"/>
            <a:r>
              <a:rPr lang="en-US" dirty="0"/>
              <a:t>When implementing, peering status changes from Initiated to Connected</a:t>
            </a:r>
          </a:p>
          <a:p>
            <a:r>
              <a:rPr lang="en-US" dirty="0"/>
              <a:t>Requirements and constraints:</a:t>
            </a:r>
          </a:p>
          <a:p>
            <a:pPr lvl="1"/>
            <a:r>
              <a:rPr lang="en-US" dirty="0"/>
              <a:t>No support for remote gateways and gateway transit</a:t>
            </a:r>
          </a:p>
          <a:p>
            <a:pPr lvl="1"/>
            <a:r>
              <a:rPr lang="en-US" dirty="0"/>
              <a:t>No peering between public clouds and national clouds</a:t>
            </a:r>
          </a:p>
          <a:p>
            <a:pPr lvl="1"/>
            <a:r>
              <a:rPr lang="en-US" dirty="0"/>
              <a:t>No access to front-end IP addresses of Azure internal load balancers in peered networks</a:t>
            </a:r>
          </a:p>
          <a:p>
            <a:pPr lvl="1"/>
            <a:r>
              <a:rPr lang="en-US" dirty="0"/>
              <a:t>No support for transitivity (for both regional and global peering)</a:t>
            </a:r>
          </a:p>
        </p:txBody>
      </p:sp>
      <p:pic>
        <p:nvPicPr>
          <p:cNvPr id="4098" name="Picture 2" descr="Screenshot of the Peering page in the Azure portal. One VNet peering is shown and the peering status is Initiat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749" y="4830560"/>
            <a:ext cx="672465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531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wo VNets, VNet1 and VNet2, are shown in a region and are connected by VNet peering. VNet1 has Allow Gateway transit and VNet2 has use remote gateway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45663"/>
            <a:ext cx="5586243" cy="1903691"/>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p:txBody>
          <a:bodyPr/>
          <a:lstStyle/>
          <a:p>
            <a:r>
              <a:rPr lang="en-US" dirty="0"/>
              <a:t>Gateway Transit</a:t>
            </a:r>
          </a:p>
        </p:txBody>
      </p:sp>
      <p:sp>
        <p:nvSpPr>
          <p:cNvPr id="6" name="Text Placeholder 5"/>
          <p:cNvSpPr>
            <a:spLocks noGrp="1"/>
          </p:cNvSpPr>
          <p:nvPr>
            <p:ph idx="1"/>
          </p:nvPr>
        </p:nvSpPr>
        <p:spPr>
          <a:xfrm>
            <a:off x="613834" y="998794"/>
            <a:ext cx="11018520" cy="4050340"/>
          </a:xfrm>
        </p:spPr>
        <p:txBody>
          <a:bodyPr/>
          <a:lstStyle/>
          <a:p>
            <a:r>
              <a:rPr lang="en-US" dirty="0"/>
              <a:t>Provides routing by using a VPN Gateway in a peered </a:t>
            </a:r>
            <a:r>
              <a:rPr lang="en-US" dirty="0" err="1"/>
              <a:t>VNet</a:t>
            </a:r>
            <a:r>
              <a:rPr lang="en-US" dirty="0"/>
              <a:t> to:</a:t>
            </a:r>
          </a:p>
          <a:p>
            <a:pPr lvl="1"/>
            <a:r>
              <a:rPr lang="en-US" dirty="0"/>
              <a:t>an on-premises network (via site-to-site VPN)</a:t>
            </a:r>
          </a:p>
          <a:p>
            <a:pPr lvl="1"/>
            <a:r>
              <a:rPr lang="en-US" dirty="0"/>
              <a:t>another virtual network (via </a:t>
            </a:r>
            <a:r>
              <a:rPr lang="en-US" dirty="0" err="1"/>
              <a:t>VNet</a:t>
            </a:r>
            <a:r>
              <a:rPr lang="en-US" dirty="0"/>
              <a:t>-to-</a:t>
            </a:r>
            <a:r>
              <a:rPr lang="en-US" dirty="0" err="1"/>
              <a:t>Vnet</a:t>
            </a:r>
            <a:r>
              <a:rPr lang="en-US" dirty="0"/>
              <a:t>)</a:t>
            </a:r>
          </a:p>
          <a:p>
            <a:pPr lvl="1"/>
            <a:r>
              <a:rPr lang="en-US" dirty="0"/>
              <a:t>a remote VPN client (via point-to-site VPN)</a:t>
            </a:r>
          </a:p>
          <a:p>
            <a:r>
              <a:rPr lang="en-US" dirty="0"/>
              <a:t>Facilitates hub-spoke topology</a:t>
            </a:r>
          </a:p>
          <a:p>
            <a:r>
              <a:rPr lang="en-US" dirty="0"/>
              <a:t>Requires Gateway subnet:</a:t>
            </a:r>
          </a:p>
          <a:p>
            <a:pPr lvl="1"/>
            <a:r>
              <a:rPr lang="en-US" dirty="0"/>
              <a:t>hosting the Gateway only (no VMs)</a:t>
            </a:r>
          </a:p>
          <a:p>
            <a:pPr lvl="1"/>
            <a:endParaRPr lang="en-US" dirty="0"/>
          </a:p>
          <a:p>
            <a:pPr lvl="1"/>
            <a:endParaRPr lang="en-US" dirty="0"/>
          </a:p>
          <a:p>
            <a:pPr lvl="1"/>
            <a:endParaRPr lang="en-US" dirty="0"/>
          </a:p>
        </p:txBody>
      </p:sp>
      <p:pic>
        <p:nvPicPr>
          <p:cNvPr id="1028" name="Picture 4" descr="Screenshot of the Subnets blade of the Virtual Networking Azure portal . The add Gateway subnet link is highlighted.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0836" y="4964095"/>
            <a:ext cx="5876925" cy="126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46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Implementing Virtual Networks</a:t>
            </a:r>
          </a:p>
        </p:txBody>
      </p:sp>
      <p:sp>
        <p:nvSpPr>
          <p:cNvPr id="6" name="Text Placeholder 5"/>
          <p:cNvSpPr>
            <a:spLocks noGrp="1"/>
          </p:cNvSpPr>
          <p:nvPr>
            <p:ph idx="1"/>
          </p:nvPr>
        </p:nvSpPr>
        <p:spPr>
          <a:xfrm>
            <a:off x="539812" y="1686634"/>
            <a:ext cx="11018520" cy="1834348"/>
          </a:xfrm>
        </p:spPr>
        <p:txBody>
          <a:bodyPr/>
          <a:lstStyle/>
          <a:p>
            <a:r>
              <a:rPr lang="en-US" dirty="0"/>
              <a:t>Implementation includes:</a:t>
            </a:r>
          </a:p>
          <a:p>
            <a:pPr lvl="1"/>
            <a:r>
              <a:rPr lang="en-US" dirty="0"/>
              <a:t>Defining an IP address space</a:t>
            </a:r>
          </a:p>
          <a:p>
            <a:pPr lvl="2"/>
            <a:r>
              <a:rPr lang="en-US" dirty="0"/>
              <a:t>Consider a non-overlapping address space</a:t>
            </a:r>
          </a:p>
          <a:p>
            <a:pPr lvl="1"/>
            <a:r>
              <a:rPr lang="en-US" dirty="0"/>
              <a:t>Creation of subnets</a:t>
            </a:r>
          </a:p>
          <a:p>
            <a:pPr lvl="1"/>
            <a:endParaRPr lang="en-US" dirty="0"/>
          </a:p>
        </p:txBody>
      </p:sp>
      <p:pic>
        <p:nvPicPr>
          <p:cNvPr id="1026" name="Picture 2" descr="Screenshot of the Create virtual network page in the Azure portal. The virtual network name is new VNet and the address space is 10.1.0.0/16. The Subnet name is default and the address range is 10.1.0.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0595" y="1834552"/>
            <a:ext cx="289560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028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2537210"/>
            <a:ext cx="9144000" cy="997196"/>
          </a:xfrm>
        </p:spPr>
        <p:txBody>
          <a:bodyPr/>
          <a:lstStyle/>
          <a:p>
            <a:r>
              <a:rPr lang="en-US" dirty="0"/>
              <a:t>Demonstration: </a:t>
            </a:r>
            <a:r>
              <a:rPr lang="en-US" dirty="0">
                <a:hlinkClick r:id="rId3"/>
              </a:rPr>
              <a:t>Create a Virtual Network using the Azure Portal</a:t>
            </a:r>
            <a:endParaRPr lang="en-US" dirty="0"/>
          </a:p>
        </p:txBody>
      </p:sp>
    </p:spTree>
    <p:extLst>
      <p:ext uri="{BB962C8B-B14F-4D97-AF65-F5344CB8AC3E}">
        <p14:creationId xmlns:p14="http://schemas.microsoft.com/office/powerpoint/2010/main" val="1127500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2537210"/>
            <a:ext cx="9144000" cy="997196"/>
          </a:xfrm>
        </p:spPr>
        <p:txBody>
          <a:bodyPr/>
          <a:lstStyle/>
          <a:p>
            <a:r>
              <a:rPr lang="en-US" dirty="0"/>
              <a:t>Demonstration: </a:t>
            </a:r>
            <a:r>
              <a:rPr lang="en-US" dirty="0">
                <a:hlinkClick r:id="rId3"/>
              </a:rPr>
              <a:t>Create a Virtual Network (PowerShell and CLI)</a:t>
            </a:r>
            <a:endParaRPr lang="en-US" dirty="0"/>
          </a:p>
        </p:txBody>
      </p:sp>
    </p:spTree>
    <p:extLst>
      <p:ext uri="{BB962C8B-B14F-4D97-AF65-F5344CB8AC3E}">
        <p14:creationId xmlns:p14="http://schemas.microsoft.com/office/powerpoint/2010/main" val="2774047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llustration showing Multi NIC configuration in a virtual network. The topic text more fully describes the illustrati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745" y="1586295"/>
            <a:ext cx="6148481" cy="2812931"/>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p:txBody>
          <a:bodyPr/>
          <a:lstStyle/>
          <a:p>
            <a:r>
              <a:rPr lang="en-US" dirty="0"/>
              <a:t>Multiple NICs in Virtual Machines</a:t>
            </a:r>
          </a:p>
        </p:txBody>
      </p:sp>
      <p:sp>
        <p:nvSpPr>
          <p:cNvPr id="6" name="Text Placeholder 5"/>
          <p:cNvSpPr>
            <a:spLocks noGrp="1"/>
          </p:cNvSpPr>
          <p:nvPr>
            <p:ph idx="1"/>
          </p:nvPr>
        </p:nvSpPr>
        <p:spPr>
          <a:xfrm>
            <a:off x="613834" y="985784"/>
            <a:ext cx="11018520" cy="4567404"/>
          </a:xfrm>
        </p:spPr>
        <p:txBody>
          <a:bodyPr/>
          <a:lstStyle/>
          <a:p>
            <a:r>
              <a:rPr lang="en-US" dirty="0"/>
              <a:t>A common requirement for network virtual appliances:</a:t>
            </a:r>
          </a:p>
          <a:p>
            <a:pPr lvl="1"/>
            <a:r>
              <a:rPr lang="en-US" dirty="0"/>
              <a:t>Application delivery </a:t>
            </a:r>
          </a:p>
          <a:p>
            <a:pPr lvl="1"/>
            <a:r>
              <a:rPr lang="en-US" dirty="0"/>
              <a:t>WAN optimization</a:t>
            </a:r>
          </a:p>
          <a:p>
            <a:r>
              <a:rPr lang="en-US" dirty="0"/>
              <a:t>Common scenarios:</a:t>
            </a:r>
          </a:p>
          <a:p>
            <a:pPr lvl="1"/>
            <a:r>
              <a:rPr lang="en-US" dirty="0"/>
              <a:t>isolation of front-end and back-end traffic</a:t>
            </a:r>
          </a:p>
          <a:p>
            <a:pPr lvl="1"/>
            <a:r>
              <a:rPr lang="en-US" dirty="0"/>
              <a:t>separation of data and control plane</a:t>
            </a:r>
          </a:p>
          <a:p>
            <a:r>
              <a:rPr lang="en-US" dirty="0"/>
              <a:t>Considerations:</a:t>
            </a:r>
          </a:p>
          <a:p>
            <a:pPr lvl="1"/>
            <a:r>
              <a:rPr lang="en-US" dirty="0"/>
              <a:t>The order of NICs inside the OS of a VM is random and can change</a:t>
            </a:r>
          </a:p>
          <a:p>
            <a:pPr lvl="1"/>
            <a:r>
              <a:rPr lang="en-US" dirty="0"/>
              <a:t>IP addresses and MACs of NICs remain the same for the VM lifetime</a:t>
            </a:r>
          </a:p>
          <a:p>
            <a:pPr lvl="1"/>
            <a:r>
              <a:rPr lang="en-US" dirty="0"/>
              <a:t>The VM size determines the maximum number of NICs</a:t>
            </a:r>
          </a:p>
          <a:p>
            <a:endParaRPr lang="en-US" b="1" dirty="0"/>
          </a:p>
        </p:txBody>
      </p:sp>
    </p:spTree>
    <p:extLst>
      <p:ext uri="{BB962C8B-B14F-4D97-AF65-F5344CB8AC3E}">
        <p14:creationId xmlns:p14="http://schemas.microsoft.com/office/powerpoint/2010/main" val="2091514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EB12D-2ECC-4A70-BA7A-76BAF61BE146}"/>
              </a:ext>
            </a:extLst>
          </p:cNvPr>
          <p:cNvSpPr txBox="1">
            <a:spLocks/>
          </p:cNvSpPr>
          <p:nvPr/>
        </p:nvSpPr>
        <p:spPr bwMode="auto">
          <a:xfrm>
            <a:off x="585216" y="121749"/>
            <a:ext cx="7773988" cy="498598"/>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defTabSz="932742" rtl="0" eaLnBrk="1" fontAlgn="base" latinLnBrk="0" hangingPunct="1">
              <a:lnSpc>
                <a:spcPct val="90000"/>
              </a:lnSpc>
              <a:spcBef>
                <a:spcPct val="0"/>
              </a:spcBef>
              <a:spcAft>
                <a:spcPct val="0"/>
              </a:spcAft>
              <a:buClr>
                <a:srgbClr val="DC0081"/>
              </a:buClr>
              <a:buFont typeface="Wingdings" pitchFamily="2" charset="2"/>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GB" dirty="0">
                <a:solidFill>
                  <a:schemeClr val="bg1"/>
                </a:solidFill>
              </a:rPr>
              <a:t>Lesson </a:t>
            </a:r>
            <a:r>
              <a:rPr lang="en-GB" dirty="0">
                <a:solidFill>
                  <a:schemeClr val="bg1"/>
                </a:solidFill>
                <a:latin typeface="Segoe UI" panose="020B0502040204020203" pitchFamily="34" charset="0"/>
              </a:rPr>
              <a:t>2</a:t>
            </a:r>
            <a:r>
              <a:rPr lang="en-GB" dirty="0">
                <a:solidFill>
                  <a:schemeClr val="bg1"/>
                </a:solidFill>
              </a:rPr>
              <a:t>: Review of IP Addressing</a:t>
            </a:r>
          </a:p>
        </p:txBody>
      </p:sp>
      <p:sp>
        <p:nvSpPr>
          <p:cNvPr id="7" name="Rectangle 6"/>
          <p:cNvSpPr/>
          <p:nvPr/>
        </p:nvSpPr>
        <p:spPr>
          <a:xfrm>
            <a:off x="585215" y="1067507"/>
            <a:ext cx="10303363" cy="2554545"/>
          </a:xfrm>
          <a:prstGeom prst="rect">
            <a:avLst/>
          </a:prstGeom>
        </p:spPr>
        <p:txBody>
          <a:bodyPr wrap="square">
            <a:spAutoFit/>
          </a:bodyPr>
          <a:lstStyle/>
          <a:p>
            <a:pPr marL="285750" indent="-285750">
              <a:buFont typeface="Arial" panose="020B0604020202020204" pitchFamily="34" charset="0"/>
              <a:buChar char="•"/>
            </a:pPr>
            <a:r>
              <a:rPr lang="en-GB" sz="3200" dirty="0">
                <a:latin typeface="Segoe UI" panose="020B0502040204020203" pitchFamily="34" charset="0"/>
                <a:cs typeface="Segoe UI" panose="020B0502040204020203" pitchFamily="34" charset="0"/>
              </a:rPr>
              <a:t>Public IP Addresses</a:t>
            </a:r>
          </a:p>
          <a:p>
            <a:pPr marL="285750" indent="-285750">
              <a:buFont typeface="Arial" panose="020B0604020202020204" pitchFamily="34" charset="0"/>
              <a:buChar char="•"/>
            </a:pPr>
            <a:r>
              <a:rPr lang="en-GB" sz="3200" dirty="0">
                <a:latin typeface="Segoe UI" panose="020B0502040204020203" pitchFamily="34" charset="0"/>
                <a:cs typeface="Segoe UI" panose="020B0502040204020203" pitchFamily="34" charset="0"/>
              </a:rPr>
              <a:t>Private IP Addresses</a:t>
            </a:r>
          </a:p>
          <a:p>
            <a:pPr marL="285750" indent="-285750">
              <a:buFont typeface="Arial" panose="020B0604020202020204" pitchFamily="34" charset="0"/>
              <a:buChar char="•"/>
            </a:pPr>
            <a:r>
              <a:rPr lang="en-GB" sz="3200" dirty="0">
                <a:latin typeface="Segoe UI" panose="020B0502040204020203" pitchFamily="34" charset="0"/>
                <a:cs typeface="Segoe UI" panose="020B0502040204020203" pitchFamily="34" charset="0"/>
              </a:rPr>
              <a:t>Demonstration: Configuring IP Settings</a:t>
            </a:r>
          </a:p>
          <a:p>
            <a:pPr marL="285750" indent="-285750">
              <a:buFont typeface="Arial" panose="020B0604020202020204" pitchFamily="34" charset="0"/>
              <a:buChar char="•"/>
            </a:pPr>
            <a:r>
              <a:rPr lang="en-GB" sz="3200" dirty="0">
                <a:latin typeface="Segoe UI" panose="020B0502040204020203" pitchFamily="34" charset="0"/>
                <a:cs typeface="Segoe UI" panose="020B0502040204020203" pitchFamily="34" charset="0"/>
              </a:rPr>
              <a:t>Practice: Static Public IP Addresses</a:t>
            </a:r>
          </a:p>
          <a:p>
            <a:pPr marL="285750" indent="-285750">
              <a:buFont typeface="Arial" panose="020B0604020202020204" pitchFamily="34" charset="0"/>
              <a:buChar char="•"/>
            </a:pPr>
            <a:r>
              <a:rPr lang="en-GB" sz="3200" dirty="0">
                <a:latin typeface="Segoe UI" panose="020B0502040204020203" pitchFamily="34" charset="0"/>
                <a:cs typeface="Segoe UI" panose="020B0502040204020203" pitchFamily="34" charset="0"/>
              </a:rPr>
              <a:t>Practice: Static Private IP Addresses</a:t>
            </a:r>
          </a:p>
        </p:txBody>
      </p:sp>
    </p:spTree>
    <p:extLst>
      <p:ext uri="{BB962C8B-B14F-4D97-AF65-F5344CB8AC3E}">
        <p14:creationId xmlns:p14="http://schemas.microsoft.com/office/powerpoint/2010/main" val="2313460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IP Addressing</a:t>
            </a:r>
          </a:p>
        </p:txBody>
      </p:sp>
      <p:sp>
        <p:nvSpPr>
          <p:cNvPr id="6" name="Text Placeholder 5"/>
          <p:cNvSpPr>
            <a:spLocks noGrp="1"/>
          </p:cNvSpPr>
          <p:nvPr>
            <p:ph idx="1"/>
          </p:nvPr>
        </p:nvSpPr>
        <p:spPr>
          <a:xfrm>
            <a:off x="613834" y="940676"/>
            <a:ext cx="11018520" cy="4235006"/>
          </a:xfrm>
        </p:spPr>
        <p:txBody>
          <a:bodyPr/>
          <a:lstStyle/>
          <a:p>
            <a:r>
              <a:rPr lang="en-US" sz="2400" dirty="0"/>
              <a:t>Azure networking supports two types of IP addresses:</a:t>
            </a:r>
          </a:p>
          <a:p>
            <a:pPr lvl="1"/>
            <a:r>
              <a:rPr lang="en-US" sz="2000" dirty="0"/>
              <a:t>Private IP addresses: Used for communication within an Azure virtual network (VNet), and your on-premises network, when you use a VPN gateway or ExpressRoute circuit to extend your network to Azure.</a:t>
            </a:r>
          </a:p>
          <a:p>
            <a:pPr lvl="1"/>
            <a:r>
              <a:rPr lang="en-US" sz="2000" dirty="0"/>
              <a:t>Public IP addresses: Used for communication with the Internet, including Azure public-facing services.</a:t>
            </a:r>
          </a:p>
          <a:p>
            <a:r>
              <a:rPr lang="en-US" sz="2400" dirty="0"/>
              <a:t>Azure networking supports two types of IP address assignments:</a:t>
            </a:r>
          </a:p>
          <a:p>
            <a:pPr lvl="1"/>
            <a:r>
              <a:rPr lang="en-US" sz="2000" dirty="0"/>
              <a:t>Static: common in scenarios that involve:</a:t>
            </a:r>
          </a:p>
          <a:p>
            <a:pPr lvl="2"/>
            <a:r>
              <a:rPr lang="en-US" sz="1800" dirty="0"/>
              <a:t>IP address-based security models which require apps or services to have a static IP address.</a:t>
            </a:r>
          </a:p>
          <a:p>
            <a:pPr lvl="2"/>
            <a:r>
              <a:rPr lang="en-US" sz="1800" dirty="0"/>
              <a:t>Azure VMs serving such roles as Active Directory Domain Controllers and DNS servers.</a:t>
            </a:r>
          </a:p>
          <a:p>
            <a:pPr lvl="2"/>
            <a:r>
              <a:rPr lang="en-US" sz="1800" dirty="0"/>
              <a:t>Firewall rules that allow or deny traffic using IP address ranges.</a:t>
            </a:r>
          </a:p>
          <a:p>
            <a:pPr lvl="1"/>
            <a:r>
              <a:rPr lang="en-US" sz="2000" dirty="0"/>
              <a:t>Dynamic</a:t>
            </a:r>
          </a:p>
        </p:txBody>
      </p:sp>
      <p:pic>
        <p:nvPicPr>
          <p:cNvPr id="3074" name="Picture 2" descr="An Azure resource is shown. The resource is using a private IP address to connect to VNets, on-premises networks, VPN gateways, and ExpressRoute. The resource is using a public IP address to connect to the internet, and public-facing 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7705" y="5175682"/>
            <a:ext cx="7681446" cy="102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046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Public IP Addresses</a:t>
            </a:r>
          </a:p>
        </p:txBody>
      </p:sp>
      <p:sp>
        <p:nvSpPr>
          <p:cNvPr id="6" name="Text Placeholder 5"/>
          <p:cNvSpPr>
            <a:spLocks noGrp="1"/>
          </p:cNvSpPr>
          <p:nvPr>
            <p:ph idx="1"/>
          </p:nvPr>
        </p:nvSpPr>
        <p:spPr>
          <a:xfrm>
            <a:off x="479654" y="901547"/>
            <a:ext cx="11018520" cy="2794611"/>
          </a:xfrm>
        </p:spPr>
        <p:txBody>
          <a:bodyPr/>
          <a:lstStyle/>
          <a:p>
            <a:r>
              <a:rPr lang="en-US" dirty="0"/>
              <a:t>Can be assigned to:</a:t>
            </a:r>
          </a:p>
          <a:p>
            <a:pPr lvl="1"/>
            <a:r>
              <a:rPr lang="en-US" dirty="0"/>
              <a:t>VM NICs</a:t>
            </a:r>
          </a:p>
          <a:p>
            <a:pPr lvl="1"/>
            <a:r>
              <a:rPr lang="en-US" dirty="0"/>
              <a:t>Internet-facing load balancers</a:t>
            </a:r>
          </a:p>
          <a:p>
            <a:pPr lvl="1"/>
            <a:r>
              <a:rPr lang="en-US" dirty="0"/>
              <a:t>VPN gateways</a:t>
            </a:r>
          </a:p>
          <a:p>
            <a:pPr lvl="1"/>
            <a:r>
              <a:rPr lang="en-US" dirty="0"/>
              <a:t>Application gateways</a:t>
            </a:r>
          </a:p>
          <a:p>
            <a:r>
              <a:rPr lang="en-US" dirty="0"/>
              <a:t>Support two SKUs: </a:t>
            </a:r>
          </a:p>
          <a:p>
            <a:pPr lvl="1"/>
            <a:r>
              <a:rPr lang="en-US" dirty="0"/>
              <a:t>Basic and Standard</a:t>
            </a:r>
          </a:p>
        </p:txBody>
      </p:sp>
      <p:pic>
        <p:nvPicPr>
          <p:cNvPr id="2" name="Picture 1"/>
          <p:cNvPicPr>
            <a:picLocks noChangeAspect="1"/>
          </p:cNvPicPr>
          <p:nvPr/>
        </p:nvPicPr>
        <p:blipFill>
          <a:blip r:embed="rId3"/>
          <a:stretch>
            <a:fillRect/>
          </a:stretch>
        </p:blipFill>
        <p:spPr>
          <a:xfrm>
            <a:off x="5068851" y="1131625"/>
            <a:ext cx="6895238" cy="2009524"/>
          </a:xfrm>
          <a:prstGeom prst="rect">
            <a:avLst/>
          </a:prstGeom>
        </p:spPr>
      </p:pic>
      <p:pic>
        <p:nvPicPr>
          <p:cNvPr id="4102" name="Picture 6" descr="Screenshot of the Create public address page in the Azure portal. The SKU radio buttons are highlighted. The Basic SKU radio button is selected. The Standard radio button is not selected.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565" y="4305018"/>
            <a:ext cx="33813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5068851" y="3696158"/>
            <a:ext cx="6895238" cy="2552381"/>
          </a:xfrm>
          <a:prstGeom prst="rect">
            <a:avLst/>
          </a:prstGeom>
        </p:spPr>
      </p:pic>
    </p:spTree>
    <p:extLst>
      <p:ext uri="{BB962C8B-B14F-4D97-AF65-F5344CB8AC3E}">
        <p14:creationId xmlns:p14="http://schemas.microsoft.com/office/powerpoint/2010/main" val="200284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S" id="{C261F2DB-B314-424E-9569-4F22780BFB1A}" vid="{DD5D8A28-346F-4D92-9E14-76D07224788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6073</TotalTime>
  <Words>2295</Words>
  <Application>Microsoft Office PowerPoint</Application>
  <PresentationFormat>Widescreen</PresentationFormat>
  <Paragraphs>364</Paragraphs>
  <Slides>28</Slides>
  <Notes>23</Notes>
  <HiddenSlides>1</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28</vt:i4>
      </vt:variant>
    </vt:vector>
  </HeadingPairs>
  <TitlesOfParts>
    <vt:vector size="40" baseType="lpstr">
      <vt:lpstr>Arial</vt:lpstr>
      <vt:lpstr>Consolas</vt:lpstr>
      <vt:lpstr>Segoe UI</vt:lpstr>
      <vt:lpstr>Segoe UI Light</vt:lpstr>
      <vt:lpstr>Segoe UI Semibold</vt:lpstr>
      <vt:lpstr>Segoe UI Semilight</vt:lpstr>
      <vt:lpstr>SofiaPro</vt:lpstr>
      <vt:lpstr>Verdana</vt:lpstr>
      <vt:lpstr>Wingdings</vt:lpstr>
      <vt:lpstr>WHITE TEMPLATE</vt:lpstr>
      <vt:lpstr>SOFT BLACK TEMPLATE</vt:lpstr>
      <vt:lpstr>MS</vt:lpstr>
      <vt:lpstr>AZ-300T01 M 4: Configuring and Managing VNets</vt:lpstr>
      <vt:lpstr>PowerPoint Presentation</vt:lpstr>
      <vt:lpstr>Implementing Virtual Networks</vt:lpstr>
      <vt:lpstr>Demonstration: Create a Virtual Network using the Azure Portal</vt:lpstr>
      <vt:lpstr>Demonstration: Create a Virtual Network (PowerShell and CLI)</vt:lpstr>
      <vt:lpstr>Multiple NICs in Virtual Machines</vt:lpstr>
      <vt:lpstr>PowerPoint Presentation</vt:lpstr>
      <vt:lpstr>Overview of IP Addressing</vt:lpstr>
      <vt:lpstr>Public IP Addresses</vt:lpstr>
      <vt:lpstr>Private IP Addresses</vt:lpstr>
      <vt:lpstr>Demonstration: Configuring IP Settings</vt:lpstr>
      <vt:lpstr>PowerPoint Presentation</vt:lpstr>
      <vt:lpstr>Routing</vt:lpstr>
      <vt:lpstr>User Defined Routes </vt:lpstr>
      <vt:lpstr>Routing Example</vt:lpstr>
      <vt:lpstr>Create Route Table</vt:lpstr>
      <vt:lpstr>Create and Associate the Route</vt:lpstr>
      <vt:lpstr>Routing Algorithms</vt:lpstr>
      <vt:lpstr>PowerPoint Presentation</vt:lpstr>
      <vt:lpstr>VNet-to-VNet Connections</vt:lpstr>
      <vt:lpstr>Implementing VNet-to-VNet VPN</vt:lpstr>
      <vt:lpstr>Configuring Gateway Connections</vt:lpstr>
      <vt:lpstr>Demonstration: VNet-to-VNet Connections</vt:lpstr>
      <vt:lpstr>PowerPoint Presentation</vt:lpstr>
      <vt:lpstr>Overview of VNet Peering</vt:lpstr>
      <vt:lpstr>Regional VNet Peering</vt:lpstr>
      <vt:lpstr>Global VNet Peering</vt:lpstr>
      <vt:lpstr>Gateway Transit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AZ-101.1 Migrate Servers to Azure</dc:title>
  <dc:subject/>
  <dc:creator>sarahkishpaugh</dc:creator>
  <cp:keywords/>
  <dc:description/>
  <cp:lastModifiedBy>Dan Lewis</cp:lastModifiedBy>
  <cp:revision>287</cp:revision>
  <dcterms:created xsi:type="dcterms:W3CDTF">2018-07-31T14:16:34Z</dcterms:created>
  <dcterms:modified xsi:type="dcterms:W3CDTF">2019-06-17T05:35:02Z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