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 id="2147484742" r:id="rId6"/>
  </p:sldMasterIdLst>
  <p:notesMasterIdLst>
    <p:notesMasterId r:id="rId42"/>
  </p:notesMasterIdLst>
  <p:handoutMasterIdLst>
    <p:handoutMasterId r:id="rId43"/>
  </p:handoutMasterIdLst>
  <p:sldIdLst>
    <p:sldId id="1719" r:id="rId7"/>
    <p:sldId id="2214" r:id="rId8"/>
    <p:sldId id="2147" r:id="rId9"/>
    <p:sldId id="2165" r:id="rId10"/>
    <p:sldId id="2166" r:id="rId11"/>
    <p:sldId id="2167" r:id="rId12"/>
    <p:sldId id="2168" r:id="rId13"/>
    <p:sldId id="2169" r:id="rId14"/>
    <p:sldId id="2170" r:id="rId15"/>
    <p:sldId id="2180" r:id="rId16"/>
    <p:sldId id="2171" r:id="rId17"/>
    <p:sldId id="2172" r:id="rId18"/>
    <p:sldId id="2215" r:id="rId19"/>
    <p:sldId id="2131" r:id="rId20"/>
    <p:sldId id="2183" r:id="rId21"/>
    <p:sldId id="2184" r:id="rId22"/>
    <p:sldId id="2185" r:id="rId23"/>
    <p:sldId id="2186" r:id="rId24"/>
    <p:sldId id="2187" r:id="rId25"/>
    <p:sldId id="2188" r:id="rId26"/>
    <p:sldId id="2189" r:id="rId27"/>
    <p:sldId id="2216" r:id="rId28"/>
    <p:sldId id="2199" r:id="rId29"/>
    <p:sldId id="2201" r:id="rId30"/>
    <p:sldId id="2202" r:id="rId31"/>
    <p:sldId id="2203" r:id="rId32"/>
    <p:sldId id="2204" r:id="rId33"/>
    <p:sldId id="2205" r:id="rId34"/>
    <p:sldId id="2206" r:id="rId35"/>
    <p:sldId id="2207" r:id="rId36"/>
    <p:sldId id="2208" r:id="rId37"/>
    <p:sldId id="2217" r:id="rId38"/>
    <p:sldId id="2211" r:id="rId39"/>
    <p:sldId id="2212" r:id="rId40"/>
    <p:sldId id="2108" r:id="rId4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ldId id="1719"/>
          </p14:sldIdLst>
        </p14:section>
        <p14:section name="White Template" id="{A073DAE3-B461-442F-A3D3-6642BD875E45}">
          <p14:sldIdLst>
            <p14:sldId id="2214"/>
            <p14:sldId id="2147"/>
            <p14:sldId id="2165"/>
            <p14:sldId id="2166"/>
            <p14:sldId id="2167"/>
            <p14:sldId id="2168"/>
            <p14:sldId id="2169"/>
            <p14:sldId id="2170"/>
            <p14:sldId id="2180"/>
            <p14:sldId id="2171"/>
            <p14:sldId id="2172"/>
            <p14:sldId id="2215"/>
            <p14:sldId id="2131"/>
            <p14:sldId id="2183"/>
            <p14:sldId id="2184"/>
            <p14:sldId id="2185"/>
            <p14:sldId id="2186"/>
            <p14:sldId id="2187"/>
            <p14:sldId id="2188"/>
            <p14:sldId id="2189"/>
            <p14:sldId id="2216"/>
            <p14:sldId id="2199"/>
            <p14:sldId id="2201"/>
            <p14:sldId id="2202"/>
            <p14:sldId id="2203"/>
            <p14:sldId id="2204"/>
            <p14:sldId id="2205"/>
            <p14:sldId id="2206"/>
            <p14:sldId id="2207"/>
            <p14:sldId id="2208"/>
            <p14:sldId id="2217"/>
            <p14:sldId id="2211"/>
            <p14:sldId id="2212"/>
            <p14:sldId id="2108"/>
          </p14:sldIdLst>
        </p14:section>
        <p14:section name="Soft Black template" id="{888AB95E-1B7E-4E95-8F39-C5D0E8372BC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8"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46" autoAdjust="0"/>
    <p:restoredTop sz="66820" autoAdjust="0"/>
  </p:normalViewPr>
  <p:slideViewPr>
    <p:cSldViewPr snapToGrid="0">
      <p:cViewPr varScale="1">
        <p:scale>
          <a:sx n="60" d="100"/>
          <a:sy n="60" d="100"/>
        </p:scale>
        <p:origin x="942" y="39"/>
      </p:cViewPr>
      <p:guideLst>
        <p:guide orient="horz" pos="2160"/>
        <p:guide pos="3840"/>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microsoft.com/office/2016/11/relationships/changesInfo" Target="changesInfos/changesInfo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 Lewis" userId="30f7ee97-579a-47d7-a717-b57f0e8fef5f" providerId="ADAL" clId="{9AE8C960-FEAD-4E1D-A732-3DC6C6F4E1FF}"/>
    <pc:docChg chg="delSld modSection">
      <pc:chgData name="Dan Lewis" userId="30f7ee97-579a-47d7-a717-b57f0e8fef5f" providerId="ADAL" clId="{9AE8C960-FEAD-4E1D-A732-3DC6C6F4E1FF}" dt="2019-06-17T05:35:57.732" v="13" actId="47"/>
      <pc:docMkLst>
        <pc:docMk/>
      </pc:docMkLst>
      <pc:sldChg chg="del">
        <pc:chgData name="Dan Lewis" userId="30f7ee97-579a-47d7-a717-b57f0e8fef5f" providerId="ADAL" clId="{9AE8C960-FEAD-4E1D-A732-3DC6C6F4E1FF}" dt="2019-06-17T05:35:34.481" v="7" actId="47"/>
        <pc:sldMkLst>
          <pc:docMk/>
          <pc:sldMk cId="2516041411" sldId="2164"/>
        </pc:sldMkLst>
      </pc:sldChg>
      <pc:sldChg chg="del">
        <pc:chgData name="Dan Lewis" userId="30f7ee97-579a-47d7-a717-b57f0e8fef5f" providerId="ADAL" clId="{9AE8C960-FEAD-4E1D-A732-3DC6C6F4E1FF}" dt="2019-06-17T05:35:34.986" v="8" actId="47"/>
        <pc:sldMkLst>
          <pc:docMk/>
          <pc:sldMk cId="757701409" sldId="2181"/>
        </pc:sldMkLst>
      </pc:sldChg>
      <pc:sldChg chg="del">
        <pc:chgData name="Dan Lewis" userId="30f7ee97-579a-47d7-a717-b57f0e8fef5f" providerId="ADAL" clId="{9AE8C960-FEAD-4E1D-A732-3DC6C6F4E1FF}" dt="2019-06-17T05:35:35.985" v="9" actId="47"/>
        <pc:sldMkLst>
          <pc:docMk/>
          <pc:sldMk cId="1639509055" sldId="2182"/>
        </pc:sldMkLst>
      </pc:sldChg>
      <pc:sldChg chg="del">
        <pc:chgData name="Dan Lewis" userId="30f7ee97-579a-47d7-a717-b57f0e8fef5f" providerId="ADAL" clId="{9AE8C960-FEAD-4E1D-A732-3DC6C6F4E1FF}" dt="2019-06-17T05:35:42.984" v="10" actId="47"/>
        <pc:sldMkLst>
          <pc:docMk/>
          <pc:sldMk cId="2637973012" sldId="2197"/>
        </pc:sldMkLst>
      </pc:sldChg>
      <pc:sldChg chg="del">
        <pc:chgData name="Dan Lewis" userId="30f7ee97-579a-47d7-a717-b57f0e8fef5f" providerId="ADAL" clId="{9AE8C960-FEAD-4E1D-A732-3DC6C6F4E1FF}" dt="2019-06-17T05:35:43.383" v="11" actId="47"/>
        <pc:sldMkLst>
          <pc:docMk/>
          <pc:sldMk cId="1228108410" sldId="2198"/>
        </pc:sldMkLst>
      </pc:sldChg>
      <pc:sldChg chg="del">
        <pc:chgData name="Dan Lewis" userId="30f7ee97-579a-47d7-a717-b57f0e8fef5f" providerId="ADAL" clId="{9AE8C960-FEAD-4E1D-A732-3DC6C6F4E1FF}" dt="2019-06-17T05:35:50.919" v="12" actId="47"/>
        <pc:sldMkLst>
          <pc:docMk/>
          <pc:sldMk cId="1042108209" sldId="2200"/>
        </pc:sldMkLst>
      </pc:sldChg>
      <pc:sldChg chg="del">
        <pc:chgData name="Dan Lewis" userId="30f7ee97-579a-47d7-a717-b57f0e8fef5f" providerId="ADAL" clId="{9AE8C960-FEAD-4E1D-A732-3DC6C6F4E1FF}" dt="2019-06-17T05:35:57.732" v="13" actId="47"/>
        <pc:sldMkLst>
          <pc:docMk/>
          <pc:sldMk cId="1569004974" sldId="221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6/17/2019 6:35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6/17/2019 6:35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5VTdah3VwYU"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For </a:t>
            </a:r>
            <a:r>
              <a:rPr lang="en-US" dirty="0">
                <a:hlinkClick r:id="rId3"/>
              </a:rPr>
              <a:t>Site-to-Site VPN</a:t>
            </a:r>
            <a:r>
              <a:rPr lang="tr-TR" dirty="0"/>
              <a:t> create</a:t>
            </a:r>
            <a:r>
              <a:rPr lang="tr-TR" baseline="0" dirty="0"/>
              <a:t> necessary assets before starting this module...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6/17/2019 6:35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6/17/2019 6:35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577972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6/17/2019 6:35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4235057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6/17/2019 6:35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942927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6/17/2019 6:35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1823093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6/17/2019 6:35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9412572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6/17/2019 6:35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0761985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6/17/2019 6:35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42475645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6/17/2019 6:35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7901296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6/17/2019 6:35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0516335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6/17/2019 6:35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608436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6/17/2019 6:35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4476365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6/17/2019 6:35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7314241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6/17/2019 6:35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6721175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6/17/2019 6:35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7822865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6/17/2019 6:35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42562408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6/17/2019 6:35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5714985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6/17/2019 6:35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6754788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6/17/2019 6:35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4390679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6/17/2019 6:35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9444916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6/17/2019 6:35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8747310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6/17/2019 6:35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453839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6/17/2019 6:35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2791611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6/17/2019 6:35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3395230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6/17/2019 6:35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428176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6/17/2019 6:35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905425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6/17/2019 6:35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046216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6/17/2019 6:35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125350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6/17/2019 6:35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764767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6/17/2019 6:35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752702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6/17/2019 6:35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8358371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dirty="0"/>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4108434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814434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288" userDrawn="1">
          <p15:clr>
            <a:srgbClr val="5ACBF0"/>
          </p15:clr>
        </p15:guide>
        <p15:guide id="3" orient="horz" pos="904"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896810343"/>
      </p:ext>
    </p:extLst>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8658627"/>
      </p:ext>
    </p:extLst>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55298216"/>
      </p:ext>
    </p:extLst>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0179752"/>
      </p:ext>
    </p:extLst>
  </p:cSld>
  <p:clrMapOvr>
    <a:masterClrMapping/>
  </p:clrMapOvr>
  <p:transition>
    <p:fade/>
  </p:transition>
  <p:extLst>
    <p:ext uri="{DCECCB84-F9BA-43D5-87BE-67443E8EF086}">
      <p15:sldGuideLst xmlns:p15="http://schemas.microsoft.com/office/powerpoint/2012/main">
        <p15:guide id="1" orient="horz" pos="900" userDrawn="1">
          <p15:clr>
            <a:srgbClr val="5ACBF0"/>
          </p15:clr>
        </p15:guide>
        <p15:guide id="2" orient="horz" pos="1276" userDrawn="1">
          <p15:clr>
            <a:srgbClr val="5ACBF0"/>
          </p15:clr>
        </p15:guide>
        <p15:guide id="3" orient="horz" pos="288"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195367"/>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151751632"/>
      </p:ext>
    </p:extLst>
  </p:cSld>
  <p:clrMapOvr>
    <a:masterClrMapping/>
  </p:clrMapOvr>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19094995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6649402"/>
      </p:ext>
    </p:extLst>
  </p:cSld>
  <p:clrMapOvr>
    <a:masterClrMapping/>
  </p:clrMapOvr>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8282687"/>
      </p:ext>
    </p:extLst>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7BC8D-C1AB-48A2-B0C4-805AF97E5889}"/>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070B8A47-D0E7-4604-B8A5-FD7DAA7DEB18}"/>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7758930"/>
      </p:ext>
    </p:extLst>
  </p:cSld>
  <p:clrMapOvr>
    <a:masterClrMapping/>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275168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image" Target="../media/image1.emf"/><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dirty="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765" dirty="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8"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5"/>
          <a:stretch>
            <a:fillRect/>
          </a:stretch>
        </p:blipFill>
        <p:spPr>
          <a:xfrm rot="5400000">
            <a:off x="9288988" y="2942644"/>
            <a:ext cx="6858000" cy="972712"/>
          </a:xfrm>
          <a:prstGeom prst="rect">
            <a:avLst/>
          </a:prstGeom>
        </p:spPr>
      </p:pic>
      <p:grpSp>
        <p:nvGrpSpPr>
          <p:cNvPr id="10"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11" name="Straight Connector 10">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5"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6"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36466989"/>
      </p:ext>
    </p:extLst>
  </p:cSld>
  <p:clrMap bg1="lt1" tx1="dk1" bg2="lt2" tx2="dk2" accent1="accent1" accent2="accent2" accent3="accent3" accent4="accent4" accent5="accent5" accent6="accent6" hlink="hlink" folHlink="folHlink"/>
  <p:sldLayoutIdLst>
    <p:sldLayoutId id="2147484743" r:id="rId1"/>
    <p:sldLayoutId id="2147484744" r:id="rId2"/>
    <p:sldLayoutId id="2147484745" r:id="rId3"/>
    <p:sldLayoutId id="2147484746" r:id="rId4"/>
    <p:sldLayoutId id="2147484747" r:id="rId5"/>
    <p:sldLayoutId id="2147484748" r:id="rId6"/>
    <p:sldLayoutId id="2147484749" r:id="rId7"/>
    <p:sldLayoutId id="2147484750" r:id="rId8"/>
    <p:sldLayoutId id="2147484751" r:id="rId9"/>
    <p:sldLayoutId id="2147484752" r:id="rId10"/>
    <p:sldLayoutId id="2147484753" r:id="rId11"/>
    <p:sldLayoutId id="2147484754" r:id="rId12"/>
    <p:sldLayoutId id="2147484755" r:id="rId13"/>
  </p:sldLayoutIdLst>
  <p:transition>
    <p:fade/>
  </p:transition>
  <p:hf sldNum="0" hdr="0" ftr="0" dt="0"/>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68" userDrawn="1">
          <p15:clr>
            <a:srgbClr val="C35EA4"/>
          </p15:clr>
        </p15:guide>
        <p15:guide id="2" pos="7313" userDrawn="1">
          <p15:clr>
            <a:srgbClr val="C35EA4"/>
          </p15:clr>
        </p15:guide>
        <p15:guide id="3" orient="horz" pos="369" userDrawn="1">
          <p15:clr>
            <a:srgbClr val="C35EA4"/>
          </p15:clr>
        </p15:guide>
        <p15:guide id="4" orient="horz" pos="3949" userDrawn="1">
          <p15:clr>
            <a:srgbClr val="C35EA4"/>
          </p15:clr>
        </p15:guide>
        <p15:guide id="5" orient="horz" pos="184" userDrawn="1">
          <p15:clr>
            <a:srgbClr val="A4A3A4"/>
          </p15:clr>
        </p15:guide>
        <p15:guide id="6" pos="185" userDrawn="1">
          <p15:clr>
            <a:srgbClr val="A4A3A4"/>
          </p15:clr>
        </p15:guide>
        <p15:guide id="7" orient="horz" pos="4135" userDrawn="1">
          <p15:clr>
            <a:srgbClr val="A4A3A4"/>
          </p15:clr>
        </p15:guide>
        <p15:guide id="8"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5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5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5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5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5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5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5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5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5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52.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5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52.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52.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52.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52.xml"/><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2.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52.xml"/><Relationship Id="rId5" Type="http://schemas.openxmlformats.org/officeDocument/2006/relationships/image" Target="../media/image45.png"/><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52.xml"/><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9.xml"/><Relationship Id="rId1" Type="http://schemas.openxmlformats.org/officeDocument/2006/relationships/slideLayout" Target="../slideLayouts/slideLayout52.xml"/></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0.xml"/><Relationship Id="rId1" Type="http://schemas.openxmlformats.org/officeDocument/2006/relationships/slideLayout" Target="../slideLayouts/slideLayout52.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1.xml"/><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8738" y="1685846"/>
            <a:ext cx="4167887" cy="2215991"/>
          </a:xfrm>
        </p:spPr>
        <p:txBody>
          <a:bodyPr/>
          <a:lstStyle/>
          <a:p>
            <a:r>
              <a:rPr lang="en-US" dirty="0"/>
              <a:t>AZ-300</a:t>
            </a:r>
            <a:r>
              <a:rPr lang="tr-TR" dirty="0"/>
              <a:t>T</a:t>
            </a:r>
            <a:r>
              <a:rPr lang="en-US" dirty="0"/>
              <a:t>02</a:t>
            </a:r>
            <a:br>
              <a:rPr lang="en-US" dirty="0"/>
            </a:br>
            <a:r>
              <a:rPr lang="en-US" dirty="0"/>
              <a:t>M</a:t>
            </a:r>
            <a:r>
              <a:rPr lang="tr-TR" dirty="0"/>
              <a:t> </a:t>
            </a:r>
            <a:r>
              <a:rPr lang="en-US" dirty="0"/>
              <a:t>3: </a:t>
            </a:r>
            <a:r>
              <a:rPr lang="en-US" b="1" dirty="0"/>
              <a:t>Implementing Advanced Virtual Networking</a:t>
            </a:r>
            <a:endParaRPr lang="en-US" dirty="0"/>
          </a:p>
        </p:txBody>
      </p:sp>
      <p:sp>
        <p:nvSpPr>
          <p:cNvPr id="3" name="Rectangle 2"/>
          <p:cNvSpPr/>
          <p:nvPr/>
        </p:nvSpPr>
        <p:spPr>
          <a:xfrm>
            <a:off x="390521" y="4120330"/>
            <a:ext cx="3401316" cy="1178784"/>
          </a:xfrm>
          <a:prstGeom prst="rect">
            <a:avLst/>
          </a:prstGeom>
        </p:spPr>
        <p:txBody>
          <a:bodyPr wrap="none">
            <a:spAutoFit/>
          </a:bodyPr>
          <a:lstStyle/>
          <a:p>
            <a:pPr marL="285750" indent="-285750">
              <a:buFont typeface="Arial" panose="020B0604020202020204" pitchFamily="34" charset="0"/>
              <a:buChar char="•"/>
            </a:pPr>
            <a:r>
              <a:rPr lang="en-GB" dirty="0">
                <a:solidFill>
                  <a:srgbClr val="333333"/>
                </a:solidFill>
                <a:latin typeface="Segoe UI" panose="020B0502040204020203" pitchFamily="34" charset="0"/>
              </a:rPr>
              <a:t>Azure Load Balancer</a:t>
            </a:r>
            <a:endParaRPr lang="tr-TR" dirty="0">
              <a:solidFill>
                <a:srgbClr val="333333"/>
              </a:solidFill>
              <a:latin typeface="Segoe UI" panose="020B0502040204020203" pitchFamily="34" charset="0"/>
            </a:endParaRPr>
          </a:p>
          <a:p>
            <a:pPr marL="285750" indent="-285750">
              <a:buFont typeface="Arial" panose="020B0604020202020204" pitchFamily="34" charset="0"/>
              <a:buChar char="•"/>
            </a:pPr>
            <a:r>
              <a:rPr lang="en-GB" dirty="0"/>
              <a:t>Azure Application Gateway</a:t>
            </a:r>
            <a:endParaRPr lang="tr-TR" dirty="0"/>
          </a:p>
          <a:p>
            <a:pPr marL="285750" indent="-285750">
              <a:buFont typeface="Arial" panose="020B0604020202020204" pitchFamily="34" charset="0"/>
              <a:buChar char="•"/>
            </a:pPr>
            <a:r>
              <a:rPr lang="en-GB" dirty="0"/>
              <a:t>Site-to-Site VPN Connections</a:t>
            </a:r>
            <a:endParaRPr lang="tr-TR" dirty="0"/>
          </a:p>
          <a:p>
            <a:pPr marL="285750" indent="-285750">
              <a:buFont typeface="Arial" panose="020B0604020202020204" pitchFamily="34" charset="0"/>
              <a:buChar char="•"/>
            </a:pPr>
            <a:r>
              <a:rPr lang="en-GB" dirty="0"/>
              <a:t>ExpressRoute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Multiple Frontends (Rule 2)</a:t>
            </a:r>
          </a:p>
        </p:txBody>
      </p:sp>
      <p:sp>
        <p:nvSpPr>
          <p:cNvPr id="6" name="Text Placeholder 5"/>
          <p:cNvSpPr>
            <a:spLocks noGrp="1"/>
          </p:cNvSpPr>
          <p:nvPr>
            <p:ph idx="1"/>
          </p:nvPr>
        </p:nvSpPr>
        <p:spPr>
          <a:xfrm>
            <a:off x="498716" y="874975"/>
            <a:ext cx="11018520" cy="3102388"/>
          </a:xfrm>
        </p:spPr>
        <p:txBody>
          <a:bodyPr/>
          <a:lstStyle/>
          <a:p>
            <a:r>
              <a:rPr lang="en-US" dirty="0"/>
              <a:t>Rule type 2: backend port reuse by using Floating IP</a:t>
            </a:r>
          </a:p>
          <a:p>
            <a:pPr lvl="1"/>
            <a:r>
              <a:rPr lang="en-US" dirty="0"/>
              <a:t>Requires enabling Floating IP in the rule definition:</a:t>
            </a:r>
          </a:p>
          <a:p>
            <a:pPr lvl="1"/>
            <a:r>
              <a:rPr lang="en-US" dirty="0"/>
              <a:t>Each backend pool VM has three network interfaces:</a:t>
            </a:r>
          </a:p>
          <a:p>
            <a:pPr lvl="2"/>
            <a:r>
              <a:rPr lang="en-US" dirty="0"/>
              <a:t>DIP. A Virtual NIC associated with the VM (IP configuration of Azure's NIC resource)</a:t>
            </a:r>
          </a:p>
          <a:p>
            <a:pPr lvl="2"/>
            <a:r>
              <a:rPr lang="en-US" dirty="0"/>
              <a:t>Frontend 1. A loopback interface within guest OS that is configured with IP address of Frontend 1</a:t>
            </a:r>
          </a:p>
          <a:p>
            <a:pPr lvl="2"/>
            <a:r>
              <a:rPr lang="en-US" dirty="0"/>
              <a:t>Frontend 2. A loopback interface within guest OS that is configured with IP address of Frontend 2</a:t>
            </a:r>
          </a:p>
          <a:p>
            <a:pPr lvl="1"/>
            <a:r>
              <a:rPr lang="en-US" dirty="0"/>
              <a:t>The destination of the inbound flow is the frontend IP address on the loopback interface in the VM. </a:t>
            </a:r>
          </a:p>
          <a:p>
            <a:pPr lvl="1"/>
            <a:r>
              <a:rPr lang="en-US" dirty="0"/>
              <a:t>By changing the destination IP address, you can enable port reuse on the same VM.</a:t>
            </a:r>
          </a:p>
        </p:txBody>
      </p:sp>
    </p:spTree>
    <p:extLst>
      <p:ext uri="{BB962C8B-B14F-4D97-AF65-F5344CB8AC3E}">
        <p14:creationId xmlns:p14="http://schemas.microsoft.com/office/powerpoint/2010/main" val="3079927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llustration of hash-based distribution with a load balancer and 3 virtual machi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3086" y="2744624"/>
            <a:ext cx="7620000" cy="3714751"/>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6"/>
          <p:cNvSpPr>
            <a:spLocks noGrp="1"/>
          </p:cNvSpPr>
          <p:nvPr>
            <p:ph type="title"/>
          </p:nvPr>
        </p:nvSpPr>
        <p:spPr/>
        <p:txBody>
          <a:bodyPr/>
          <a:lstStyle/>
          <a:p>
            <a:r>
              <a:rPr lang="en-US" dirty="0"/>
              <a:t>Session Persistence</a:t>
            </a:r>
          </a:p>
        </p:txBody>
      </p:sp>
      <p:sp>
        <p:nvSpPr>
          <p:cNvPr id="6" name="Text Placeholder 5"/>
          <p:cNvSpPr>
            <a:spLocks noGrp="1"/>
          </p:cNvSpPr>
          <p:nvPr>
            <p:ph idx="1"/>
          </p:nvPr>
        </p:nvSpPr>
        <p:spPr>
          <a:xfrm>
            <a:off x="416522" y="885250"/>
            <a:ext cx="11018520" cy="2129814"/>
          </a:xfrm>
        </p:spPr>
        <p:txBody>
          <a:bodyPr/>
          <a:lstStyle/>
          <a:p>
            <a:r>
              <a:rPr lang="en-US" dirty="0"/>
              <a:t>Load balancing uses a hash to map traffic to backend pool VMs:</a:t>
            </a:r>
          </a:p>
          <a:p>
            <a:pPr lvl="1"/>
            <a:r>
              <a:rPr lang="en-US" dirty="0"/>
              <a:t>5-tuple (source IP, source port, destination IP, destination port, and protocol type)</a:t>
            </a:r>
          </a:p>
          <a:p>
            <a:pPr lvl="1"/>
            <a:r>
              <a:rPr lang="en-US" dirty="0"/>
              <a:t>Stickiness applies only within a transport session.</a:t>
            </a:r>
          </a:p>
          <a:p>
            <a:pPr lvl="1"/>
            <a:r>
              <a:rPr lang="en-US" dirty="0"/>
              <a:t>You can change the default session persistence (None) to:</a:t>
            </a:r>
          </a:p>
          <a:p>
            <a:pPr lvl="2"/>
            <a:r>
              <a:rPr lang="en-US" dirty="0"/>
              <a:t>Client IP</a:t>
            </a:r>
          </a:p>
          <a:p>
            <a:pPr lvl="2"/>
            <a:r>
              <a:rPr lang="en-US" dirty="0"/>
              <a:t>Client IP and protocol</a:t>
            </a:r>
          </a:p>
        </p:txBody>
      </p:sp>
      <p:pic>
        <p:nvPicPr>
          <p:cNvPr id="8196" name="Picture 4" descr="Screenshot of the Add load balancing rule for the load balancer's session persistence. Highlighted options include none, Client IP, and Client IP and protoco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911" y="4127113"/>
            <a:ext cx="2258785" cy="212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911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Health Probes</a:t>
            </a:r>
          </a:p>
        </p:txBody>
      </p:sp>
      <p:sp>
        <p:nvSpPr>
          <p:cNvPr id="6" name="Text Placeholder 5"/>
          <p:cNvSpPr>
            <a:spLocks noGrp="1"/>
          </p:cNvSpPr>
          <p:nvPr>
            <p:ph idx="1"/>
          </p:nvPr>
        </p:nvSpPr>
        <p:spPr>
          <a:xfrm>
            <a:off x="613834" y="1076754"/>
            <a:ext cx="11018520" cy="3090077"/>
          </a:xfrm>
        </p:spPr>
        <p:txBody>
          <a:bodyPr/>
          <a:lstStyle/>
          <a:p>
            <a:r>
              <a:rPr lang="en-US" dirty="0"/>
              <a:t>Evaluate status of load balanced workloads:</a:t>
            </a:r>
          </a:p>
          <a:p>
            <a:pPr lvl="1"/>
            <a:r>
              <a:rPr lang="en-US" dirty="0"/>
              <a:t>Unhealthy threshold set to 2 consecutive failures (default)</a:t>
            </a:r>
          </a:p>
          <a:p>
            <a:pPr lvl="1"/>
            <a:r>
              <a:rPr lang="en-US" dirty="0"/>
              <a:t>Interval set to 15 second (default)</a:t>
            </a:r>
          </a:p>
          <a:p>
            <a:r>
              <a:rPr lang="en-US" dirty="0"/>
              <a:t>Support two protocols:</a:t>
            </a:r>
          </a:p>
          <a:p>
            <a:pPr lvl="1"/>
            <a:r>
              <a:rPr lang="en-US" dirty="0"/>
              <a:t>HTTP:</a:t>
            </a:r>
          </a:p>
          <a:p>
            <a:pPr lvl="2"/>
            <a:r>
              <a:rPr lang="en-US" dirty="0"/>
              <a:t>Expects HTTP 200 OK response</a:t>
            </a:r>
          </a:p>
          <a:p>
            <a:pPr lvl="1"/>
            <a:r>
              <a:rPr lang="en-US" dirty="0"/>
              <a:t>TCP:  </a:t>
            </a:r>
          </a:p>
          <a:p>
            <a:pPr lvl="2"/>
            <a:r>
              <a:rPr lang="en-US" dirty="0"/>
              <a:t>Tests for a successful TCP session</a:t>
            </a:r>
          </a:p>
        </p:txBody>
      </p:sp>
      <p:pic>
        <p:nvPicPr>
          <p:cNvPr id="9218" name="Picture 2" descr="Screenshot of the HTTP custom probe page. The port is 80. The path is /. The interval is 5. The unhealthy threshold is 3.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0469" y="2277685"/>
            <a:ext cx="2428875" cy="247650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Screenshot of the HTTPS custom probe page. The port is 80. The interval is 5. The unhealthy threshold is 2.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6566" y="2621792"/>
            <a:ext cx="2400300" cy="2000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34903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216" y="115613"/>
            <a:ext cx="10730345" cy="523220"/>
          </a:xfrm>
          <a:prstGeom prst="rect">
            <a:avLst/>
          </a:prstGeom>
        </p:spPr>
        <p:txBody>
          <a:bodyPr wrap="square">
            <a:spAutoFit/>
          </a:bodyPr>
          <a:lstStyle/>
          <a:p>
            <a:r>
              <a:rPr lang="en-US" sz="2800" dirty="0">
                <a:solidFill>
                  <a:schemeClr val="bg1"/>
                </a:solidFill>
                <a:latin typeface="Segoe UI" panose="020B0502040204020203" pitchFamily="34" charset="0"/>
                <a:cs typeface="Segoe UI" panose="020B0502040204020203" pitchFamily="34" charset="0"/>
              </a:rPr>
              <a:t>Lesson </a:t>
            </a:r>
            <a:r>
              <a:rPr lang="tr-TR" sz="2800" dirty="0">
                <a:solidFill>
                  <a:schemeClr val="bg1"/>
                </a:solidFill>
                <a:latin typeface="Segoe UI" panose="020B0502040204020203" pitchFamily="34" charset="0"/>
                <a:cs typeface="Segoe UI" panose="020B0502040204020203" pitchFamily="34" charset="0"/>
              </a:rPr>
              <a:t>2</a:t>
            </a:r>
            <a:r>
              <a:rPr lang="en-US" sz="2800" dirty="0">
                <a:solidFill>
                  <a:schemeClr val="bg1"/>
                </a:solidFill>
                <a:latin typeface="Segoe UI" panose="020B0502040204020203" pitchFamily="34" charset="0"/>
                <a:cs typeface="Segoe UI" panose="020B0502040204020203" pitchFamily="34" charset="0"/>
              </a:rPr>
              <a:t>:  Azure Application Gateway</a:t>
            </a:r>
            <a:endParaRPr lang="en-GB" sz="2800" dirty="0">
              <a:solidFill>
                <a:schemeClr val="bg1"/>
              </a:solidFill>
              <a:latin typeface="Segoe UI" panose="020B0502040204020203" pitchFamily="34" charset="0"/>
              <a:cs typeface="Segoe UI" panose="020B0502040204020203" pitchFamily="34" charset="0"/>
            </a:endParaRPr>
          </a:p>
        </p:txBody>
      </p:sp>
      <p:sp>
        <p:nvSpPr>
          <p:cNvPr id="4" name="Rectangle 3"/>
          <p:cNvSpPr/>
          <p:nvPr/>
        </p:nvSpPr>
        <p:spPr>
          <a:xfrm>
            <a:off x="585216" y="926231"/>
            <a:ext cx="9971948" cy="4832092"/>
          </a:xfrm>
          <a:prstGeom prst="rect">
            <a:avLst/>
          </a:prstGeom>
        </p:spPr>
        <p:txBody>
          <a:bodyPr wrap="square">
            <a:spAutoFit/>
          </a:bodyPr>
          <a:lstStyle/>
          <a:p>
            <a:pPr marL="342900" indent="-342900">
              <a:buFont typeface="Arial" panose="020B0604020202020204" pitchFamily="34" charset="0"/>
              <a:buChar char="•"/>
            </a:pPr>
            <a:r>
              <a:rPr lang="en-GB" sz="2800" dirty="0">
                <a:latin typeface="Segoe UI" panose="020B0502040204020203" pitchFamily="34" charset="0"/>
                <a:cs typeface="Segoe UI" panose="020B0502040204020203" pitchFamily="34" charset="0"/>
              </a:rPr>
              <a:t>Application Gateway Components</a:t>
            </a:r>
          </a:p>
          <a:p>
            <a:pPr marL="342900" indent="-342900">
              <a:buFont typeface="Arial" panose="020B0604020202020204" pitchFamily="34" charset="0"/>
              <a:buChar char="•"/>
            </a:pPr>
            <a:r>
              <a:rPr lang="en-GB" sz="2800" dirty="0">
                <a:latin typeface="Segoe UI" panose="020B0502040204020203" pitchFamily="34" charset="0"/>
                <a:cs typeface="Segoe UI" panose="020B0502040204020203" pitchFamily="34" charset="0"/>
              </a:rPr>
              <a:t>Web Application Firewall</a:t>
            </a:r>
          </a:p>
          <a:p>
            <a:pPr marL="342900" indent="-342900">
              <a:buFont typeface="Arial" panose="020B0604020202020204" pitchFamily="34" charset="0"/>
              <a:buChar char="•"/>
            </a:pPr>
            <a:r>
              <a:rPr lang="en-GB" sz="2800" dirty="0">
                <a:latin typeface="Segoe UI" panose="020B0502040204020203" pitchFamily="34" charset="0"/>
                <a:cs typeface="Segoe UI" panose="020B0502040204020203" pitchFamily="34" charset="0"/>
              </a:rPr>
              <a:t>Health Probes</a:t>
            </a:r>
          </a:p>
          <a:p>
            <a:pPr marL="342900" indent="-342900">
              <a:buFont typeface="Arial" panose="020B0604020202020204" pitchFamily="34" charset="0"/>
              <a:buChar char="•"/>
            </a:pPr>
            <a:r>
              <a:rPr lang="en-GB" sz="2800" dirty="0">
                <a:latin typeface="Segoe UI" panose="020B0502040204020203" pitchFamily="34" charset="0"/>
                <a:cs typeface="Segoe UI" panose="020B0502040204020203" pitchFamily="34" charset="0"/>
              </a:rPr>
              <a:t>Application Gateway Sizing</a:t>
            </a:r>
          </a:p>
          <a:p>
            <a:pPr marL="342900" indent="-342900">
              <a:buFont typeface="Arial" panose="020B0604020202020204" pitchFamily="34" charset="0"/>
              <a:buChar char="•"/>
            </a:pPr>
            <a:r>
              <a:rPr lang="en-GB" sz="2800" dirty="0">
                <a:latin typeface="Segoe UI" panose="020B0502040204020203" pitchFamily="34" charset="0"/>
                <a:cs typeface="Segoe UI" panose="020B0502040204020203" pitchFamily="34" charset="0"/>
              </a:rPr>
              <a:t>Path-Based Routing</a:t>
            </a:r>
          </a:p>
          <a:p>
            <a:pPr marL="342900" indent="-342900">
              <a:buFont typeface="Arial" panose="020B0604020202020204" pitchFamily="34" charset="0"/>
              <a:buChar char="•"/>
            </a:pPr>
            <a:r>
              <a:rPr lang="en-GB" sz="2800" dirty="0">
                <a:latin typeface="Segoe UI" panose="020B0502040204020203" pitchFamily="34" charset="0"/>
                <a:cs typeface="Segoe UI" panose="020B0502040204020203" pitchFamily="34" charset="0"/>
              </a:rPr>
              <a:t>Multiple Site Hosting</a:t>
            </a:r>
          </a:p>
          <a:p>
            <a:pPr marL="342900" indent="-342900">
              <a:buFont typeface="Arial" panose="020B0604020202020204" pitchFamily="34" charset="0"/>
              <a:buChar char="•"/>
            </a:pPr>
            <a:r>
              <a:rPr lang="en-GB" sz="2800" dirty="0">
                <a:latin typeface="Segoe UI" panose="020B0502040204020203" pitchFamily="34" charset="0"/>
                <a:cs typeface="Segoe UI" panose="020B0502040204020203" pitchFamily="34" charset="0"/>
              </a:rPr>
              <a:t>Secure Sockets Layer Offload</a:t>
            </a:r>
          </a:p>
          <a:p>
            <a:pPr marL="342900" indent="-342900">
              <a:buFont typeface="Arial" panose="020B0604020202020204" pitchFamily="34" charset="0"/>
              <a:buChar char="•"/>
            </a:pPr>
            <a:r>
              <a:rPr lang="en-GB" sz="2800" dirty="0">
                <a:latin typeface="Segoe UI" panose="020B0502040204020203" pitchFamily="34" charset="0"/>
                <a:cs typeface="Segoe UI" panose="020B0502040204020203" pitchFamily="34" charset="0"/>
              </a:rPr>
              <a:t>Redirection and Session Affinity</a:t>
            </a:r>
          </a:p>
          <a:p>
            <a:pPr marL="342900" indent="-342900">
              <a:buFont typeface="Arial" panose="020B0604020202020204" pitchFamily="34" charset="0"/>
              <a:buChar char="•"/>
            </a:pPr>
            <a:r>
              <a:rPr lang="en-GB" sz="2800" dirty="0">
                <a:latin typeface="Segoe UI" panose="020B0502040204020203" pitchFamily="34" charset="0"/>
                <a:cs typeface="Segoe UI" panose="020B0502040204020203" pitchFamily="34" charset="0"/>
              </a:rPr>
              <a:t>Demonstration: Configuring Application Gateway</a:t>
            </a:r>
          </a:p>
          <a:p>
            <a:pPr marL="342900" indent="-342900">
              <a:buFont typeface="Arial" panose="020B0604020202020204" pitchFamily="34" charset="0"/>
              <a:buChar char="•"/>
            </a:pPr>
            <a:r>
              <a:rPr lang="en-GB" sz="2800" dirty="0">
                <a:latin typeface="Segoe UI" panose="020B0502040204020203" pitchFamily="34" charset="0"/>
                <a:cs typeface="Segoe UI" panose="020B0502040204020203" pitchFamily="34" charset="0"/>
              </a:rPr>
              <a:t>Practice: Application Gateway</a:t>
            </a:r>
          </a:p>
          <a:p>
            <a:pPr marL="342900" indent="-342900">
              <a:buFont typeface="Arial" panose="020B0604020202020204" pitchFamily="34" charset="0"/>
              <a:buChar char="•"/>
            </a:pPr>
            <a:r>
              <a:rPr lang="en-GB" sz="2800" dirty="0">
                <a:latin typeface="Segoe UI" panose="020B0502040204020203" pitchFamily="34" charset="0"/>
                <a:cs typeface="Segoe UI" panose="020B0502040204020203" pitchFamily="34" charset="0"/>
              </a:rPr>
              <a:t>Practice: Web Application Firewall</a:t>
            </a:r>
          </a:p>
        </p:txBody>
      </p:sp>
    </p:spTree>
    <p:extLst>
      <p:ext uri="{BB962C8B-B14F-4D97-AF65-F5344CB8AC3E}">
        <p14:creationId xmlns:p14="http://schemas.microsoft.com/office/powerpoint/2010/main" val="14724498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Application Gateway Components</a:t>
            </a:r>
          </a:p>
        </p:txBody>
      </p:sp>
      <p:sp>
        <p:nvSpPr>
          <p:cNvPr id="6" name="Text Placeholder 5"/>
          <p:cNvSpPr>
            <a:spLocks noGrp="1"/>
          </p:cNvSpPr>
          <p:nvPr>
            <p:ph idx="1"/>
          </p:nvPr>
        </p:nvSpPr>
        <p:spPr>
          <a:xfrm>
            <a:off x="613834" y="834018"/>
            <a:ext cx="11018520" cy="4936736"/>
          </a:xfrm>
        </p:spPr>
        <p:txBody>
          <a:bodyPr/>
          <a:lstStyle/>
          <a:p>
            <a:r>
              <a:rPr lang="en-US" dirty="0"/>
              <a:t>Application Gateway is a load balancer operating on OSI Layer</a:t>
            </a:r>
          </a:p>
          <a:p>
            <a:r>
              <a:rPr lang="en-US" dirty="0"/>
              <a:t>Its components include:</a:t>
            </a:r>
          </a:p>
          <a:p>
            <a:pPr lvl="1"/>
            <a:r>
              <a:rPr lang="en-US" dirty="0"/>
              <a:t>Frontend IP configuration</a:t>
            </a:r>
          </a:p>
          <a:p>
            <a:pPr lvl="1"/>
            <a:r>
              <a:rPr lang="en-US" dirty="0"/>
              <a:t>Backend server pool</a:t>
            </a:r>
          </a:p>
          <a:p>
            <a:pPr lvl="1"/>
            <a:r>
              <a:rPr lang="en-US" dirty="0"/>
              <a:t>Listeners, including:</a:t>
            </a:r>
          </a:p>
          <a:p>
            <a:pPr lvl="2"/>
            <a:r>
              <a:rPr lang="en-US" dirty="0"/>
              <a:t>front-end port</a:t>
            </a:r>
          </a:p>
          <a:p>
            <a:pPr lvl="2"/>
            <a:r>
              <a:rPr lang="en-US" dirty="0"/>
              <a:t>protocol (HTTP or HTTPS)</a:t>
            </a:r>
          </a:p>
          <a:p>
            <a:pPr lvl="2"/>
            <a:r>
              <a:rPr lang="en-US" dirty="0"/>
              <a:t>SSL certificate (optional).</a:t>
            </a:r>
          </a:p>
          <a:p>
            <a:pPr lvl="1"/>
            <a:r>
              <a:rPr lang="en-US" dirty="0"/>
              <a:t>Rules</a:t>
            </a:r>
          </a:p>
          <a:p>
            <a:pPr lvl="1"/>
            <a:r>
              <a:rPr lang="en-US" dirty="0"/>
              <a:t>Web application firewall (WAF)</a:t>
            </a:r>
          </a:p>
          <a:p>
            <a:pPr lvl="1"/>
            <a:endParaRPr lang="en-US" dirty="0"/>
          </a:p>
          <a:p>
            <a:pPr lvl="1"/>
            <a:endParaRPr lang="en-US" dirty="0"/>
          </a:p>
          <a:p>
            <a:endParaRPr lang="en-US" dirty="0"/>
          </a:p>
        </p:txBody>
      </p:sp>
      <p:pic>
        <p:nvPicPr>
          <p:cNvPr id="10242" name="Picture 2" descr="Diagram of the components that make up a typical Application Gateway scenario. The frontend IP configuration is connected to the Application Gateway. The Application Gateway includes a Web application firewall and Layer 7 load balancer. The Application Gateway is listening and applying rules to the backend server pool.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2303" y="2601133"/>
            <a:ext cx="5486400"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4646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Web Application Firewall</a:t>
            </a:r>
          </a:p>
        </p:txBody>
      </p:sp>
      <p:sp>
        <p:nvSpPr>
          <p:cNvPr id="6" name="Text Placeholder 5"/>
          <p:cNvSpPr>
            <a:spLocks noGrp="1"/>
          </p:cNvSpPr>
          <p:nvPr>
            <p:ph idx="1"/>
          </p:nvPr>
        </p:nvSpPr>
        <p:spPr>
          <a:xfrm>
            <a:off x="502742" y="921689"/>
            <a:ext cx="11018520" cy="1538883"/>
          </a:xfrm>
        </p:spPr>
        <p:txBody>
          <a:bodyPr/>
          <a:lstStyle/>
          <a:p>
            <a:r>
              <a:rPr lang="en-US" dirty="0"/>
              <a:t>Provides protection for backend server pool workloads:</a:t>
            </a:r>
          </a:p>
          <a:p>
            <a:pPr lvl="1"/>
            <a:r>
              <a:rPr lang="en-US" dirty="0"/>
              <a:t>Protects against common cyber threats (SQL injection, cross-side scripting, etc.)</a:t>
            </a:r>
          </a:p>
          <a:p>
            <a:pPr lvl="1"/>
            <a:r>
              <a:rPr lang="en-US" dirty="0"/>
              <a:t>Uses OWASP rules</a:t>
            </a:r>
          </a:p>
          <a:p>
            <a:pPr lvl="1"/>
            <a:r>
              <a:rPr lang="en-US" dirty="0"/>
              <a:t>Allows disabling rules that result in false positives</a:t>
            </a:r>
          </a:p>
        </p:txBody>
      </p:sp>
      <p:pic>
        <p:nvPicPr>
          <p:cNvPr id="11266" name="Picture 2" descr="Diagram showing how the Application Gateway Web application firewall is used to protect web applications. A virtual network includes a WAF, application gateway, and backend pool.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329" y="3355089"/>
            <a:ext cx="6549328" cy="2876325"/>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Screenshot of the web application firewall (WAF) settings. The Firewall mode is set to Detection. The Rule Set is OWASP 3.0. The Advanced rule configuration checkbox is selec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1657" y="2641600"/>
            <a:ext cx="4386463" cy="3267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01668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Diagram showing that a health probe on http://127.0.0.1:&lt;port&gt; is checking two VMs. One VM returns an HTTP status code between 200-399, healthy. The other VM returns an HTTP status code between 400-500, unhealthy.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6777" y="1390318"/>
            <a:ext cx="4800600" cy="1800225"/>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6"/>
          <p:cNvSpPr>
            <a:spLocks noGrp="1"/>
          </p:cNvSpPr>
          <p:nvPr>
            <p:ph type="title"/>
          </p:nvPr>
        </p:nvSpPr>
        <p:spPr/>
        <p:txBody>
          <a:bodyPr/>
          <a:lstStyle/>
          <a:p>
            <a:r>
              <a:rPr lang="en-US" dirty="0"/>
              <a:t>Health Probes</a:t>
            </a:r>
          </a:p>
        </p:txBody>
      </p:sp>
      <p:sp>
        <p:nvSpPr>
          <p:cNvPr id="6" name="Text Placeholder 5"/>
          <p:cNvSpPr>
            <a:spLocks noGrp="1"/>
          </p:cNvSpPr>
          <p:nvPr>
            <p:ph idx="1"/>
          </p:nvPr>
        </p:nvSpPr>
        <p:spPr>
          <a:xfrm>
            <a:off x="613834" y="957585"/>
            <a:ext cx="11018520" cy="3681008"/>
          </a:xfrm>
        </p:spPr>
        <p:txBody>
          <a:bodyPr/>
          <a:lstStyle/>
          <a:p>
            <a:r>
              <a:rPr lang="en-US" dirty="0"/>
              <a:t>By default, health probes relies on healthy HTTP responses</a:t>
            </a:r>
          </a:p>
          <a:p>
            <a:r>
              <a:rPr lang="en-US" dirty="0"/>
              <a:t>Custom probes provide more control:</a:t>
            </a:r>
          </a:p>
          <a:p>
            <a:pPr lvl="1"/>
            <a:r>
              <a:rPr lang="en-US" dirty="0"/>
              <a:t>Facilitate more thorough health checks</a:t>
            </a:r>
          </a:p>
          <a:p>
            <a:pPr lvl="1"/>
            <a:r>
              <a:rPr lang="en-US" dirty="0"/>
              <a:t>Support custom values of:</a:t>
            </a:r>
          </a:p>
          <a:p>
            <a:pPr lvl="2"/>
            <a:r>
              <a:rPr lang="en-US" dirty="0"/>
              <a:t>Minimum healthy servers</a:t>
            </a:r>
          </a:p>
          <a:p>
            <a:pPr lvl="2"/>
            <a:r>
              <a:rPr lang="en-US" dirty="0"/>
              <a:t>Unhealthy threshold</a:t>
            </a:r>
          </a:p>
          <a:p>
            <a:pPr lvl="2"/>
            <a:r>
              <a:rPr lang="en-US" dirty="0"/>
              <a:t>Interval</a:t>
            </a:r>
          </a:p>
          <a:p>
            <a:pPr lvl="2"/>
            <a:r>
              <a:rPr lang="en-US" dirty="0"/>
              <a:t>Timeout</a:t>
            </a:r>
          </a:p>
          <a:p>
            <a:pPr lvl="2"/>
            <a:r>
              <a:rPr lang="en-US" dirty="0"/>
              <a:t>Path</a:t>
            </a:r>
          </a:p>
          <a:p>
            <a:endParaRPr lang="en-US" dirty="0"/>
          </a:p>
        </p:txBody>
      </p:sp>
      <p:pic>
        <p:nvPicPr>
          <p:cNvPr id="12292" name="Picture 4" descr="Screenshot of the Add health probe page. The protocol is HTTP. The Pick host name from backend http settings checkbox is selected. The interval is 30 seconds. The timeout is 30 seconds. The unhealthy threshold is 3.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492" y="3493963"/>
            <a:ext cx="2969503" cy="2896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28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Application Gateway Sizing</a:t>
            </a:r>
          </a:p>
        </p:txBody>
      </p:sp>
      <p:sp>
        <p:nvSpPr>
          <p:cNvPr id="6" name="Text Placeholder 5"/>
          <p:cNvSpPr>
            <a:spLocks noGrp="1"/>
          </p:cNvSpPr>
          <p:nvPr>
            <p:ph idx="1"/>
          </p:nvPr>
        </p:nvSpPr>
        <p:spPr>
          <a:xfrm>
            <a:off x="613834" y="1130580"/>
            <a:ext cx="11018520" cy="1538883"/>
          </a:xfrm>
        </p:spPr>
        <p:txBody>
          <a:bodyPr/>
          <a:lstStyle/>
          <a:p>
            <a:r>
              <a:rPr lang="en-US" dirty="0"/>
              <a:t>Application Gateway is available in 3 SKUs:</a:t>
            </a:r>
          </a:p>
          <a:p>
            <a:pPr lvl="1"/>
            <a:r>
              <a:rPr lang="en-US" dirty="0"/>
              <a:t>Small: intended for development and testing only</a:t>
            </a:r>
          </a:p>
          <a:p>
            <a:pPr lvl="1"/>
            <a:r>
              <a:rPr lang="en-US" dirty="0"/>
              <a:t>Medium</a:t>
            </a:r>
          </a:p>
          <a:p>
            <a:pPr lvl="1"/>
            <a:r>
              <a:rPr lang="en-US" dirty="0"/>
              <a:t>Large</a:t>
            </a:r>
          </a:p>
        </p:txBody>
      </p:sp>
      <p:pic>
        <p:nvPicPr>
          <p:cNvPr id="13314" name="Picture 2" descr="Screenshot of the create application gateway page. The Tier is Standard. The SKU size is Medium. The Instance count is 2.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5271" y="2839732"/>
            <a:ext cx="2228850" cy="213360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847196" y="3725714"/>
            <a:ext cx="6885714" cy="1247619"/>
          </a:xfrm>
          <a:prstGeom prst="rect">
            <a:avLst/>
          </a:prstGeom>
        </p:spPr>
      </p:pic>
    </p:spTree>
    <p:extLst>
      <p:ext uri="{BB962C8B-B14F-4D97-AF65-F5344CB8AC3E}">
        <p14:creationId xmlns:p14="http://schemas.microsoft.com/office/powerpoint/2010/main" val="33751305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Diagram showing how path-based routing works: an Application Gateway is sending requests for images to an ImageServerPool. Requests for video are sent to the VideoServerPool.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6494" y="1042799"/>
            <a:ext cx="6555812" cy="2278082"/>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6"/>
          <p:cNvSpPr>
            <a:spLocks noGrp="1"/>
          </p:cNvSpPr>
          <p:nvPr>
            <p:ph type="title"/>
          </p:nvPr>
        </p:nvSpPr>
        <p:spPr/>
        <p:txBody>
          <a:bodyPr/>
          <a:lstStyle/>
          <a:p>
            <a:r>
              <a:rPr lang="en-US" dirty="0"/>
              <a:t>Path-Based Routing</a:t>
            </a:r>
          </a:p>
        </p:txBody>
      </p:sp>
      <p:sp>
        <p:nvSpPr>
          <p:cNvPr id="6" name="Text Placeholder 5"/>
          <p:cNvSpPr>
            <a:spLocks noGrp="1"/>
          </p:cNvSpPr>
          <p:nvPr>
            <p:ph idx="1"/>
          </p:nvPr>
        </p:nvSpPr>
        <p:spPr>
          <a:xfrm>
            <a:off x="478028" y="895602"/>
            <a:ext cx="11018520" cy="2425279"/>
          </a:xfrm>
        </p:spPr>
        <p:txBody>
          <a:bodyPr/>
          <a:lstStyle/>
          <a:p>
            <a:r>
              <a:rPr lang="en-US" dirty="0"/>
              <a:t>Directs traffic based on target URL, e.g.:</a:t>
            </a:r>
          </a:p>
          <a:p>
            <a:pPr lvl="1"/>
            <a:r>
              <a:rPr lang="en-US" dirty="0"/>
              <a:t>/images to one backend pool</a:t>
            </a:r>
          </a:p>
          <a:p>
            <a:pPr lvl="1"/>
            <a:r>
              <a:rPr lang="en-US" dirty="0"/>
              <a:t>/video to another backend pool</a:t>
            </a:r>
          </a:p>
          <a:p>
            <a:r>
              <a:rPr lang="en-US" dirty="0"/>
              <a:t>To implement:</a:t>
            </a:r>
          </a:p>
          <a:p>
            <a:pPr lvl="1"/>
            <a:r>
              <a:rPr lang="en-US" dirty="0"/>
              <a:t>Specify the path pattern, e.g.:</a:t>
            </a:r>
          </a:p>
          <a:p>
            <a:pPr lvl="2"/>
            <a:r>
              <a:rPr lang="en-US" dirty="0"/>
              <a:t>/images/* and /video/*</a:t>
            </a:r>
          </a:p>
        </p:txBody>
      </p:sp>
      <p:pic>
        <p:nvPicPr>
          <p:cNvPr id="14340" name="Picture 4" descr="Create a path-based rule screenshot. The video path is highlighted.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1170" y="3320881"/>
            <a:ext cx="3593230" cy="3202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8954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Multiple Site Hosting</a:t>
            </a:r>
          </a:p>
        </p:txBody>
      </p:sp>
      <p:sp>
        <p:nvSpPr>
          <p:cNvPr id="6" name="Text Placeholder 5"/>
          <p:cNvSpPr>
            <a:spLocks noGrp="1"/>
          </p:cNvSpPr>
          <p:nvPr>
            <p:ph idx="1"/>
          </p:nvPr>
        </p:nvSpPr>
        <p:spPr>
          <a:xfrm>
            <a:off x="613834" y="740662"/>
            <a:ext cx="11018520" cy="3902607"/>
          </a:xfrm>
        </p:spPr>
        <p:txBody>
          <a:bodyPr/>
          <a:lstStyle/>
          <a:p>
            <a:r>
              <a:rPr lang="en-US" dirty="0"/>
              <a:t>Allows multiple web sites on the same Application Gateway instance:</a:t>
            </a:r>
          </a:p>
          <a:p>
            <a:pPr lvl="1"/>
            <a:r>
              <a:rPr lang="en-US" dirty="0"/>
              <a:t>Each with its own backend pool</a:t>
            </a:r>
          </a:p>
          <a:p>
            <a:pPr lvl="1"/>
            <a:r>
              <a:rPr lang="en-US" dirty="0"/>
              <a:t>Up to the total of 20 web sites</a:t>
            </a:r>
          </a:p>
          <a:p>
            <a:r>
              <a:rPr lang="en-US" dirty="0"/>
              <a:t>To implement:</a:t>
            </a:r>
          </a:p>
          <a:p>
            <a:pPr lvl="1"/>
            <a:r>
              <a:rPr lang="en-US" dirty="0"/>
              <a:t>Create 2 backend pools</a:t>
            </a:r>
          </a:p>
          <a:p>
            <a:pPr lvl="1"/>
            <a:r>
              <a:rPr lang="en-US" dirty="0"/>
              <a:t>Create 2 listeners</a:t>
            </a:r>
          </a:p>
          <a:p>
            <a:pPr lvl="1"/>
            <a:r>
              <a:rPr lang="en-US" dirty="0"/>
              <a:t>Create 2 routing rules</a:t>
            </a:r>
          </a:p>
          <a:p>
            <a:pPr lvl="1"/>
            <a:r>
              <a:rPr lang="en-US" dirty="0"/>
              <a:t>Arrange the rules in the intended order</a:t>
            </a:r>
          </a:p>
          <a:p>
            <a:pPr lvl="2"/>
            <a:r>
              <a:rPr lang="en-US" dirty="0"/>
              <a:t>Rules are processed in the order in which they are listed</a:t>
            </a:r>
          </a:p>
          <a:p>
            <a:pPr lvl="1"/>
            <a:endParaRPr lang="en-US" dirty="0"/>
          </a:p>
        </p:txBody>
      </p:sp>
      <p:pic>
        <p:nvPicPr>
          <p:cNvPr id="15362" name="Picture 2" descr="Diagram showing how multiple site hosting works: an application gateway is handling requests from Contoso and Fabrikam. Contoso requests go to one server pool. Fabrikam requests go to another server pool.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6482" y="1602670"/>
            <a:ext cx="6886122" cy="2262653"/>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descr="Screenshot of the Add basic rule page. The name is contosoRule. The Listener is contosoListener. The backend pool is contosoPool.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3423" y="4313998"/>
            <a:ext cx="2544990" cy="2139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08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216" y="115613"/>
            <a:ext cx="10730345" cy="523220"/>
          </a:xfrm>
          <a:prstGeom prst="rect">
            <a:avLst/>
          </a:prstGeom>
        </p:spPr>
        <p:txBody>
          <a:bodyPr wrap="square">
            <a:spAutoFit/>
          </a:bodyPr>
          <a:lstStyle/>
          <a:p>
            <a:r>
              <a:rPr lang="en-US" sz="2800" dirty="0">
                <a:solidFill>
                  <a:schemeClr val="bg1"/>
                </a:solidFill>
                <a:latin typeface="Segoe UI" panose="020B0502040204020203" pitchFamily="34" charset="0"/>
                <a:cs typeface="Segoe UI" panose="020B0502040204020203" pitchFamily="34" charset="0"/>
              </a:rPr>
              <a:t>Lesson 1: Azure Load Balancer</a:t>
            </a:r>
            <a:endParaRPr lang="en-GB" sz="2800" dirty="0">
              <a:solidFill>
                <a:schemeClr val="bg1"/>
              </a:solidFill>
              <a:latin typeface="Segoe UI" panose="020B0502040204020203" pitchFamily="34" charset="0"/>
              <a:cs typeface="Segoe UI" panose="020B0502040204020203" pitchFamily="34" charset="0"/>
            </a:endParaRPr>
          </a:p>
        </p:txBody>
      </p:sp>
      <p:sp>
        <p:nvSpPr>
          <p:cNvPr id="4" name="Rectangle 3"/>
          <p:cNvSpPr/>
          <p:nvPr/>
        </p:nvSpPr>
        <p:spPr>
          <a:xfrm>
            <a:off x="585216" y="926231"/>
            <a:ext cx="9971948" cy="5262979"/>
          </a:xfrm>
          <a:prstGeom prst="rect">
            <a:avLst/>
          </a:prstGeom>
        </p:spPr>
        <p:txBody>
          <a:bodyPr wrap="square">
            <a:spAutoFit/>
          </a:bodyPr>
          <a:lstStyle/>
          <a:p>
            <a:pPr marL="342900" indent="-342900">
              <a:buFont typeface="Arial" panose="020B0604020202020204" pitchFamily="34" charset="0"/>
              <a:buChar char="•"/>
            </a:pPr>
            <a:r>
              <a:rPr lang="en-GB" sz="2400" dirty="0">
                <a:latin typeface="Segoe UI" panose="020B0502040204020203" pitchFamily="34" charset="0"/>
                <a:cs typeface="Segoe UI" panose="020B0502040204020203" pitchFamily="34" charset="0"/>
              </a:rPr>
              <a:t>Load Balancer</a:t>
            </a:r>
          </a:p>
          <a:p>
            <a:pPr marL="342900" indent="-342900">
              <a:buFont typeface="Arial" panose="020B0604020202020204" pitchFamily="34" charset="0"/>
              <a:buChar char="•"/>
            </a:pPr>
            <a:r>
              <a:rPr lang="en-GB" sz="2400" dirty="0">
                <a:latin typeface="Segoe UI" panose="020B0502040204020203" pitchFamily="34" charset="0"/>
                <a:cs typeface="Segoe UI" panose="020B0502040204020203" pitchFamily="34" charset="0"/>
              </a:rPr>
              <a:t>Public Load Balancer</a:t>
            </a:r>
          </a:p>
          <a:p>
            <a:pPr marL="342900" indent="-342900">
              <a:buFont typeface="Arial" panose="020B0604020202020204" pitchFamily="34" charset="0"/>
              <a:buChar char="•"/>
            </a:pPr>
            <a:r>
              <a:rPr lang="en-GB" sz="2400" dirty="0">
                <a:latin typeface="Segoe UI" panose="020B0502040204020203" pitchFamily="34" charset="0"/>
                <a:cs typeface="Segoe UI" panose="020B0502040204020203" pitchFamily="34" charset="0"/>
              </a:rPr>
              <a:t>Internal Load Balancer</a:t>
            </a:r>
          </a:p>
          <a:p>
            <a:pPr marL="342900" indent="-342900">
              <a:buFont typeface="Arial" panose="020B0604020202020204" pitchFamily="34" charset="0"/>
              <a:buChar char="•"/>
            </a:pPr>
            <a:r>
              <a:rPr lang="en-GB" sz="2400" dirty="0">
                <a:latin typeface="Segoe UI" panose="020B0502040204020203" pitchFamily="34" charset="0"/>
                <a:cs typeface="Segoe UI" panose="020B0502040204020203" pitchFamily="34" charset="0"/>
              </a:rPr>
              <a:t>Load Balancer SKUs</a:t>
            </a:r>
          </a:p>
          <a:p>
            <a:pPr marL="342900" indent="-342900">
              <a:buFont typeface="Arial" panose="020B0604020202020204" pitchFamily="34" charset="0"/>
              <a:buChar char="•"/>
            </a:pPr>
            <a:r>
              <a:rPr lang="en-GB" sz="2400" dirty="0">
                <a:latin typeface="Segoe UI" panose="020B0502040204020203" pitchFamily="34" charset="0"/>
                <a:cs typeface="Segoe UI" panose="020B0502040204020203" pitchFamily="34" charset="0"/>
              </a:rPr>
              <a:t>Backend Pool</a:t>
            </a:r>
          </a:p>
          <a:p>
            <a:pPr marL="342900" indent="-342900">
              <a:buFont typeface="Arial" panose="020B0604020202020204" pitchFamily="34" charset="0"/>
              <a:buChar char="•"/>
            </a:pPr>
            <a:r>
              <a:rPr lang="en-GB" sz="2400" dirty="0">
                <a:latin typeface="Segoe UI" panose="020B0502040204020203" pitchFamily="34" charset="0"/>
                <a:cs typeface="Segoe UI" panose="020B0502040204020203" pitchFamily="34" charset="0"/>
              </a:rPr>
              <a:t>Load Balancer Rules</a:t>
            </a:r>
          </a:p>
          <a:p>
            <a:pPr marL="342900" indent="-342900">
              <a:buFont typeface="Arial" panose="020B0604020202020204" pitchFamily="34" charset="0"/>
              <a:buChar char="•"/>
            </a:pPr>
            <a:r>
              <a:rPr lang="en-GB" sz="2400" dirty="0">
                <a:latin typeface="Segoe UI" panose="020B0502040204020203" pitchFamily="34" charset="0"/>
                <a:cs typeface="Segoe UI" panose="020B0502040204020203" pitchFamily="34" charset="0"/>
              </a:rPr>
              <a:t>Multiple Frontends</a:t>
            </a:r>
          </a:p>
          <a:p>
            <a:pPr marL="342900" indent="-342900">
              <a:buFont typeface="Arial" panose="020B0604020202020204" pitchFamily="34" charset="0"/>
              <a:buChar char="•"/>
            </a:pPr>
            <a:r>
              <a:rPr lang="en-GB" sz="2400" dirty="0">
                <a:latin typeface="Segoe UI" panose="020B0502040204020203" pitchFamily="34" charset="0"/>
                <a:cs typeface="Segoe UI" panose="020B0502040204020203" pitchFamily="34" charset="0"/>
              </a:rPr>
              <a:t>Multiple Frontends (Rule 2)</a:t>
            </a:r>
          </a:p>
          <a:p>
            <a:pPr marL="342900" indent="-342900">
              <a:buFont typeface="Arial" panose="020B0604020202020204" pitchFamily="34" charset="0"/>
              <a:buChar char="•"/>
            </a:pPr>
            <a:r>
              <a:rPr lang="en-GB" sz="2400" dirty="0">
                <a:latin typeface="Segoe UI" panose="020B0502040204020203" pitchFamily="34" charset="0"/>
                <a:cs typeface="Segoe UI" panose="020B0502040204020203" pitchFamily="34" charset="0"/>
              </a:rPr>
              <a:t>Session Persistence</a:t>
            </a:r>
          </a:p>
          <a:p>
            <a:pPr marL="342900" indent="-342900">
              <a:buFont typeface="Arial" panose="020B0604020202020204" pitchFamily="34" charset="0"/>
              <a:buChar char="•"/>
            </a:pPr>
            <a:r>
              <a:rPr lang="en-GB" sz="2400" dirty="0">
                <a:latin typeface="Segoe UI" panose="020B0502040204020203" pitchFamily="34" charset="0"/>
                <a:cs typeface="Segoe UI" panose="020B0502040204020203" pitchFamily="34" charset="0"/>
              </a:rPr>
              <a:t>Health Probes</a:t>
            </a:r>
          </a:p>
          <a:p>
            <a:pPr marL="342900" indent="-342900">
              <a:buFont typeface="Arial" panose="020B0604020202020204" pitchFamily="34" charset="0"/>
              <a:buChar char="•"/>
            </a:pPr>
            <a:r>
              <a:rPr lang="en-GB" sz="2400" dirty="0">
                <a:latin typeface="Segoe UI" panose="020B0502040204020203" pitchFamily="34" charset="0"/>
                <a:cs typeface="Segoe UI" panose="020B0502040204020203" pitchFamily="34" charset="0"/>
              </a:rPr>
              <a:t>Demonstration: Network Load Balancer</a:t>
            </a:r>
          </a:p>
          <a:p>
            <a:pPr marL="342900" indent="-342900">
              <a:buFont typeface="Arial" panose="020B0604020202020204" pitchFamily="34" charset="0"/>
              <a:buChar char="•"/>
            </a:pPr>
            <a:r>
              <a:rPr lang="en-GB" sz="2400" dirty="0">
                <a:latin typeface="Segoe UI" panose="020B0502040204020203" pitchFamily="34" charset="0"/>
                <a:cs typeface="Segoe UI" panose="020B0502040204020203" pitchFamily="34" charset="0"/>
              </a:rPr>
              <a:t>Practice: Standard Load Balancer</a:t>
            </a:r>
          </a:p>
          <a:p>
            <a:pPr marL="342900" indent="-342900">
              <a:buFont typeface="Arial" panose="020B0604020202020204" pitchFamily="34" charset="0"/>
              <a:buChar char="•"/>
            </a:pPr>
            <a:r>
              <a:rPr lang="en-GB" sz="2400" dirty="0">
                <a:latin typeface="Segoe UI" panose="020B0502040204020203" pitchFamily="34" charset="0"/>
                <a:cs typeface="Segoe UI" panose="020B0502040204020203" pitchFamily="34" charset="0"/>
              </a:rPr>
              <a:t>Practice: Internal Load Balancer</a:t>
            </a:r>
          </a:p>
          <a:p>
            <a:pPr marL="342900" indent="-342900">
              <a:buFont typeface="Arial" panose="020B0604020202020204" pitchFamily="34" charset="0"/>
              <a:buChar char="•"/>
            </a:pPr>
            <a:r>
              <a:rPr lang="en-GB" sz="2400" dirty="0">
                <a:latin typeface="Segoe UI" panose="020B0502040204020203" pitchFamily="34" charset="0"/>
                <a:cs typeface="Segoe UI" panose="020B0502040204020203" pitchFamily="34" charset="0"/>
              </a:rPr>
              <a:t>Practice: Load Balancer ARM Deployments</a:t>
            </a:r>
          </a:p>
        </p:txBody>
      </p:sp>
    </p:spTree>
    <p:extLst>
      <p:ext uri="{BB962C8B-B14F-4D97-AF65-F5344CB8AC3E}">
        <p14:creationId xmlns:p14="http://schemas.microsoft.com/office/powerpoint/2010/main" val="1784436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Secure Sockets Layer Offload</a:t>
            </a:r>
          </a:p>
        </p:txBody>
      </p:sp>
      <p:sp>
        <p:nvSpPr>
          <p:cNvPr id="6" name="Text Placeholder 5"/>
          <p:cNvSpPr>
            <a:spLocks noGrp="1"/>
          </p:cNvSpPr>
          <p:nvPr>
            <p:ph idx="1"/>
          </p:nvPr>
        </p:nvSpPr>
        <p:spPr>
          <a:xfrm>
            <a:off x="539812" y="1686634"/>
            <a:ext cx="11018520" cy="1169551"/>
          </a:xfrm>
        </p:spPr>
        <p:txBody>
          <a:bodyPr/>
          <a:lstStyle/>
          <a:p>
            <a:r>
              <a:rPr lang="en-US" dirty="0"/>
              <a:t>Provides SSL termination at the gateway:</a:t>
            </a:r>
          </a:p>
          <a:p>
            <a:pPr lvl="1"/>
            <a:r>
              <a:rPr lang="en-US" dirty="0"/>
              <a:t>Eliminates performance impact of decryption on the backend pool VMs</a:t>
            </a:r>
          </a:p>
          <a:p>
            <a:pPr lvl="1"/>
            <a:r>
              <a:rPr lang="en-US" dirty="0"/>
              <a:t>Requires uploading certificate and binding it to the appropriate listener</a:t>
            </a:r>
          </a:p>
        </p:txBody>
      </p:sp>
    </p:spTree>
    <p:extLst>
      <p:ext uri="{BB962C8B-B14F-4D97-AF65-F5344CB8AC3E}">
        <p14:creationId xmlns:p14="http://schemas.microsoft.com/office/powerpoint/2010/main" val="196940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Redirection and Session Affinity</a:t>
            </a:r>
          </a:p>
        </p:txBody>
      </p:sp>
      <p:sp>
        <p:nvSpPr>
          <p:cNvPr id="6" name="Text Placeholder 5"/>
          <p:cNvSpPr>
            <a:spLocks noGrp="1"/>
          </p:cNvSpPr>
          <p:nvPr>
            <p:ph idx="1"/>
          </p:nvPr>
        </p:nvSpPr>
        <p:spPr>
          <a:xfrm>
            <a:off x="613834" y="871088"/>
            <a:ext cx="11018520" cy="3681008"/>
          </a:xfrm>
        </p:spPr>
        <p:txBody>
          <a:bodyPr/>
          <a:lstStyle/>
          <a:p>
            <a:r>
              <a:rPr lang="en-US" dirty="0"/>
              <a:t>Redirection:</a:t>
            </a:r>
          </a:p>
          <a:p>
            <a:pPr lvl="1"/>
            <a:r>
              <a:rPr lang="en-US" dirty="0"/>
              <a:t>Protocol redirection:</a:t>
            </a:r>
          </a:p>
          <a:p>
            <a:pPr lvl="2"/>
            <a:r>
              <a:rPr lang="en-US" dirty="0"/>
              <a:t>Typically HTTP to HTTPS</a:t>
            </a:r>
          </a:p>
          <a:p>
            <a:pPr lvl="1"/>
            <a:r>
              <a:rPr lang="en-US" dirty="0"/>
              <a:t>Path-based redirection:</a:t>
            </a:r>
          </a:p>
          <a:p>
            <a:pPr lvl="2"/>
            <a:r>
              <a:rPr lang="en-US" dirty="0"/>
              <a:t>Apply protocol redirection for specific path only:</a:t>
            </a:r>
          </a:p>
          <a:p>
            <a:pPr lvl="2"/>
            <a:r>
              <a:rPr lang="en-US" dirty="0"/>
              <a:t>e.g. /cart/*</a:t>
            </a:r>
          </a:p>
          <a:p>
            <a:pPr lvl="1"/>
            <a:r>
              <a:rPr lang="en-US" dirty="0"/>
              <a:t>Redirection to external sites</a:t>
            </a:r>
          </a:p>
          <a:p>
            <a:r>
              <a:rPr lang="en-US" dirty="0"/>
              <a:t>Session affinity:</a:t>
            </a:r>
          </a:p>
          <a:p>
            <a:pPr lvl="1"/>
            <a:r>
              <a:rPr lang="en-US" dirty="0"/>
              <a:t>Cookie-based</a:t>
            </a:r>
          </a:p>
          <a:p>
            <a:pPr lvl="1"/>
            <a:r>
              <a:rPr lang="en-US" dirty="0"/>
              <a:t>Directs traffic to the same backend pool VM</a:t>
            </a:r>
          </a:p>
        </p:txBody>
      </p:sp>
      <p:pic>
        <p:nvPicPr>
          <p:cNvPr id="16386" name="Picture 2" descr="Diagram showing how redirection works: two users are shown accessing the load balancer. One user is redirected to HTTPS. The other user is redirected to HTTP.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3094" y="1558129"/>
            <a:ext cx="5883514" cy="2637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65104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216" y="115613"/>
            <a:ext cx="10730345" cy="523220"/>
          </a:xfrm>
          <a:prstGeom prst="rect">
            <a:avLst/>
          </a:prstGeom>
        </p:spPr>
        <p:txBody>
          <a:bodyPr wrap="square">
            <a:spAutoFit/>
          </a:bodyPr>
          <a:lstStyle/>
          <a:p>
            <a:r>
              <a:rPr lang="en-US" sz="2800" dirty="0">
                <a:solidFill>
                  <a:schemeClr val="bg1"/>
                </a:solidFill>
                <a:latin typeface="Segoe UI" panose="020B0502040204020203" pitchFamily="34" charset="0"/>
                <a:cs typeface="Segoe UI" panose="020B0502040204020203" pitchFamily="34" charset="0"/>
              </a:rPr>
              <a:t>Lesson </a:t>
            </a:r>
            <a:r>
              <a:rPr lang="tr-TR" sz="2800" dirty="0">
                <a:solidFill>
                  <a:schemeClr val="bg1"/>
                </a:solidFill>
                <a:latin typeface="Segoe UI" panose="020B0502040204020203" pitchFamily="34" charset="0"/>
                <a:cs typeface="Segoe UI" panose="020B0502040204020203" pitchFamily="34" charset="0"/>
              </a:rPr>
              <a:t>3</a:t>
            </a:r>
            <a:r>
              <a:rPr lang="en-US" sz="2800" dirty="0">
                <a:solidFill>
                  <a:schemeClr val="bg1"/>
                </a:solidFill>
                <a:latin typeface="Segoe UI" panose="020B0502040204020203" pitchFamily="34" charset="0"/>
                <a:cs typeface="Segoe UI" panose="020B0502040204020203" pitchFamily="34" charset="0"/>
              </a:rPr>
              <a:t>:  Site-to-Site VPN Connections</a:t>
            </a:r>
            <a:endParaRPr lang="en-GB" sz="2800" dirty="0">
              <a:solidFill>
                <a:schemeClr val="bg1"/>
              </a:solidFill>
              <a:latin typeface="Segoe UI" panose="020B0502040204020203" pitchFamily="34" charset="0"/>
              <a:cs typeface="Segoe UI" panose="020B0502040204020203" pitchFamily="34" charset="0"/>
            </a:endParaRPr>
          </a:p>
        </p:txBody>
      </p:sp>
      <p:sp>
        <p:nvSpPr>
          <p:cNvPr id="4" name="Rectangle 3"/>
          <p:cNvSpPr/>
          <p:nvPr/>
        </p:nvSpPr>
        <p:spPr>
          <a:xfrm>
            <a:off x="585216" y="926231"/>
            <a:ext cx="9971948" cy="5262979"/>
          </a:xfrm>
          <a:prstGeom prst="rect">
            <a:avLst/>
          </a:prstGeom>
        </p:spPr>
        <p:txBody>
          <a:bodyPr wrap="square">
            <a:spAutoFit/>
          </a:bodyPr>
          <a:lstStyle/>
          <a:p>
            <a:pPr marL="342900" indent="-342900">
              <a:buFont typeface="Arial" panose="020B0604020202020204" pitchFamily="34" charset="0"/>
              <a:buChar char="•"/>
            </a:pPr>
            <a:r>
              <a:rPr lang="en-GB" sz="2800" dirty="0">
                <a:latin typeface="Segoe UI" panose="020B0502040204020203" pitchFamily="34" charset="0"/>
                <a:cs typeface="Segoe UI" panose="020B0502040204020203" pitchFamily="34" charset="0"/>
              </a:rPr>
              <a:t>Video: Site-to-Site Connections</a:t>
            </a:r>
          </a:p>
          <a:p>
            <a:pPr marL="342900" indent="-342900">
              <a:buFont typeface="Arial" panose="020B0604020202020204" pitchFamily="34" charset="0"/>
              <a:buChar char="•"/>
            </a:pPr>
            <a:r>
              <a:rPr lang="en-GB" sz="2800" dirty="0">
                <a:latin typeface="Segoe UI" panose="020B0502040204020203" pitchFamily="34" charset="0"/>
                <a:cs typeface="Segoe UI" panose="020B0502040204020203" pitchFamily="34" charset="0"/>
              </a:rPr>
              <a:t>Site-to-Site VPN Connections</a:t>
            </a:r>
          </a:p>
          <a:p>
            <a:pPr marL="342900" indent="-342900">
              <a:buFont typeface="Arial" panose="020B0604020202020204" pitchFamily="34" charset="0"/>
              <a:buChar char="•"/>
            </a:pPr>
            <a:r>
              <a:rPr lang="en-GB" sz="2800" dirty="0">
                <a:latin typeface="Segoe UI" panose="020B0502040204020203" pitchFamily="34" charset="0"/>
                <a:cs typeface="Segoe UI" panose="020B0502040204020203" pitchFamily="34" charset="0"/>
              </a:rPr>
              <a:t>Site-to-Site Scenarios</a:t>
            </a:r>
          </a:p>
          <a:p>
            <a:pPr marL="342900" indent="-342900">
              <a:buFont typeface="Arial" panose="020B0604020202020204" pitchFamily="34" charset="0"/>
              <a:buChar char="•"/>
            </a:pPr>
            <a:r>
              <a:rPr lang="en-GB" sz="2800" dirty="0">
                <a:latin typeface="Segoe UI" panose="020B0502040204020203" pitchFamily="34" charset="0"/>
                <a:cs typeface="Segoe UI" panose="020B0502040204020203" pitchFamily="34" charset="0"/>
              </a:rPr>
              <a:t>Implementing Site-to-Site VPN</a:t>
            </a:r>
          </a:p>
          <a:p>
            <a:pPr marL="342900" indent="-342900">
              <a:buFont typeface="Arial" panose="020B0604020202020204" pitchFamily="34" charset="0"/>
              <a:buChar char="•"/>
            </a:pPr>
            <a:r>
              <a:rPr lang="en-GB" sz="2800" dirty="0">
                <a:latin typeface="Segoe UI" panose="020B0502040204020203" pitchFamily="34" charset="0"/>
                <a:cs typeface="Segoe UI" panose="020B0502040204020203" pitchFamily="34" charset="0"/>
              </a:rPr>
              <a:t>Gateway Subnet</a:t>
            </a:r>
          </a:p>
          <a:p>
            <a:pPr marL="342900" indent="-342900">
              <a:buFont typeface="Arial" panose="020B0604020202020204" pitchFamily="34" charset="0"/>
              <a:buChar char="•"/>
            </a:pPr>
            <a:r>
              <a:rPr lang="en-GB" sz="2800" dirty="0">
                <a:latin typeface="Segoe UI" panose="020B0502040204020203" pitchFamily="34" charset="0"/>
                <a:cs typeface="Segoe UI" panose="020B0502040204020203" pitchFamily="34" charset="0"/>
              </a:rPr>
              <a:t>VPN Gateway</a:t>
            </a:r>
          </a:p>
          <a:p>
            <a:pPr marL="342900" indent="-342900">
              <a:buFont typeface="Arial" panose="020B0604020202020204" pitchFamily="34" charset="0"/>
              <a:buChar char="•"/>
            </a:pPr>
            <a:r>
              <a:rPr lang="en-GB" sz="2800" dirty="0">
                <a:latin typeface="Segoe UI" panose="020B0502040204020203" pitchFamily="34" charset="0"/>
                <a:cs typeface="Segoe UI" panose="020B0502040204020203" pitchFamily="34" charset="0"/>
              </a:rPr>
              <a:t>Local Network Gateway</a:t>
            </a:r>
          </a:p>
          <a:p>
            <a:pPr marL="342900" indent="-342900">
              <a:buFont typeface="Arial" panose="020B0604020202020204" pitchFamily="34" charset="0"/>
              <a:buChar char="•"/>
            </a:pPr>
            <a:r>
              <a:rPr lang="en-GB" sz="2800" dirty="0">
                <a:latin typeface="Segoe UI" panose="020B0502040204020203" pitchFamily="34" charset="0"/>
                <a:cs typeface="Segoe UI" panose="020B0502040204020203" pitchFamily="34" charset="0"/>
              </a:rPr>
              <a:t>Configure the VPN Device</a:t>
            </a:r>
          </a:p>
          <a:p>
            <a:pPr marL="342900" indent="-342900">
              <a:buFont typeface="Arial" panose="020B0604020202020204" pitchFamily="34" charset="0"/>
              <a:buChar char="•"/>
            </a:pPr>
            <a:r>
              <a:rPr lang="en-GB" sz="2800" dirty="0">
                <a:latin typeface="Segoe UI" panose="020B0502040204020203" pitchFamily="34" charset="0"/>
                <a:cs typeface="Segoe UI" panose="020B0502040204020203" pitchFamily="34" charset="0"/>
              </a:rPr>
              <a:t>Configure the VPN Connection</a:t>
            </a:r>
          </a:p>
          <a:p>
            <a:pPr marL="342900" indent="-342900">
              <a:buFont typeface="Arial" panose="020B0604020202020204" pitchFamily="34" charset="0"/>
              <a:buChar char="•"/>
            </a:pPr>
            <a:r>
              <a:rPr lang="en-GB" sz="2800" dirty="0">
                <a:latin typeface="Segoe UI" panose="020B0502040204020203" pitchFamily="34" charset="0"/>
                <a:cs typeface="Segoe UI" panose="020B0502040204020203" pitchFamily="34" charset="0"/>
              </a:rPr>
              <a:t>Verify the VPN Connection</a:t>
            </a:r>
          </a:p>
          <a:p>
            <a:pPr marL="342900" indent="-342900">
              <a:buFont typeface="Arial" panose="020B0604020202020204" pitchFamily="34" charset="0"/>
              <a:buChar char="•"/>
            </a:pPr>
            <a:r>
              <a:rPr lang="en-GB" sz="2800" dirty="0">
                <a:latin typeface="Segoe UI" panose="020B0502040204020203" pitchFamily="34" charset="0"/>
                <a:cs typeface="Segoe UI" panose="020B0502040204020203" pitchFamily="34" charset="0"/>
              </a:rPr>
              <a:t>Demonstration: Site-to-Site VPN</a:t>
            </a:r>
          </a:p>
          <a:p>
            <a:pPr marL="342900" indent="-342900">
              <a:buFont typeface="Arial" panose="020B0604020202020204" pitchFamily="34" charset="0"/>
              <a:buChar char="•"/>
            </a:pPr>
            <a:r>
              <a:rPr lang="en-GB" sz="2800" dirty="0">
                <a:latin typeface="Segoe UI" panose="020B0502040204020203" pitchFamily="34" charset="0"/>
                <a:cs typeface="Segoe UI" panose="020B0502040204020203" pitchFamily="34" charset="0"/>
              </a:rPr>
              <a:t>Practice: Site-to-Site VPN Connections</a:t>
            </a:r>
          </a:p>
        </p:txBody>
      </p:sp>
    </p:spTree>
    <p:extLst>
      <p:ext uri="{BB962C8B-B14F-4D97-AF65-F5344CB8AC3E}">
        <p14:creationId xmlns:p14="http://schemas.microsoft.com/office/powerpoint/2010/main" val="1590405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Site-to-Site VPN Connections</a:t>
            </a:r>
          </a:p>
        </p:txBody>
      </p:sp>
      <p:sp>
        <p:nvSpPr>
          <p:cNvPr id="6" name="Text Placeholder 5"/>
          <p:cNvSpPr>
            <a:spLocks noGrp="1"/>
          </p:cNvSpPr>
          <p:nvPr>
            <p:ph idx="1"/>
          </p:nvPr>
        </p:nvSpPr>
        <p:spPr>
          <a:xfrm>
            <a:off x="465672" y="985018"/>
            <a:ext cx="11018520" cy="2203680"/>
          </a:xfrm>
        </p:spPr>
        <p:txBody>
          <a:bodyPr/>
          <a:lstStyle/>
          <a:p>
            <a:r>
              <a:rPr lang="en-US" dirty="0" err="1"/>
              <a:t>IPSec</a:t>
            </a:r>
            <a:r>
              <a:rPr lang="en-US" dirty="0"/>
              <a:t> IKEv1 or IKEv2 VPN tunnels:</a:t>
            </a:r>
          </a:p>
          <a:p>
            <a:pPr lvl="1"/>
            <a:r>
              <a:rPr lang="en-US" dirty="0"/>
              <a:t>Cross-premises</a:t>
            </a:r>
          </a:p>
          <a:p>
            <a:pPr lvl="1"/>
            <a:r>
              <a:rPr lang="en-US" dirty="0"/>
              <a:t>VNet-to-VNet</a:t>
            </a:r>
          </a:p>
          <a:p>
            <a:pPr lvl="1"/>
            <a:r>
              <a:rPr lang="en-US" dirty="0"/>
              <a:t>Multi-site:</a:t>
            </a:r>
          </a:p>
          <a:p>
            <a:pPr lvl="2"/>
            <a:r>
              <a:rPr lang="en-US" dirty="0"/>
              <a:t>Requires a route-based VPN</a:t>
            </a:r>
          </a:p>
          <a:p>
            <a:pPr lvl="1"/>
            <a:endParaRPr lang="en-US" dirty="0"/>
          </a:p>
        </p:txBody>
      </p:sp>
      <p:pic>
        <p:nvPicPr>
          <p:cNvPr id="17410" name="Picture 2" descr="Diagram of an Azure virtual network with a gateway connection and VPN VIP. The VNet is connected to the on-premises network with an IPSec IKE S2S VPN tunnel.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5048" y="1456627"/>
            <a:ext cx="6754103" cy="144779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Diagram of an Azure virtual network with a gateway connection and VPN VIP. The VNet is connected to two on-premises networks with an IPSec IKE S2S VPN tunnel. A screenshot of the VPN type shows the connection is route-based.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7372" y="3188698"/>
            <a:ext cx="5962650" cy="304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4542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Site-to-Site Scenarios</a:t>
            </a:r>
          </a:p>
        </p:txBody>
      </p:sp>
      <p:sp>
        <p:nvSpPr>
          <p:cNvPr id="6" name="Text Placeholder 5"/>
          <p:cNvSpPr>
            <a:spLocks noGrp="1"/>
          </p:cNvSpPr>
          <p:nvPr>
            <p:ph idx="1"/>
          </p:nvPr>
        </p:nvSpPr>
        <p:spPr>
          <a:xfrm>
            <a:off x="613834" y="982299"/>
            <a:ext cx="11018520" cy="1465016"/>
          </a:xfrm>
        </p:spPr>
        <p:txBody>
          <a:bodyPr/>
          <a:lstStyle/>
          <a:p>
            <a:r>
              <a:rPr lang="en-US" dirty="0"/>
              <a:t>Capacity On-Demand</a:t>
            </a:r>
          </a:p>
          <a:p>
            <a:r>
              <a:rPr lang="en-US" dirty="0"/>
              <a:t>Strategic Migration</a:t>
            </a:r>
          </a:p>
          <a:p>
            <a:r>
              <a:rPr lang="en-US" dirty="0"/>
              <a:t>Disaster Recovery</a:t>
            </a:r>
          </a:p>
        </p:txBody>
      </p:sp>
      <p:pic>
        <p:nvPicPr>
          <p:cNvPr id="18434" name="Picture 2" descr="Diagram showing on-premises assets moving to the cloud.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663" y="2818018"/>
            <a:ext cx="8506141" cy="2437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1563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Implementing Site-to-Site VPN</a:t>
            </a:r>
          </a:p>
        </p:txBody>
      </p:sp>
      <p:sp>
        <p:nvSpPr>
          <p:cNvPr id="6" name="Text Placeholder 5"/>
          <p:cNvSpPr>
            <a:spLocks noGrp="1"/>
          </p:cNvSpPr>
          <p:nvPr>
            <p:ph idx="1"/>
          </p:nvPr>
        </p:nvSpPr>
        <p:spPr>
          <a:xfrm>
            <a:off x="440958" y="984703"/>
            <a:ext cx="11018520" cy="3040832"/>
          </a:xfrm>
        </p:spPr>
        <p:txBody>
          <a:bodyPr/>
          <a:lstStyle/>
          <a:p>
            <a:pPr lvl="1"/>
            <a:r>
              <a:rPr lang="en-US" dirty="0"/>
              <a:t>1. Create VNets and subnets</a:t>
            </a:r>
          </a:p>
          <a:p>
            <a:pPr lvl="1"/>
            <a:r>
              <a:rPr lang="en-US" dirty="0"/>
              <a:t>2. Specify the DNS server (optional)</a:t>
            </a:r>
          </a:p>
          <a:p>
            <a:pPr lvl="1"/>
            <a:r>
              <a:rPr lang="en-US" dirty="0"/>
              <a:t>3. Create the Gateway subnet</a:t>
            </a:r>
          </a:p>
          <a:p>
            <a:pPr lvl="1"/>
            <a:r>
              <a:rPr lang="en-US" dirty="0"/>
              <a:t>4. Create the VPN Gateway</a:t>
            </a:r>
          </a:p>
          <a:p>
            <a:pPr lvl="1"/>
            <a:r>
              <a:rPr lang="en-US" dirty="0"/>
              <a:t>5. Create the Local Network Gateway</a:t>
            </a:r>
          </a:p>
          <a:p>
            <a:pPr lvl="1"/>
            <a:r>
              <a:rPr lang="en-US" dirty="0"/>
              <a:t>6. Configure the VPN device</a:t>
            </a:r>
          </a:p>
          <a:p>
            <a:pPr lvl="1"/>
            <a:r>
              <a:rPr lang="en-US" dirty="0"/>
              <a:t>7. Create the VPN Connection</a:t>
            </a:r>
          </a:p>
          <a:p>
            <a:endParaRPr lang="en-US" dirty="0"/>
          </a:p>
        </p:txBody>
      </p:sp>
      <p:pic>
        <p:nvPicPr>
          <p:cNvPr id="19458" name="Picture 2" descr="Flowchart with 7 steps: create VNets and subnets, Specify the DNS Server (optional), Create the Gateway subnet, Create the VPN gateway, Create the local network gateway, Configure the VPN device, and Create the VPN connection. The first two steps are highlighted.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321" y="4417858"/>
            <a:ext cx="8508341" cy="2266650"/>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descr="Screenshot of the Settings for DNS servers page. The DNS servers option is set to Custom DNS and the Primary DNS server IP is lis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0310" y="1505660"/>
            <a:ext cx="2763721" cy="1655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118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Gateway Subnet</a:t>
            </a:r>
          </a:p>
        </p:txBody>
      </p:sp>
      <p:sp>
        <p:nvSpPr>
          <p:cNvPr id="6" name="Text Placeholder 5"/>
          <p:cNvSpPr>
            <a:spLocks noGrp="1"/>
          </p:cNvSpPr>
          <p:nvPr>
            <p:ph idx="1"/>
          </p:nvPr>
        </p:nvSpPr>
        <p:spPr>
          <a:xfrm>
            <a:off x="428601" y="1043127"/>
            <a:ext cx="11018520" cy="1046440"/>
          </a:xfrm>
        </p:spPr>
        <p:txBody>
          <a:bodyPr/>
          <a:lstStyle/>
          <a:p>
            <a:pPr lvl="1"/>
            <a:r>
              <a:rPr lang="en-US" dirty="0"/>
              <a:t>Requires an IP range of /28 or larger</a:t>
            </a:r>
          </a:p>
          <a:p>
            <a:pPr lvl="1"/>
            <a:r>
              <a:rPr lang="en-US" dirty="0"/>
              <a:t>Must be named </a:t>
            </a:r>
            <a:r>
              <a:rPr lang="en-US" dirty="0" err="1"/>
              <a:t>GatewaySubnet</a:t>
            </a:r>
            <a:endParaRPr lang="en-US" dirty="0"/>
          </a:p>
          <a:p>
            <a:pPr lvl="1"/>
            <a:r>
              <a:rPr lang="en-US" dirty="0"/>
              <a:t>Should not be associated to any Network Security Groups</a:t>
            </a:r>
          </a:p>
        </p:txBody>
      </p:sp>
      <p:pic>
        <p:nvPicPr>
          <p:cNvPr id="20482" name="Picture 2" descr="Flowchart with the Create Gateway subnet highlighted.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387" y="3920653"/>
            <a:ext cx="8331433" cy="2039257"/>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descr="Screenshot of the Subnets blade of the Virtual Networking Azure portal . The add Gateway subnet link is highlighted.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2008" y="2653827"/>
            <a:ext cx="5876925" cy="1266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7213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VPN Gateway</a:t>
            </a:r>
          </a:p>
        </p:txBody>
      </p:sp>
      <p:sp>
        <p:nvSpPr>
          <p:cNvPr id="6" name="Text Placeholder 5"/>
          <p:cNvSpPr>
            <a:spLocks noGrp="1"/>
          </p:cNvSpPr>
          <p:nvPr>
            <p:ph idx="1"/>
          </p:nvPr>
        </p:nvSpPr>
        <p:spPr>
          <a:xfrm>
            <a:off x="613834" y="856888"/>
            <a:ext cx="11018520" cy="3410164"/>
          </a:xfrm>
        </p:spPr>
        <p:txBody>
          <a:bodyPr/>
          <a:lstStyle/>
          <a:p>
            <a:pPr lvl="1"/>
            <a:r>
              <a:rPr lang="en-US" dirty="0"/>
              <a:t>Establishes </a:t>
            </a:r>
            <a:r>
              <a:rPr lang="en-US" dirty="0" err="1"/>
              <a:t>IPSec</a:t>
            </a:r>
            <a:r>
              <a:rPr lang="en-US" dirty="0"/>
              <a:t> tunnel:</a:t>
            </a:r>
          </a:p>
          <a:p>
            <a:pPr lvl="1"/>
            <a:r>
              <a:rPr lang="en-US" dirty="0"/>
              <a:t>Handles traffic encryption</a:t>
            </a:r>
          </a:p>
          <a:p>
            <a:pPr lvl="1"/>
            <a:r>
              <a:rPr lang="en-US" dirty="0"/>
              <a:t>Supports multiple connections</a:t>
            </a:r>
          </a:p>
          <a:p>
            <a:pPr lvl="1"/>
            <a:r>
              <a:rPr lang="en-US" dirty="0"/>
              <a:t>One per </a:t>
            </a:r>
            <a:r>
              <a:rPr lang="en-US" dirty="0" err="1"/>
              <a:t>GatewaySubnet</a:t>
            </a:r>
            <a:endParaRPr lang="en-US" dirty="0"/>
          </a:p>
          <a:p>
            <a:pPr lvl="1"/>
            <a:r>
              <a:rPr lang="en-US" dirty="0"/>
              <a:t>Supports two VPN types:</a:t>
            </a:r>
          </a:p>
          <a:p>
            <a:pPr lvl="2"/>
            <a:r>
              <a:rPr lang="en-US" dirty="0"/>
              <a:t>Route-based</a:t>
            </a:r>
          </a:p>
          <a:p>
            <a:pPr lvl="2"/>
            <a:r>
              <a:rPr lang="en-US" dirty="0"/>
              <a:t>Policy-based</a:t>
            </a:r>
          </a:p>
          <a:p>
            <a:pPr lvl="1"/>
            <a:r>
              <a:rPr lang="en-US" dirty="0"/>
              <a:t>Supports four SKUs</a:t>
            </a:r>
          </a:p>
          <a:p>
            <a:pPr lvl="2"/>
            <a:r>
              <a:rPr lang="en-US" dirty="0"/>
              <a:t>Basic, VpnGw1, VpnGw2, VpnGw3</a:t>
            </a:r>
          </a:p>
          <a:p>
            <a:pPr lvl="2"/>
            <a:endParaRPr lang="en-US" dirty="0"/>
          </a:p>
        </p:txBody>
      </p:sp>
      <p:pic>
        <p:nvPicPr>
          <p:cNvPr id="21506" name="Picture 2" descr="Flowchart with the Create the VPN gateway step highligh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919" y="4633871"/>
            <a:ext cx="8413314" cy="2059299"/>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Screenshot of the Create virtual network gateway page in the Azure portal. The parameters discussed in the topic are shown, including: Name and Gateway Type, VPN Type, SKU, Virtual Networks, and Public IP Addres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8576" y="1223707"/>
            <a:ext cx="4600575"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4185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Local Network Gateway</a:t>
            </a:r>
          </a:p>
        </p:txBody>
      </p:sp>
      <p:sp>
        <p:nvSpPr>
          <p:cNvPr id="6" name="Text Placeholder 5"/>
          <p:cNvSpPr>
            <a:spLocks noGrp="1"/>
          </p:cNvSpPr>
          <p:nvPr>
            <p:ph idx="1"/>
          </p:nvPr>
        </p:nvSpPr>
        <p:spPr>
          <a:xfrm>
            <a:off x="287232" y="904881"/>
            <a:ext cx="11018520" cy="1563505"/>
          </a:xfrm>
        </p:spPr>
        <p:txBody>
          <a:bodyPr/>
          <a:lstStyle/>
          <a:p>
            <a:pPr lvl="1"/>
            <a:r>
              <a:rPr lang="en-US" dirty="0"/>
              <a:t>In hybrid scenarios, represents on-premises VPN device</a:t>
            </a:r>
          </a:p>
          <a:p>
            <a:pPr lvl="1"/>
            <a:r>
              <a:rPr lang="en-US" dirty="0"/>
              <a:t>To configure, specify:</a:t>
            </a:r>
          </a:p>
          <a:p>
            <a:pPr lvl="2"/>
            <a:r>
              <a:rPr lang="en-US" dirty="0"/>
              <a:t>Name</a:t>
            </a:r>
          </a:p>
          <a:p>
            <a:pPr lvl="2"/>
            <a:r>
              <a:rPr lang="en-US" dirty="0"/>
              <a:t>IP address: the public IP address of the VPN device</a:t>
            </a:r>
          </a:p>
          <a:p>
            <a:pPr lvl="2"/>
            <a:r>
              <a:rPr lang="en-US" dirty="0"/>
              <a:t>Address space: one or more on-premises IP address ranges</a:t>
            </a:r>
          </a:p>
        </p:txBody>
      </p:sp>
      <p:pic>
        <p:nvPicPr>
          <p:cNvPr id="22530" name="Picture 2" descr="Flowchart with the Create the local network gateway step highligh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184" y="3978820"/>
            <a:ext cx="8269969" cy="2024212"/>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descr="Screenshot of the Create local network gateway page. The Name is VNet1LocalNet. The IP address is 33.2.1.5. The Address space is 192.168.3.0/24.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66160" y="1988064"/>
            <a:ext cx="2810299" cy="2559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64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the VPN Device</a:t>
            </a:r>
          </a:p>
        </p:txBody>
      </p:sp>
      <p:sp>
        <p:nvSpPr>
          <p:cNvPr id="6" name="Text Placeholder 5"/>
          <p:cNvSpPr>
            <a:spLocks noGrp="1"/>
          </p:cNvSpPr>
          <p:nvPr>
            <p:ph idx="1"/>
          </p:nvPr>
        </p:nvSpPr>
        <p:spPr>
          <a:xfrm>
            <a:off x="453314" y="1048112"/>
            <a:ext cx="11018520" cy="1563505"/>
          </a:xfrm>
        </p:spPr>
        <p:txBody>
          <a:bodyPr/>
          <a:lstStyle/>
          <a:p>
            <a:pPr lvl="1"/>
            <a:r>
              <a:rPr lang="en-US" dirty="0"/>
              <a:t>Follow instructions provided by Microsoft or device manufacturer:</a:t>
            </a:r>
          </a:p>
          <a:p>
            <a:pPr lvl="2"/>
            <a:r>
              <a:rPr lang="en-US" dirty="0"/>
              <a:t>Microsoft provides a list of the validated VPN devices</a:t>
            </a:r>
          </a:p>
          <a:p>
            <a:pPr lvl="1"/>
            <a:r>
              <a:rPr lang="en-US" dirty="0"/>
              <a:t>The configuration settings include:</a:t>
            </a:r>
          </a:p>
          <a:p>
            <a:pPr lvl="2"/>
            <a:r>
              <a:rPr lang="en-US" dirty="0"/>
              <a:t>A shared key</a:t>
            </a:r>
          </a:p>
          <a:p>
            <a:pPr lvl="2"/>
            <a:r>
              <a:rPr lang="en-US" dirty="0"/>
              <a:t>The public IP address of the VPN gateway</a:t>
            </a:r>
          </a:p>
        </p:txBody>
      </p:sp>
      <p:pic>
        <p:nvPicPr>
          <p:cNvPr id="23554" name="Picture 2" descr="Flowchart with the Configure the VPN device step highligh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9663" y="3123331"/>
            <a:ext cx="8371567" cy="2049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5174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Load Balancer</a:t>
            </a:r>
          </a:p>
        </p:txBody>
      </p:sp>
      <p:sp>
        <p:nvSpPr>
          <p:cNvPr id="6" name="Text Placeholder 5"/>
          <p:cNvSpPr>
            <a:spLocks noGrp="1"/>
          </p:cNvSpPr>
          <p:nvPr>
            <p:ph idx="1"/>
          </p:nvPr>
        </p:nvSpPr>
        <p:spPr>
          <a:xfrm>
            <a:off x="613834" y="1234851"/>
            <a:ext cx="11018520" cy="1465016"/>
          </a:xfrm>
        </p:spPr>
        <p:txBody>
          <a:bodyPr/>
          <a:lstStyle/>
          <a:p>
            <a:r>
              <a:rPr lang="en-US" dirty="0"/>
              <a:t>Operates on OSI Layer 4 (TCP/UDP)</a:t>
            </a:r>
          </a:p>
          <a:p>
            <a:r>
              <a:rPr lang="en-US" dirty="0"/>
              <a:t>Relies on health probes to determine status of backend pool</a:t>
            </a:r>
          </a:p>
          <a:p>
            <a:r>
              <a:rPr lang="en-US" dirty="0"/>
              <a:t>Distributes traffic according to load balancing rules</a:t>
            </a:r>
          </a:p>
        </p:txBody>
      </p:sp>
      <p:pic>
        <p:nvPicPr>
          <p:cNvPr id="1026" name="Picture 2" descr="Diagram showing how load balancer works. Left to right. The frontend is exchanging information with the Load Balancer. The Load Balancer is using rules and probes to communicate with the backend.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6123" y="3194056"/>
            <a:ext cx="8071757" cy="3050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51499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the VPN Connection</a:t>
            </a:r>
          </a:p>
        </p:txBody>
      </p:sp>
      <p:sp>
        <p:nvSpPr>
          <p:cNvPr id="6" name="Text Placeholder 5"/>
          <p:cNvSpPr>
            <a:spLocks noGrp="1"/>
          </p:cNvSpPr>
          <p:nvPr>
            <p:ph idx="1"/>
          </p:nvPr>
        </p:nvSpPr>
        <p:spPr>
          <a:xfrm>
            <a:off x="515099" y="1017572"/>
            <a:ext cx="11018520" cy="1563505"/>
          </a:xfrm>
        </p:spPr>
        <p:txBody>
          <a:bodyPr/>
          <a:lstStyle/>
          <a:p>
            <a:pPr lvl="1"/>
            <a:r>
              <a:rPr lang="en-US" dirty="0"/>
              <a:t>Establishes </a:t>
            </a:r>
            <a:r>
              <a:rPr lang="en-US" dirty="0" err="1"/>
              <a:t>IPSec</a:t>
            </a:r>
            <a:r>
              <a:rPr lang="en-US" dirty="0"/>
              <a:t> tunnel between:</a:t>
            </a:r>
          </a:p>
          <a:p>
            <a:pPr lvl="2"/>
            <a:r>
              <a:rPr lang="en-US" dirty="0"/>
              <a:t>Azure VPN gateway</a:t>
            </a:r>
          </a:p>
          <a:p>
            <a:pPr lvl="2"/>
            <a:r>
              <a:rPr lang="en-US" dirty="0"/>
              <a:t>Local network gateway</a:t>
            </a:r>
          </a:p>
          <a:p>
            <a:pPr lvl="1"/>
            <a:r>
              <a:rPr lang="en-US" dirty="0"/>
              <a:t>Requires:</a:t>
            </a:r>
          </a:p>
          <a:p>
            <a:pPr lvl="2"/>
            <a:r>
              <a:rPr lang="en-US" dirty="0"/>
              <a:t>Shared key matching the one you used in the previous step </a:t>
            </a:r>
          </a:p>
        </p:txBody>
      </p:sp>
      <p:pic>
        <p:nvPicPr>
          <p:cNvPr id="24578" name="Picture 2" descr="Flowchart with the Create the VPN connection step highligh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4050" y="4558718"/>
            <a:ext cx="8473167" cy="2073948"/>
          </a:xfrm>
          <a:prstGeom prst="rect">
            <a:avLst/>
          </a:prstGeom>
          <a:noFill/>
          <a:extLst>
            <a:ext uri="{909E8E84-426E-40DD-AFC4-6F175D3DCCD1}">
              <a14:hiddenFill xmlns:a14="http://schemas.microsoft.com/office/drawing/2010/main">
                <a:solidFill>
                  <a:srgbClr val="FFFFFF"/>
                </a:solidFill>
              </a14:hiddenFill>
            </a:ext>
          </a:extLst>
        </p:spPr>
      </p:pic>
      <p:pic>
        <p:nvPicPr>
          <p:cNvPr id="24580" name="Picture 4" descr="Screenshot of the Add connection to the virtual network page. The Name is Vnet1s2s. The Connection type is Site-to-Site(IPsec). The Virtual network gateway is VNetGW. The Local network gateway is Vnet1LocalNet. The Shared key is 8764321.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7229" y="1395572"/>
            <a:ext cx="2381250" cy="2962276"/>
          </a:xfrm>
          <a:prstGeom prst="rect">
            <a:avLst/>
          </a:prstGeom>
          <a:noFill/>
          <a:extLst>
            <a:ext uri="{909E8E84-426E-40DD-AFC4-6F175D3DCCD1}">
              <a14:hiddenFill xmlns:a14="http://schemas.microsoft.com/office/drawing/2010/main">
                <a:solidFill>
                  <a:srgbClr val="FFFFFF"/>
                </a:solidFill>
              </a14:hiddenFill>
            </a:ext>
          </a:extLst>
        </p:spPr>
      </p:pic>
      <p:pic>
        <p:nvPicPr>
          <p:cNvPr id="24582" name="Picture 6" descr="Screenshot of the Connections page. VNet1s2s is shown with a status of Succeeded.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4264" y="3364837"/>
            <a:ext cx="3733800" cy="87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17144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Verify the VPN Connection</a:t>
            </a:r>
          </a:p>
        </p:txBody>
      </p:sp>
      <p:sp>
        <p:nvSpPr>
          <p:cNvPr id="6" name="Text Placeholder 5"/>
          <p:cNvSpPr>
            <a:spLocks noGrp="1"/>
          </p:cNvSpPr>
          <p:nvPr>
            <p:ph idx="1"/>
          </p:nvPr>
        </p:nvSpPr>
        <p:spPr>
          <a:xfrm>
            <a:off x="613834" y="895802"/>
            <a:ext cx="11018520" cy="4641271"/>
          </a:xfrm>
        </p:spPr>
        <p:txBody>
          <a:bodyPr/>
          <a:lstStyle/>
          <a:p>
            <a:r>
              <a:rPr lang="en-US" dirty="0"/>
              <a:t>The Azure portal:</a:t>
            </a:r>
          </a:p>
          <a:p>
            <a:pPr lvl="1"/>
            <a:r>
              <a:rPr lang="en-US" dirty="0"/>
              <a:t>Identify the connection status:</a:t>
            </a:r>
          </a:p>
          <a:p>
            <a:pPr lvl="2"/>
            <a:r>
              <a:rPr lang="en-US" dirty="0"/>
              <a:t>Connected</a:t>
            </a:r>
          </a:p>
          <a:p>
            <a:pPr lvl="2"/>
            <a:r>
              <a:rPr lang="en-US" dirty="0"/>
              <a:t>Succeeded</a:t>
            </a:r>
          </a:p>
          <a:p>
            <a:pPr lvl="1"/>
            <a:r>
              <a:rPr lang="en-US" dirty="0"/>
              <a:t>Note the Data in and Data out values</a:t>
            </a:r>
          </a:p>
          <a:p>
            <a:r>
              <a:rPr lang="en-US" dirty="0"/>
              <a:t>Azure Powershell:</a:t>
            </a:r>
          </a:p>
          <a:p>
            <a:pPr lvl="1"/>
            <a:r>
              <a:rPr lang="en-US" dirty="0"/>
              <a:t>Run the Get-</a:t>
            </a:r>
            <a:r>
              <a:rPr lang="en-US" dirty="0" err="1"/>
              <a:t>AzureRmVirtualNetworkGatewayConnection</a:t>
            </a:r>
            <a:r>
              <a:rPr lang="en-US" dirty="0"/>
              <a:t> cmdlet</a:t>
            </a:r>
          </a:p>
          <a:p>
            <a:pPr lvl="1"/>
            <a:r>
              <a:rPr lang="en-US" dirty="0"/>
              <a:t>Examine the values of:</a:t>
            </a:r>
          </a:p>
          <a:p>
            <a:pPr lvl="2"/>
            <a:r>
              <a:rPr lang="en-US" dirty="0" err="1"/>
              <a:t>connectionStatus</a:t>
            </a:r>
            <a:endParaRPr lang="en-US" dirty="0"/>
          </a:p>
          <a:p>
            <a:pPr lvl="2"/>
            <a:r>
              <a:rPr lang="en-US" dirty="0" err="1"/>
              <a:t>ingressBytesTransferred</a:t>
            </a:r>
            <a:endParaRPr lang="en-US" dirty="0"/>
          </a:p>
          <a:p>
            <a:pPr lvl="2"/>
            <a:r>
              <a:rPr lang="en-US" dirty="0" err="1"/>
              <a:t>egressBytesTransferred</a:t>
            </a:r>
            <a:endParaRPr lang="en-US" dirty="0"/>
          </a:p>
          <a:p>
            <a:pPr marL="228600" lvl="1" indent="0">
              <a:buNone/>
            </a:pPr>
            <a:endParaRPr lang="en-US" dirty="0"/>
          </a:p>
          <a:p>
            <a:pPr lvl="1"/>
            <a:endParaRPr lang="en-US" dirty="0"/>
          </a:p>
        </p:txBody>
      </p:sp>
      <p:pic>
        <p:nvPicPr>
          <p:cNvPr id="25602" name="Picture 2" descr="Screenshot of the Connection page. The Status is Not Connected. The Data in is 0 B. The Data out is 0 B.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5059" y="1285971"/>
            <a:ext cx="3019425" cy="16668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6154307" y="4610289"/>
            <a:ext cx="4027504" cy="926784"/>
          </a:xfrm>
          <a:prstGeom prst="rect">
            <a:avLst/>
          </a:prstGeom>
        </p:spPr>
      </p:pic>
    </p:spTree>
    <p:extLst>
      <p:ext uri="{BB962C8B-B14F-4D97-AF65-F5344CB8AC3E}">
        <p14:creationId xmlns:p14="http://schemas.microsoft.com/office/powerpoint/2010/main" val="41075320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216" y="115613"/>
            <a:ext cx="10730345" cy="523220"/>
          </a:xfrm>
          <a:prstGeom prst="rect">
            <a:avLst/>
          </a:prstGeom>
        </p:spPr>
        <p:txBody>
          <a:bodyPr wrap="square">
            <a:spAutoFit/>
          </a:bodyPr>
          <a:lstStyle/>
          <a:p>
            <a:r>
              <a:rPr lang="en-US" sz="2800" dirty="0">
                <a:solidFill>
                  <a:schemeClr val="bg1"/>
                </a:solidFill>
                <a:latin typeface="Segoe UI" panose="020B0502040204020203" pitchFamily="34" charset="0"/>
                <a:cs typeface="Segoe UI" panose="020B0502040204020203" pitchFamily="34" charset="0"/>
              </a:rPr>
              <a:t>Lesson </a:t>
            </a:r>
            <a:r>
              <a:rPr lang="tr-TR" sz="2800" dirty="0">
                <a:solidFill>
                  <a:schemeClr val="bg1"/>
                </a:solidFill>
                <a:latin typeface="Segoe UI" panose="020B0502040204020203" pitchFamily="34" charset="0"/>
                <a:cs typeface="Segoe UI" panose="020B0502040204020203" pitchFamily="34" charset="0"/>
              </a:rPr>
              <a:t>4</a:t>
            </a:r>
            <a:r>
              <a:rPr lang="en-US" sz="2800" dirty="0">
                <a:solidFill>
                  <a:schemeClr val="bg1"/>
                </a:solidFill>
                <a:latin typeface="Segoe UI" panose="020B0502040204020203" pitchFamily="34" charset="0"/>
                <a:cs typeface="Segoe UI" panose="020B0502040204020203" pitchFamily="34" charset="0"/>
              </a:rPr>
              <a:t>:  ExpressRoute</a:t>
            </a:r>
            <a:endParaRPr lang="en-GB" sz="2800" dirty="0">
              <a:solidFill>
                <a:schemeClr val="bg1"/>
              </a:solidFill>
              <a:latin typeface="Segoe UI" panose="020B0502040204020203" pitchFamily="34" charset="0"/>
              <a:cs typeface="Segoe UI" panose="020B0502040204020203" pitchFamily="34" charset="0"/>
            </a:endParaRPr>
          </a:p>
        </p:txBody>
      </p:sp>
      <p:sp>
        <p:nvSpPr>
          <p:cNvPr id="4" name="Rectangle 3"/>
          <p:cNvSpPr/>
          <p:nvPr/>
        </p:nvSpPr>
        <p:spPr>
          <a:xfrm>
            <a:off x="585216" y="926231"/>
            <a:ext cx="9971948" cy="3539430"/>
          </a:xfrm>
          <a:prstGeom prst="rect">
            <a:avLst/>
          </a:prstGeom>
        </p:spPr>
        <p:txBody>
          <a:bodyPr wrap="square">
            <a:spAutoFit/>
          </a:bodyPr>
          <a:lstStyle/>
          <a:p>
            <a:pPr marL="342900" indent="-342900">
              <a:buFont typeface="Arial" panose="020B0604020202020204" pitchFamily="34" charset="0"/>
              <a:buChar char="•"/>
            </a:pPr>
            <a:r>
              <a:rPr lang="en-GB" sz="3200" dirty="0">
                <a:latin typeface="Segoe UI" panose="020B0502040204020203" pitchFamily="34" charset="0"/>
                <a:cs typeface="Segoe UI" panose="020B0502040204020203" pitchFamily="34" charset="0"/>
              </a:rPr>
              <a:t>ExpressRoute</a:t>
            </a:r>
          </a:p>
          <a:p>
            <a:pPr marL="342900" indent="-342900">
              <a:buFont typeface="Arial" panose="020B0604020202020204" pitchFamily="34" charset="0"/>
              <a:buChar char="•"/>
            </a:pPr>
            <a:r>
              <a:rPr lang="en-GB" sz="3200" dirty="0">
                <a:latin typeface="Segoe UI" panose="020B0502040204020203" pitchFamily="34" charset="0"/>
                <a:cs typeface="Segoe UI" panose="020B0502040204020203" pitchFamily="34" charset="0"/>
              </a:rPr>
              <a:t>ExpressRoute Connection Options</a:t>
            </a:r>
          </a:p>
          <a:p>
            <a:pPr marL="342900" indent="-342900">
              <a:buFont typeface="Arial" panose="020B0604020202020204" pitchFamily="34" charset="0"/>
              <a:buChar char="•"/>
            </a:pPr>
            <a:r>
              <a:rPr lang="en-GB" sz="3200" dirty="0">
                <a:latin typeface="Segoe UI" panose="020B0502040204020203" pitchFamily="34" charset="0"/>
                <a:cs typeface="Segoe UI" panose="020B0502040204020203" pitchFamily="34" charset="0"/>
              </a:rPr>
              <a:t>Demonstration: ExpressRoute Circuits</a:t>
            </a:r>
          </a:p>
          <a:p>
            <a:pPr marL="342900" indent="-342900">
              <a:buFont typeface="Arial" panose="020B0604020202020204" pitchFamily="34" charset="0"/>
              <a:buChar char="•"/>
            </a:pPr>
            <a:r>
              <a:rPr lang="en-GB" sz="3200" dirty="0">
                <a:latin typeface="Segoe UI" panose="020B0502040204020203" pitchFamily="34" charset="0"/>
                <a:cs typeface="Segoe UI" panose="020B0502040204020203" pitchFamily="34" charset="0"/>
              </a:rPr>
              <a:t>Video: ExpressRoute Performance Monitoring</a:t>
            </a:r>
          </a:p>
          <a:p>
            <a:pPr marL="342900" indent="-342900">
              <a:buFont typeface="Arial" panose="020B0604020202020204" pitchFamily="34" charset="0"/>
              <a:buChar char="•"/>
            </a:pPr>
            <a:r>
              <a:rPr lang="en-GB" sz="3200" dirty="0">
                <a:latin typeface="Segoe UI" panose="020B0502040204020203" pitchFamily="34" charset="0"/>
                <a:cs typeface="Segoe UI" panose="020B0502040204020203" pitchFamily="34" charset="0"/>
              </a:rPr>
              <a:t>Site-to-Site and ExpressRoute Coexisting Connections</a:t>
            </a:r>
          </a:p>
          <a:p>
            <a:pPr marL="342900" indent="-342900">
              <a:buFont typeface="Arial" panose="020B0604020202020204" pitchFamily="34" charset="0"/>
              <a:buChar char="•"/>
            </a:pPr>
            <a:r>
              <a:rPr lang="en-GB" sz="3200" dirty="0">
                <a:latin typeface="Segoe UI" panose="020B0502040204020203" pitchFamily="34" charset="0"/>
                <a:cs typeface="Segoe UI" panose="020B0502040204020203" pitchFamily="34" charset="0"/>
              </a:rPr>
              <a:t>Practice: ExpressRoute and Site-to-Site Coexistence</a:t>
            </a:r>
          </a:p>
        </p:txBody>
      </p:sp>
    </p:spTree>
    <p:extLst>
      <p:ext uri="{BB962C8B-B14F-4D97-AF65-F5344CB8AC3E}">
        <p14:creationId xmlns:p14="http://schemas.microsoft.com/office/powerpoint/2010/main" val="4038974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ExpressRoute</a:t>
            </a:r>
          </a:p>
        </p:txBody>
      </p:sp>
      <p:sp>
        <p:nvSpPr>
          <p:cNvPr id="6" name="Text Placeholder 5"/>
          <p:cNvSpPr>
            <a:spLocks noGrp="1"/>
          </p:cNvSpPr>
          <p:nvPr>
            <p:ph idx="1"/>
          </p:nvPr>
        </p:nvSpPr>
        <p:spPr>
          <a:xfrm>
            <a:off x="613834" y="883445"/>
            <a:ext cx="11018520" cy="4789003"/>
          </a:xfrm>
        </p:spPr>
        <p:txBody>
          <a:bodyPr/>
          <a:lstStyle/>
          <a:p>
            <a:r>
              <a:rPr lang="en-US" dirty="0"/>
              <a:t>Private connection that extends on-premises network to:</a:t>
            </a:r>
          </a:p>
          <a:p>
            <a:pPr lvl="1"/>
            <a:r>
              <a:rPr lang="en-US" dirty="0"/>
              <a:t>Microsoft Azure</a:t>
            </a:r>
          </a:p>
          <a:p>
            <a:pPr lvl="1"/>
            <a:r>
              <a:rPr lang="en-US" dirty="0"/>
              <a:t>Office 365</a:t>
            </a:r>
          </a:p>
          <a:p>
            <a:pPr lvl="1"/>
            <a:r>
              <a:rPr lang="en-US" dirty="0"/>
              <a:t>Dynamics 365</a:t>
            </a:r>
          </a:p>
          <a:p>
            <a:r>
              <a:rPr lang="en-US" dirty="0"/>
              <a:t>Benefits:</a:t>
            </a:r>
          </a:p>
          <a:p>
            <a:pPr lvl="1"/>
            <a:r>
              <a:rPr lang="en-US" dirty="0"/>
              <a:t>Enhanced reliability</a:t>
            </a:r>
          </a:p>
          <a:p>
            <a:pPr lvl="1"/>
            <a:r>
              <a:rPr lang="en-US" dirty="0"/>
              <a:t>Higher bandwidth</a:t>
            </a:r>
          </a:p>
          <a:p>
            <a:pPr lvl="1"/>
            <a:r>
              <a:rPr lang="en-US" dirty="0"/>
              <a:t>Lower latency</a:t>
            </a:r>
          </a:p>
          <a:p>
            <a:pPr lvl="1"/>
            <a:r>
              <a:rPr lang="en-US" dirty="0"/>
              <a:t>Increased security</a:t>
            </a:r>
          </a:p>
          <a:p>
            <a:r>
              <a:rPr lang="en-US" dirty="0"/>
              <a:t>Common scenarios:</a:t>
            </a:r>
          </a:p>
          <a:p>
            <a:pPr lvl="1"/>
            <a:r>
              <a:rPr lang="en-US" dirty="0"/>
              <a:t>Data migration</a:t>
            </a:r>
          </a:p>
          <a:p>
            <a:pPr lvl="1"/>
            <a:r>
              <a:rPr lang="en-US" dirty="0"/>
              <a:t>Business continuity</a:t>
            </a:r>
          </a:p>
        </p:txBody>
      </p:sp>
      <p:pic>
        <p:nvPicPr>
          <p:cNvPr id="26626" name="Picture 2" descr="Illustration of Expressroute showing a customer's network with traffic through the partner edge through two Expressroute circuits to the Microsoft edge, then from there to the webapps, public IP addresses in Azure, to Office 365 and CRM Services, and to virtual networ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0286" y="1443347"/>
            <a:ext cx="7620000" cy="4229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970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ExpressRoute Connection Options</a:t>
            </a:r>
          </a:p>
        </p:txBody>
      </p:sp>
      <p:sp>
        <p:nvSpPr>
          <p:cNvPr id="6" name="Text Placeholder 5"/>
          <p:cNvSpPr>
            <a:spLocks noGrp="1"/>
          </p:cNvSpPr>
          <p:nvPr>
            <p:ph idx="1"/>
          </p:nvPr>
        </p:nvSpPr>
        <p:spPr>
          <a:xfrm>
            <a:off x="490385" y="945229"/>
            <a:ext cx="11018520" cy="1046440"/>
          </a:xfrm>
        </p:spPr>
        <p:txBody>
          <a:bodyPr/>
          <a:lstStyle/>
          <a:p>
            <a:pPr lvl="1"/>
            <a:r>
              <a:rPr lang="en-US" dirty="0"/>
              <a:t>Cloud Exchange Co-location</a:t>
            </a:r>
          </a:p>
          <a:p>
            <a:pPr lvl="1"/>
            <a:r>
              <a:rPr lang="en-US" dirty="0"/>
              <a:t>Point-to-point Ethernet Connection</a:t>
            </a:r>
          </a:p>
          <a:p>
            <a:pPr lvl="1"/>
            <a:r>
              <a:rPr lang="en-US" dirty="0"/>
              <a:t>Any-to-any (IPVPN) Connection</a:t>
            </a:r>
          </a:p>
        </p:txBody>
      </p:sp>
      <p:pic>
        <p:nvPicPr>
          <p:cNvPr id="27650" name="Picture 2" descr="Illustration showing three connection models for expressroute: Cloud Exchange Co-location, Point-to-point Ethernet Connection, and Any-to-any (IPVPN) Conne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834" y="2468684"/>
            <a:ext cx="6483239" cy="3654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1485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Diagram showing how you can have an ExpressRoute and a Site-to-Tite VPN configuration coexisting. VNet1 is configured with 2 virtual network gateways, one for the private ExpressRoute connection, and the other for the Site-to-Site traffic. The two S2S connections originate from an on-premises HQ and an on-premises branch site, whereas the dedicated private ExpressRoute originates from the on-premise H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0768" y="2923490"/>
            <a:ext cx="6910323" cy="4049449"/>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6"/>
          <p:cNvSpPr>
            <a:spLocks noGrp="1"/>
          </p:cNvSpPr>
          <p:nvPr>
            <p:ph type="title"/>
          </p:nvPr>
        </p:nvSpPr>
        <p:spPr/>
        <p:txBody>
          <a:bodyPr/>
          <a:lstStyle/>
          <a:p>
            <a:r>
              <a:rPr lang="en-US" dirty="0"/>
              <a:t>Site-to-Site and ExpressRoute Coexisting Connections</a:t>
            </a:r>
          </a:p>
        </p:txBody>
      </p:sp>
      <p:sp>
        <p:nvSpPr>
          <p:cNvPr id="6" name="Text Placeholder 5"/>
          <p:cNvSpPr>
            <a:spLocks noGrp="1"/>
          </p:cNvSpPr>
          <p:nvPr>
            <p:ph idx="1"/>
          </p:nvPr>
        </p:nvSpPr>
        <p:spPr>
          <a:xfrm>
            <a:off x="613834" y="1019369"/>
            <a:ext cx="11018520" cy="2055947"/>
          </a:xfrm>
        </p:spPr>
        <p:txBody>
          <a:bodyPr/>
          <a:lstStyle/>
          <a:p>
            <a:r>
              <a:rPr lang="en-US" dirty="0"/>
              <a:t>Configuration:</a:t>
            </a:r>
          </a:p>
          <a:p>
            <a:pPr lvl="1"/>
            <a:r>
              <a:rPr lang="en-US" dirty="0"/>
              <a:t>VPN gateway and ExpressRoute gateway are deployed to the same </a:t>
            </a:r>
            <a:r>
              <a:rPr lang="en-US" dirty="0" err="1"/>
              <a:t>GatewaySubnet</a:t>
            </a:r>
            <a:endParaRPr lang="en-US" dirty="0"/>
          </a:p>
          <a:p>
            <a:r>
              <a:rPr lang="en-US" dirty="0"/>
              <a:t>Benefits:</a:t>
            </a:r>
          </a:p>
          <a:p>
            <a:pPr lvl="1"/>
            <a:r>
              <a:rPr lang="en-US" dirty="0"/>
              <a:t>Extended scope of connectivity</a:t>
            </a:r>
          </a:p>
          <a:p>
            <a:pPr lvl="1"/>
            <a:r>
              <a:rPr lang="en-US" dirty="0"/>
              <a:t>A cost effective failover</a:t>
            </a:r>
          </a:p>
        </p:txBody>
      </p:sp>
    </p:spTree>
    <p:extLst>
      <p:ext uri="{BB962C8B-B14F-4D97-AF65-F5344CB8AC3E}">
        <p14:creationId xmlns:p14="http://schemas.microsoft.com/office/powerpoint/2010/main" val="1617144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iagram showing how public load balancer works. Incoming requests on port 80 are sent to the public load balancer. The LB sends requests on port 80 to three VMs in the web tier subnet.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3889" y="2777138"/>
            <a:ext cx="4981575" cy="3429001"/>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6"/>
          <p:cNvSpPr>
            <a:spLocks noGrp="1"/>
          </p:cNvSpPr>
          <p:nvPr>
            <p:ph type="title"/>
          </p:nvPr>
        </p:nvSpPr>
        <p:spPr/>
        <p:txBody>
          <a:bodyPr/>
          <a:lstStyle/>
          <a:p>
            <a:r>
              <a:rPr lang="en-US" dirty="0"/>
              <a:t>Public Load Balancer</a:t>
            </a:r>
          </a:p>
        </p:txBody>
      </p:sp>
      <p:sp>
        <p:nvSpPr>
          <p:cNvPr id="6" name="Text Placeholder 5"/>
          <p:cNvSpPr>
            <a:spLocks noGrp="1"/>
          </p:cNvSpPr>
          <p:nvPr>
            <p:ph idx="1"/>
          </p:nvPr>
        </p:nvSpPr>
        <p:spPr>
          <a:xfrm>
            <a:off x="539812" y="1203749"/>
            <a:ext cx="11018520" cy="1686616"/>
          </a:xfrm>
        </p:spPr>
        <p:txBody>
          <a:bodyPr/>
          <a:lstStyle/>
          <a:p>
            <a:r>
              <a:rPr lang="en-US" dirty="0"/>
              <a:t>Distributes traffic targeting a public IP address across backend VMs:</a:t>
            </a:r>
          </a:p>
          <a:p>
            <a:pPr lvl="1"/>
            <a:r>
              <a:rPr lang="en-US" dirty="0"/>
              <a:t>Frontend has one or more public IP addresses</a:t>
            </a:r>
          </a:p>
          <a:p>
            <a:pPr lvl="1"/>
            <a:r>
              <a:rPr lang="en-US" dirty="0"/>
              <a:t>Backend VMs have private IP addresses</a:t>
            </a:r>
          </a:p>
          <a:p>
            <a:endParaRPr lang="en-US" dirty="0"/>
          </a:p>
        </p:txBody>
      </p:sp>
    </p:spTree>
    <p:extLst>
      <p:ext uri="{BB962C8B-B14F-4D97-AF65-F5344CB8AC3E}">
        <p14:creationId xmlns:p14="http://schemas.microsoft.com/office/powerpoint/2010/main" val="38904175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Internal Load Balancer</a:t>
            </a:r>
          </a:p>
        </p:txBody>
      </p:sp>
      <p:sp>
        <p:nvSpPr>
          <p:cNvPr id="6" name="Text Placeholder 5"/>
          <p:cNvSpPr>
            <a:spLocks noGrp="1"/>
          </p:cNvSpPr>
          <p:nvPr>
            <p:ph idx="1"/>
          </p:nvPr>
        </p:nvSpPr>
        <p:spPr>
          <a:xfrm>
            <a:off x="519264" y="843367"/>
            <a:ext cx="11018520" cy="3681008"/>
          </a:xfrm>
        </p:spPr>
        <p:txBody>
          <a:bodyPr/>
          <a:lstStyle/>
          <a:p>
            <a:r>
              <a:rPr lang="en-US" dirty="0"/>
              <a:t>Distributes traffic targeting a private IP address across backend VMs:</a:t>
            </a:r>
          </a:p>
          <a:p>
            <a:pPr lvl="1"/>
            <a:r>
              <a:rPr lang="en-US" dirty="0"/>
              <a:t>Frontend has one or more private IP addresses</a:t>
            </a:r>
          </a:p>
          <a:p>
            <a:pPr lvl="1"/>
            <a:r>
              <a:rPr lang="en-US" dirty="0"/>
              <a:t>Backend VMs have private IP addresses</a:t>
            </a:r>
          </a:p>
          <a:p>
            <a:r>
              <a:rPr lang="en-US" dirty="0"/>
              <a:t>Supports load balancing:</a:t>
            </a:r>
          </a:p>
          <a:p>
            <a:pPr lvl="1"/>
            <a:r>
              <a:rPr lang="en-US" dirty="0"/>
              <a:t>Within a virtual network</a:t>
            </a:r>
          </a:p>
          <a:p>
            <a:pPr lvl="1"/>
            <a:r>
              <a:rPr lang="en-US" dirty="0"/>
              <a:t>For a cross-premises virtual network</a:t>
            </a:r>
          </a:p>
          <a:p>
            <a:pPr lvl="1"/>
            <a:r>
              <a:rPr lang="en-US" dirty="0"/>
              <a:t>For multi-tier applications</a:t>
            </a:r>
          </a:p>
          <a:p>
            <a:pPr lvl="1"/>
            <a:r>
              <a:rPr lang="en-US" dirty="0"/>
              <a:t>For line-of-business applications</a:t>
            </a:r>
          </a:p>
          <a:p>
            <a:endParaRPr lang="en-US" dirty="0"/>
          </a:p>
        </p:txBody>
      </p:sp>
      <p:pic>
        <p:nvPicPr>
          <p:cNvPr id="3074" name="Picture 2" descr="Diagram showing how an internal load balancer works. Three VMs are shown going through a load balancer to access SQL servers in the database tier subnet. The SQL servers are responding on port 1443.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7736" y="2033213"/>
            <a:ext cx="5076825" cy="405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6618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Load Balancer SKUs</a:t>
            </a:r>
          </a:p>
        </p:txBody>
      </p:sp>
      <p:sp>
        <p:nvSpPr>
          <p:cNvPr id="6" name="Text Placeholder 5"/>
          <p:cNvSpPr>
            <a:spLocks noGrp="1"/>
          </p:cNvSpPr>
          <p:nvPr>
            <p:ph idx="1"/>
          </p:nvPr>
        </p:nvSpPr>
        <p:spPr>
          <a:xfrm>
            <a:off x="613834" y="987991"/>
            <a:ext cx="11018520" cy="3533275"/>
          </a:xfrm>
        </p:spPr>
        <p:txBody>
          <a:bodyPr/>
          <a:lstStyle/>
          <a:p>
            <a:r>
              <a:rPr lang="en-US" dirty="0"/>
              <a:t>Two SKUs:</a:t>
            </a:r>
          </a:p>
          <a:p>
            <a:pPr lvl="1"/>
            <a:r>
              <a:rPr lang="en-US" dirty="0"/>
              <a:t>Basic</a:t>
            </a:r>
          </a:p>
          <a:p>
            <a:pPr lvl="1"/>
            <a:r>
              <a:rPr lang="en-US" dirty="0"/>
              <a:t>Standard</a:t>
            </a:r>
          </a:p>
          <a:p>
            <a:r>
              <a:rPr lang="en-US" dirty="0"/>
              <a:t>Constraints and considerations:</a:t>
            </a:r>
          </a:p>
          <a:p>
            <a:pPr lvl="1"/>
            <a:r>
              <a:rPr lang="en-US" dirty="0"/>
              <a:t>SKUs are not mutable. </a:t>
            </a:r>
          </a:p>
          <a:p>
            <a:pPr lvl="1"/>
            <a:r>
              <a:rPr lang="en-US" dirty="0"/>
              <a:t>An Azure VM, Availability Set, or Azure VM Scale Set can reference one SKU, not both.</a:t>
            </a:r>
          </a:p>
          <a:p>
            <a:pPr lvl="1"/>
            <a:r>
              <a:rPr lang="en-US" dirty="0"/>
              <a:t>A Load Balancer rule cannot span two virtual networks. </a:t>
            </a:r>
          </a:p>
          <a:p>
            <a:pPr lvl="1"/>
            <a:r>
              <a:rPr lang="en-US" dirty="0"/>
              <a:t>There is no charge for the Basic load balancer. </a:t>
            </a:r>
          </a:p>
          <a:p>
            <a:pPr lvl="1"/>
            <a:r>
              <a:rPr lang="en-US" dirty="0"/>
              <a:t>The Standard load balancer is charged based on number of rules and data processed. </a:t>
            </a:r>
          </a:p>
        </p:txBody>
      </p:sp>
      <p:pic>
        <p:nvPicPr>
          <p:cNvPr id="4098" name="Picture 2" descr="Screenshot of the Create a load balancer page. The Type is Public. The SKU is Standard.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7495" y="740662"/>
            <a:ext cx="3046794" cy="2464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552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Backend Pool</a:t>
            </a:r>
          </a:p>
        </p:txBody>
      </p:sp>
      <p:sp>
        <p:nvSpPr>
          <p:cNvPr id="6" name="Text Placeholder 5"/>
          <p:cNvSpPr>
            <a:spLocks noGrp="1"/>
          </p:cNvSpPr>
          <p:nvPr>
            <p:ph idx="1"/>
          </p:nvPr>
        </p:nvSpPr>
        <p:spPr>
          <a:xfrm>
            <a:off x="529538" y="957168"/>
            <a:ext cx="11018520" cy="1760482"/>
          </a:xfrm>
        </p:spPr>
        <p:txBody>
          <a:bodyPr/>
          <a:lstStyle/>
          <a:p>
            <a:r>
              <a:rPr lang="en-US" dirty="0"/>
              <a:t>Configuration depends on the load balancer SKU:</a:t>
            </a:r>
          </a:p>
          <a:p>
            <a:pPr lvl="1"/>
            <a:r>
              <a:rPr lang="en-US" dirty="0"/>
              <a:t>Standard: </a:t>
            </a:r>
          </a:p>
          <a:p>
            <a:pPr lvl="2"/>
            <a:r>
              <a:rPr lang="en-US" dirty="0"/>
              <a:t>Up to 1,000 Azure VMs in the same virtual network, including VMs in availability sets and VM scale sets.</a:t>
            </a:r>
          </a:p>
          <a:p>
            <a:pPr lvl="1"/>
            <a:r>
              <a:rPr lang="en-US" dirty="0"/>
              <a:t>Basic: </a:t>
            </a:r>
          </a:p>
          <a:p>
            <a:pPr lvl="2"/>
            <a:r>
              <a:rPr lang="en-US" dirty="0"/>
              <a:t>Up to 100 VMs in the same availability set or VM scale set.</a:t>
            </a:r>
          </a:p>
        </p:txBody>
      </p:sp>
      <p:pic>
        <p:nvPicPr>
          <p:cNvPr id="5122" name="Picture 2" descr="Flowchart. The frontend is connected to the load balancer. The load balancer is connected to the backend.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036" y="3999952"/>
            <a:ext cx="5583354" cy="123757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Screenshot of the Settings for Backend pools: shows the list of options available for configuring the backend poo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3926" y="4280267"/>
            <a:ext cx="3705225"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186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Screenshot of creating a TCP inbound NAT on port 3389. The NAT is associated with a single load balance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8030" y="3067587"/>
            <a:ext cx="5330371" cy="3266543"/>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6"/>
          <p:cNvSpPr>
            <a:spLocks noGrp="1"/>
          </p:cNvSpPr>
          <p:nvPr>
            <p:ph type="title"/>
          </p:nvPr>
        </p:nvSpPr>
        <p:spPr/>
        <p:txBody>
          <a:bodyPr/>
          <a:lstStyle/>
          <a:p>
            <a:r>
              <a:rPr lang="en-US" dirty="0"/>
              <a:t>Load Balancer Rules</a:t>
            </a:r>
          </a:p>
        </p:txBody>
      </p:sp>
      <p:sp>
        <p:nvSpPr>
          <p:cNvPr id="6" name="Text Placeholder 5"/>
          <p:cNvSpPr>
            <a:spLocks noGrp="1"/>
          </p:cNvSpPr>
          <p:nvPr>
            <p:ph idx="1"/>
          </p:nvPr>
        </p:nvSpPr>
        <p:spPr>
          <a:xfrm>
            <a:off x="492731" y="844153"/>
            <a:ext cx="11018520" cy="2942344"/>
          </a:xfrm>
        </p:spPr>
        <p:txBody>
          <a:bodyPr/>
          <a:lstStyle/>
          <a:p>
            <a:r>
              <a:rPr lang="en-US" dirty="0"/>
              <a:t>Determine traffic distribution</a:t>
            </a:r>
          </a:p>
          <a:p>
            <a:r>
              <a:rPr lang="en-US" dirty="0"/>
              <a:t>Require existing:</a:t>
            </a:r>
          </a:p>
          <a:p>
            <a:pPr lvl="1"/>
            <a:r>
              <a:rPr lang="en-US" dirty="0"/>
              <a:t>Frontend IP</a:t>
            </a:r>
          </a:p>
          <a:p>
            <a:pPr lvl="1"/>
            <a:r>
              <a:rPr lang="en-US" dirty="0"/>
              <a:t>Backend pool</a:t>
            </a:r>
          </a:p>
          <a:p>
            <a:pPr lvl="1"/>
            <a:r>
              <a:rPr lang="en-US" dirty="0"/>
              <a:t>Health probe</a:t>
            </a:r>
          </a:p>
          <a:p>
            <a:r>
              <a:rPr lang="en-US" dirty="0"/>
              <a:t>Can be used with NAT rules:</a:t>
            </a:r>
          </a:p>
          <a:p>
            <a:pPr lvl="1"/>
            <a:r>
              <a:rPr lang="en-US" dirty="0"/>
              <a:t>Allow connections to </a:t>
            </a:r>
            <a:br>
              <a:rPr lang="tr-TR" dirty="0"/>
            </a:br>
            <a:r>
              <a:rPr lang="en-US" dirty="0"/>
              <a:t>specific backend VMs</a:t>
            </a:r>
          </a:p>
        </p:txBody>
      </p:sp>
      <p:pic>
        <p:nvPicPr>
          <p:cNvPr id="6146" name="Picture 2" descr="Diagram showing how a load balancing rule works: Frontend IP configuration is connected to the load balancer. The load balancer health probe is connected to the backend on port 1443.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2945" y="1066429"/>
            <a:ext cx="6520543" cy="1778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3885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iagram showing the default rule type of no backend port reuse. Shows flow through the Azure load balancer of traffic to individual backend V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0620" y="4126818"/>
            <a:ext cx="4507712" cy="2366883"/>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6"/>
          <p:cNvSpPr>
            <a:spLocks noGrp="1"/>
          </p:cNvSpPr>
          <p:nvPr>
            <p:ph type="title"/>
          </p:nvPr>
        </p:nvSpPr>
        <p:spPr/>
        <p:txBody>
          <a:bodyPr/>
          <a:lstStyle/>
          <a:p>
            <a:r>
              <a:rPr lang="en-US" dirty="0"/>
              <a:t>Multiple Frontends</a:t>
            </a:r>
          </a:p>
        </p:txBody>
      </p:sp>
      <p:sp>
        <p:nvSpPr>
          <p:cNvPr id="6" name="Text Placeholder 5"/>
          <p:cNvSpPr>
            <a:spLocks noGrp="1"/>
          </p:cNvSpPr>
          <p:nvPr>
            <p:ph idx="1"/>
          </p:nvPr>
        </p:nvSpPr>
        <p:spPr>
          <a:xfrm>
            <a:off x="613834" y="844153"/>
            <a:ext cx="11018520" cy="5084469"/>
          </a:xfrm>
        </p:spPr>
        <p:txBody>
          <a:bodyPr/>
          <a:lstStyle/>
          <a:p>
            <a:r>
              <a:rPr lang="en-US" dirty="0"/>
              <a:t>Azure Load Balancer supports load balancing on:</a:t>
            </a:r>
          </a:p>
          <a:p>
            <a:pPr lvl="1"/>
            <a:r>
              <a:rPr lang="en-US" dirty="0"/>
              <a:t>Multiple IP addresses</a:t>
            </a:r>
          </a:p>
          <a:p>
            <a:pPr lvl="1"/>
            <a:r>
              <a:rPr lang="en-US" dirty="0"/>
              <a:t>Multiple ports</a:t>
            </a:r>
          </a:p>
          <a:p>
            <a:pPr lvl="1"/>
            <a:r>
              <a:rPr lang="en-US" dirty="0"/>
              <a:t>Multiple IP addresses and ports</a:t>
            </a:r>
          </a:p>
          <a:p>
            <a:r>
              <a:rPr lang="en-US" dirty="0"/>
              <a:t>Two types of rules map frontend and backend pool configurations:</a:t>
            </a:r>
          </a:p>
          <a:p>
            <a:pPr lvl="1"/>
            <a:r>
              <a:rPr lang="en-US" dirty="0"/>
              <a:t>1. The default rule with no backend port reuse</a:t>
            </a:r>
          </a:p>
          <a:p>
            <a:pPr lvl="1"/>
            <a:r>
              <a:rPr lang="en-US" dirty="0"/>
              <a:t>2. The floating IP rule where backend ports are reused</a:t>
            </a:r>
          </a:p>
          <a:p>
            <a:r>
              <a:rPr lang="en-US" dirty="0"/>
              <a:t>Rule type 1: No backend port reuse: </a:t>
            </a:r>
          </a:p>
          <a:p>
            <a:pPr lvl="1"/>
            <a:r>
              <a:rPr lang="en-US" dirty="0"/>
              <a:t>Frontends are configured with:</a:t>
            </a:r>
          </a:p>
          <a:p>
            <a:pPr lvl="2"/>
            <a:r>
              <a:rPr lang="en-US" dirty="0"/>
              <a:t>IP address, protocol, and port</a:t>
            </a:r>
          </a:p>
          <a:p>
            <a:pPr lvl="1"/>
            <a:r>
              <a:rPr lang="en-US" dirty="0"/>
              <a:t>Backend pool VMs expose each service on:</a:t>
            </a:r>
          </a:p>
          <a:p>
            <a:pPr lvl="2"/>
            <a:r>
              <a:rPr lang="en-US" dirty="0"/>
              <a:t>The same DIP and a unique port</a:t>
            </a:r>
          </a:p>
          <a:p>
            <a:pPr lvl="1"/>
            <a:endParaRPr lang="en-US" dirty="0"/>
          </a:p>
        </p:txBody>
      </p:sp>
    </p:spTree>
    <p:extLst>
      <p:ext uri="{BB962C8B-B14F-4D97-AF65-F5344CB8AC3E}">
        <p14:creationId xmlns:p14="http://schemas.microsoft.com/office/powerpoint/2010/main" val="16617136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MS">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S" id="{C261F2DB-B314-424E-9569-4F22780BFB1A}" vid="{DD5D8A28-346F-4D92-9E14-76D07224788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7008</TotalTime>
  <Words>2332</Words>
  <Application>Microsoft Office PowerPoint</Application>
  <PresentationFormat>Widescreen</PresentationFormat>
  <Paragraphs>374</Paragraphs>
  <Slides>35</Slides>
  <Notes>31</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35</vt:i4>
      </vt:variant>
    </vt:vector>
  </HeadingPairs>
  <TitlesOfParts>
    <vt:vector size="46" baseType="lpstr">
      <vt:lpstr>Arial</vt:lpstr>
      <vt:lpstr>Consolas</vt:lpstr>
      <vt:lpstr>Segoe UI</vt:lpstr>
      <vt:lpstr>Segoe UI Light</vt:lpstr>
      <vt:lpstr>Segoe UI Semibold</vt:lpstr>
      <vt:lpstr>Segoe UI Semilight</vt:lpstr>
      <vt:lpstr>Verdana</vt:lpstr>
      <vt:lpstr>Wingdings</vt:lpstr>
      <vt:lpstr>WHITE TEMPLATE</vt:lpstr>
      <vt:lpstr>SOFT BLACK TEMPLATE</vt:lpstr>
      <vt:lpstr>MS</vt:lpstr>
      <vt:lpstr>AZ-300T02 M 3: Implementing Advanced Virtual Networking</vt:lpstr>
      <vt:lpstr>PowerPoint Presentation</vt:lpstr>
      <vt:lpstr>Load Balancer</vt:lpstr>
      <vt:lpstr>Public Load Balancer</vt:lpstr>
      <vt:lpstr>Internal Load Balancer</vt:lpstr>
      <vt:lpstr>Load Balancer SKUs</vt:lpstr>
      <vt:lpstr>Backend Pool</vt:lpstr>
      <vt:lpstr>Load Balancer Rules</vt:lpstr>
      <vt:lpstr>Multiple Frontends</vt:lpstr>
      <vt:lpstr>Multiple Frontends (Rule 2)</vt:lpstr>
      <vt:lpstr>Session Persistence</vt:lpstr>
      <vt:lpstr>Health Probes</vt:lpstr>
      <vt:lpstr>PowerPoint Presentation</vt:lpstr>
      <vt:lpstr>Application Gateway Components</vt:lpstr>
      <vt:lpstr>Web Application Firewall</vt:lpstr>
      <vt:lpstr>Health Probes</vt:lpstr>
      <vt:lpstr>Application Gateway Sizing</vt:lpstr>
      <vt:lpstr>Path-Based Routing</vt:lpstr>
      <vt:lpstr>Multiple Site Hosting</vt:lpstr>
      <vt:lpstr>Secure Sockets Layer Offload</vt:lpstr>
      <vt:lpstr>Redirection and Session Affinity</vt:lpstr>
      <vt:lpstr>PowerPoint Presentation</vt:lpstr>
      <vt:lpstr>Site-to-Site VPN Connections</vt:lpstr>
      <vt:lpstr>Site-to-Site Scenarios</vt:lpstr>
      <vt:lpstr>Implementing Site-to-Site VPN</vt:lpstr>
      <vt:lpstr>Gateway Subnet</vt:lpstr>
      <vt:lpstr>VPN Gateway</vt:lpstr>
      <vt:lpstr>Local Network Gateway</vt:lpstr>
      <vt:lpstr>Configure the VPN Device</vt:lpstr>
      <vt:lpstr>Configure the VPN Connection</vt:lpstr>
      <vt:lpstr>Verify the VPN Connection</vt:lpstr>
      <vt:lpstr>PowerPoint Presentation</vt:lpstr>
      <vt:lpstr>ExpressRoute</vt:lpstr>
      <vt:lpstr>ExpressRoute Connection Options</vt:lpstr>
      <vt:lpstr>Site-to-Site and ExpressRoute Coexisting Connections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AZ-101.1 Migrate Servers to Azure</dc:title>
  <dc:subject/>
  <dc:creator>Tanya</dc:creator>
  <cp:keywords/>
  <dc:description/>
  <cp:lastModifiedBy>Dan Lewis</cp:lastModifiedBy>
  <cp:revision>385</cp:revision>
  <dcterms:created xsi:type="dcterms:W3CDTF">2018-07-31T14:16:34Z</dcterms:created>
  <dcterms:modified xsi:type="dcterms:W3CDTF">2019-06-17T05:36:06Z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