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55"/>
  </p:notesMasterIdLst>
  <p:handoutMasterIdLst>
    <p:handoutMasterId r:id="rId56"/>
  </p:handoutMasterIdLst>
  <p:sldIdLst>
    <p:sldId id="1719" r:id="rId7"/>
    <p:sldId id="2048" r:id="rId8"/>
    <p:sldId id="2007" r:id="rId9"/>
    <p:sldId id="1976" r:id="rId10"/>
    <p:sldId id="2008" r:id="rId11"/>
    <p:sldId id="2009" r:id="rId12"/>
    <p:sldId id="2014" r:id="rId13"/>
    <p:sldId id="2015" r:id="rId14"/>
    <p:sldId id="2010" r:id="rId15"/>
    <p:sldId id="2049" r:id="rId16"/>
    <p:sldId id="2016" r:id="rId17"/>
    <p:sldId id="2017" r:id="rId18"/>
    <p:sldId id="2018" r:id="rId19"/>
    <p:sldId id="2019" r:id="rId20"/>
    <p:sldId id="2020" r:id="rId21"/>
    <p:sldId id="2021" r:id="rId22"/>
    <p:sldId id="2022" r:id="rId23"/>
    <p:sldId id="2047" r:id="rId24"/>
    <p:sldId id="2024" r:id="rId25"/>
    <p:sldId id="2025" r:id="rId26"/>
    <p:sldId id="2051" r:id="rId27"/>
    <p:sldId id="2026" r:id="rId28"/>
    <p:sldId id="1968" r:id="rId29"/>
    <p:sldId id="2027" r:id="rId30"/>
    <p:sldId id="2029" r:id="rId31"/>
    <p:sldId id="2028" r:id="rId32"/>
    <p:sldId id="2030" r:id="rId33"/>
    <p:sldId id="2052" r:id="rId34"/>
    <p:sldId id="2031" r:id="rId35"/>
    <p:sldId id="2032" r:id="rId36"/>
    <p:sldId id="2033" r:id="rId37"/>
    <p:sldId id="2034" r:id="rId38"/>
    <p:sldId id="2035" r:id="rId39"/>
    <p:sldId id="1972" r:id="rId40"/>
    <p:sldId id="2036" r:id="rId41"/>
    <p:sldId id="2037" r:id="rId42"/>
    <p:sldId id="2053" r:id="rId43"/>
    <p:sldId id="2006" r:id="rId44"/>
    <p:sldId id="2046" r:id="rId45"/>
    <p:sldId id="2038" r:id="rId46"/>
    <p:sldId id="2039" r:id="rId47"/>
    <p:sldId id="2040" r:id="rId48"/>
    <p:sldId id="2041" r:id="rId49"/>
    <p:sldId id="2042" r:id="rId50"/>
    <p:sldId id="2043" r:id="rId51"/>
    <p:sldId id="2044" r:id="rId52"/>
    <p:sldId id="2045" r:id="rId53"/>
    <p:sldId id="2050" r:id="rId5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719"/>
          </p14:sldIdLst>
        </p14:section>
        <p14:section name="MS-Template" id="{A073DAE3-B461-442F-A3D3-6642BD875E45}">
          <p14:sldIdLst>
            <p14:sldId id="2048"/>
            <p14:sldId id="2007"/>
            <p14:sldId id="1976"/>
            <p14:sldId id="2008"/>
            <p14:sldId id="2009"/>
            <p14:sldId id="2014"/>
            <p14:sldId id="2015"/>
            <p14:sldId id="2010"/>
            <p14:sldId id="2049"/>
            <p14:sldId id="2016"/>
            <p14:sldId id="2017"/>
            <p14:sldId id="2018"/>
            <p14:sldId id="2019"/>
            <p14:sldId id="2020"/>
            <p14:sldId id="2021"/>
            <p14:sldId id="2022"/>
            <p14:sldId id="2047"/>
            <p14:sldId id="2024"/>
            <p14:sldId id="2025"/>
            <p14:sldId id="2051"/>
            <p14:sldId id="2026"/>
            <p14:sldId id="1968"/>
            <p14:sldId id="2027"/>
            <p14:sldId id="2029"/>
            <p14:sldId id="2028"/>
            <p14:sldId id="2030"/>
            <p14:sldId id="2052"/>
            <p14:sldId id="2031"/>
            <p14:sldId id="2032"/>
            <p14:sldId id="2033"/>
            <p14:sldId id="2034"/>
            <p14:sldId id="2035"/>
            <p14:sldId id="1972"/>
            <p14:sldId id="2036"/>
            <p14:sldId id="2037"/>
            <p14:sldId id="2053"/>
            <p14:sldId id="2006"/>
            <p14:sldId id="2046"/>
            <p14:sldId id="2038"/>
            <p14:sldId id="2039"/>
            <p14:sldId id="2040"/>
            <p14:sldId id="2041"/>
            <p14:sldId id="2042"/>
            <p14:sldId id="2043"/>
            <p14:sldId id="2044"/>
            <p14:sldId id="2045"/>
            <p14:sldId id="2050"/>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61" autoAdjust="0"/>
    <p:restoredTop sz="94123" autoAdjust="0"/>
  </p:normalViewPr>
  <p:slideViewPr>
    <p:cSldViewPr snapToGrid="0">
      <p:cViewPr varScale="1">
        <p:scale>
          <a:sx n="96" d="100"/>
          <a:sy n="96" d="100"/>
        </p:scale>
        <p:origin x="36" y="60"/>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4:15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4:15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microsoft.com/en-us/evalcenter/evaluate-windows-server-2012-r2"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2341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8303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0302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453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191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71968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You can show the part on the video</a:t>
            </a:r>
            <a:r>
              <a:rPr lang="tr-TR" baseline="0" dirty="0"/>
              <a:t> about the reports.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0001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7854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1181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006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Tell about</a:t>
            </a:r>
            <a:r>
              <a:rPr lang="tr-TR" baseline="0" dirty="0"/>
              <a:t> the idea and types of migration..</a:t>
            </a:r>
          </a:p>
          <a:p>
            <a:endParaRPr lang="tr-TR" baseline="0" dirty="0"/>
          </a:p>
          <a:p>
            <a:r>
              <a:rPr lang="tr-TR" baseline="0" dirty="0"/>
              <a:t>Assess / Optimise / Migratre</a:t>
            </a:r>
          </a:p>
          <a:p>
            <a:endParaRPr lang="tr-TR" baseline="0" dirty="0"/>
          </a:p>
          <a:p>
            <a:pPr marL="212982" lvl="1" indent="-105829"/>
            <a:r>
              <a:rPr lang="en-US" b="0" kern="0" dirty="0">
                <a:solidFill>
                  <a:srgbClr val="000000"/>
                </a:solidFill>
              </a:rPr>
              <a:t>Migrate on-premises to Azure</a:t>
            </a:r>
            <a:endParaRPr lang="tr-TR" b="0" kern="0" dirty="0">
              <a:solidFill>
                <a:srgbClr val="000000"/>
              </a:solidFill>
            </a:endParaRPr>
          </a:p>
          <a:p>
            <a:pPr marL="328071" lvl="2" indent="-105829"/>
            <a:r>
              <a:rPr lang="tr-TR" b="0" kern="0" dirty="0">
                <a:solidFill>
                  <a:srgbClr val="000000"/>
                </a:solidFill>
              </a:rPr>
              <a:t>Hyper-V</a:t>
            </a:r>
          </a:p>
          <a:p>
            <a:pPr marL="328071" lvl="2" indent="-105829"/>
            <a:r>
              <a:rPr lang="tr-TR" b="0" kern="0" dirty="0">
                <a:solidFill>
                  <a:srgbClr val="000000"/>
                </a:solidFill>
              </a:rPr>
              <a:t>VmWare</a:t>
            </a:r>
          </a:p>
          <a:p>
            <a:pPr marL="328071" lvl="2" indent="-105829"/>
            <a:r>
              <a:rPr lang="tr-TR" b="0" kern="0" dirty="0">
                <a:solidFill>
                  <a:srgbClr val="000000"/>
                </a:solidFill>
              </a:rPr>
              <a:t>P2V</a:t>
            </a:r>
            <a:endParaRPr lang="en-US" b="0" kern="0" dirty="0">
              <a:solidFill>
                <a:srgbClr val="000000"/>
              </a:solidFill>
            </a:endParaRPr>
          </a:p>
          <a:p>
            <a:pPr marL="212982" lvl="1" indent="-105829"/>
            <a:r>
              <a:rPr lang="en-US" b="0" kern="0" dirty="0">
                <a:solidFill>
                  <a:srgbClr val="000000"/>
                </a:solidFill>
              </a:rPr>
              <a:t>Migrate from IaaS to PaaS</a:t>
            </a:r>
            <a:endParaRPr lang="tr-TR" b="0" kern="0" dirty="0">
              <a:solidFill>
                <a:srgbClr val="000000"/>
              </a:solidFill>
            </a:endParaRPr>
          </a:p>
          <a:p>
            <a:pPr marL="328071" lvl="2" indent="-105829"/>
            <a:r>
              <a:rPr lang="tr-TR" b="0" kern="0" dirty="0">
                <a:solidFill>
                  <a:srgbClr val="000000"/>
                </a:solidFill>
              </a:rPr>
              <a:t>Sql server to Azure DB</a:t>
            </a:r>
          </a:p>
          <a:p>
            <a:pPr marL="328071" lvl="2" indent="-105829"/>
            <a:r>
              <a:rPr lang="tr-TR" b="0" kern="0" dirty="0">
                <a:solidFill>
                  <a:srgbClr val="000000"/>
                </a:solidFill>
              </a:rPr>
              <a:t>IIS</a:t>
            </a:r>
            <a:r>
              <a:rPr lang="tr-TR" b="0" kern="0" baseline="0" dirty="0">
                <a:solidFill>
                  <a:srgbClr val="000000"/>
                </a:solidFill>
              </a:rPr>
              <a:t> to webapp</a:t>
            </a:r>
            <a:endParaRPr lang="en-US" b="0" kern="0" dirty="0">
              <a:solidFill>
                <a:srgbClr val="000000"/>
              </a:solidFill>
            </a:endParaRPr>
          </a:p>
          <a:p>
            <a:pPr marL="212982" lvl="1" indent="-105829"/>
            <a:r>
              <a:rPr lang="en-US" b="0" kern="0" dirty="0">
                <a:solidFill>
                  <a:srgbClr val="000000"/>
                </a:solidFill>
              </a:rPr>
              <a:t>Migrate from Cloud Services to PaaS</a:t>
            </a:r>
          </a:p>
          <a:p>
            <a:pPr marL="212982" lvl="1" indent="-105829"/>
            <a:r>
              <a:rPr lang="en-US" b="0" kern="0" dirty="0">
                <a:solidFill>
                  <a:srgbClr val="000000"/>
                </a:solidFill>
              </a:rPr>
              <a:t>Native app or Migration</a:t>
            </a:r>
            <a:endParaRPr lang="tr-TR" b="0" kern="0" dirty="0">
              <a:solidFill>
                <a:srgbClr val="000000"/>
              </a:solidFill>
            </a:endParaRPr>
          </a:p>
          <a:p>
            <a:pPr marL="212982" lvl="1" indent="-105829"/>
            <a:r>
              <a:rPr lang="tr-TR" b="0" kern="0" dirty="0">
                <a:solidFill>
                  <a:srgbClr val="000000"/>
                </a:solidFill>
              </a:rPr>
              <a:t>Use your</a:t>
            </a:r>
            <a:r>
              <a:rPr lang="tr-TR" b="0" kern="0" baseline="0" dirty="0">
                <a:solidFill>
                  <a:srgbClr val="000000"/>
                </a:solidFill>
              </a:rPr>
              <a:t> own licence</a:t>
            </a:r>
            <a:endParaRPr lang="en-US" b="0" kern="0" dirty="0">
              <a:solidFill>
                <a:srgbClr val="000000"/>
              </a:solidFill>
            </a:endParaRPr>
          </a:p>
          <a:p>
            <a:endParaRPr lang="tr-TR"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19451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62343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90259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4170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7106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5707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4626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28385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61025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39014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1186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99386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56184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160486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91326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2058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312375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657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10027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3517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71598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7907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395928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91347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509878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900" kern="1200" dirty="0">
                <a:solidFill>
                  <a:schemeClr val="tx1"/>
                </a:solidFill>
                <a:effectLst/>
                <a:latin typeface="Segoe UI Light" pitchFamily="34" charset="0"/>
                <a:ea typeface="+mn-ea"/>
                <a:cs typeface="+mn-cs"/>
              </a:rPr>
              <a:t>Part 1 Configure a Vhost to demonstrate the VM Migration to Azure</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Change one of the existing vm's size to D4s_v3</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Create an inbound port to your VM on the NSG settings for port 80</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Connect to this VM and install Roles and Features.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Hyper-V </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Leave switch settings default do not change anything</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Select  </a:t>
            </a:r>
            <a:r>
              <a:rPr lang="tr-TR" sz="900" b="1" i="1" kern="1200" dirty="0">
                <a:solidFill>
                  <a:schemeClr val="tx1"/>
                </a:solidFill>
                <a:effectLst/>
                <a:latin typeface="Segoe UI Light" pitchFamily="34" charset="0"/>
                <a:ea typeface="+mn-ea"/>
                <a:cs typeface="+mn-cs"/>
              </a:rPr>
              <a:t>“Allow this server to send and receive live migrations of virtual machines”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Be aware the option set the virtual machine migration </a:t>
            </a:r>
            <a:r>
              <a:rPr lang="tr-TR" sz="900" b="1" u="sng" kern="1200" dirty="0">
                <a:solidFill>
                  <a:schemeClr val="tx1"/>
                </a:solidFill>
                <a:effectLst/>
                <a:latin typeface="Segoe UI Light" pitchFamily="34" charset="0"/>
                <a:ea typeface="+mn-ea"/>
                <a:cs typeface="+mn-cs"/>
              </a:rPr>
              <a:t>set to KERBEROS</a:t>
            </a:r>
            <a:r>
              <a:rPr lang="tr-TR" sz="900" kern="1200" dirty="0">
                <a:solidFill>
                  <a:schemeClr val="tx1"/>
                </a:solidFill>
                <a:effectLst/>
                <a:latin typeface="Segoe UI Light" pitchFamily="34" charset="0"/>
                <a:ea typeface="+mn-ea"/>
                <a:cs typeface="+mn-cs"/>
              </a:rPr>
              <a:t>, do not leave CredSSP...</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if you skip this the RDP session will fail, you will need to chose non-secure option...</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Remote Access </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Routing, Remote Acccess.. </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Remote Access Install IIS, please stop IIS after the machine is Rebooted for Hyper-V Installation...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Choose the option “Restart the destination server automatically if Required” This will Reboot</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After the vm is rebooted </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Connect to vm again and download the win 2012 R2 vhd</a:t>
            </a:r>
            <a:endParaRPr lang="en-GB" sz="900" kern="1200" dirty="0">
              <a:solidFill>
                <a:schemeClr val="tx1"/>
              </a:solidFill>
              <a:effectLst/>
              <a:latin typeface="Segoe UI Light" pitchFamily="34" charset="0"/>
              <a:ea typeface="+mn-ea"/>
              <a:cs typeface="+mn-cs"/>
            </a:endParaRPr>
          </a:p>
          <a:p>
            <a:pPr lvl="1"/>
            <a:r>
              <a:rPr lang="tr-TR" sz="900" u="sng" kern="1200" dirty="0">
                <a:solidFill>
                  <a:schemeClr val="tx1"/>
                </a:solidFill>
                <a:effectLst/>
                <a:latin typeface="Segoe UI Light" pitchFamily="34" charset="0"/>
                <a:ea typeface="+mn-ea"/>
                <a:cs typeface="+mn-cs"/>
                <a:hlinkClick r:id="rId3"/>
              </a:rPr>
              <a:t>https://www.microsoft.com/en-us/evalcenter/evaluate-windows-server-2012-r2</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While waiting for download configure the Virtual Switch settings on hyper-v</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Create an Internal Virtual Switch</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Remember to STOP IIS ON VHOST</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Configure RRAS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Choose Custom Settting and Choose NAT and Finish</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Start the Service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Expand IPv4 and find NAT</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Right Click and Add a New Interface</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Choose your Network card On Vhost and Choose the option “Public Interface connected to Internet” tick “Enable NAT on this Interface” </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Click </a:t>
            </a:r>
            <a:r>
              <a:rPr lang="tr-TR" sz="900" b="1" kern="1200" dirty="0">
                <a:solidFill>
                  <a:schemeClr val="tx1"/>
                </a:solidFill>
                <a:effectLst/>
                <a:latin typeface="Segoe UI Light" pitchFamily="34" charset="0"/>
                <a:ea typeface="+mn-ea"/>
                <a:cs typeface="+mn-cs"/>
              </a:rPr>
              <a:t>Services and Ports</a:t>
            </a:r>
            <a:r>
              <a:rPr lang="tr-TR" sz="900" kern="1200" dirty="0">
                <a:solidFill>
                  <a:schemeClr val="tx1"/>
                </a:solidFill>
                <a:effectLst/>
                <a:latin typeface="Segoe UI Light" pitchFamily="34" charset="0"/>
                <a:ea typeface="+mn-ea"/>
                <a:cs typeface="+mn-cs"/>
              </a:rPr>
              <a:t> TAB on the same window and select </a:t>
            </a:r>
            <a:br>
              <a:rPr lang="tr-TR" sz="900" kern="1200" dirty="0">
                <a:solidFill>
                  <a:schemeClr val="tx1"/>
                </a:solidFill>
                <a:effectLst/>
                <a:latin typeface="Segoe UI Light" pitchFamily="34" charset="0"/>
                <a:ea typeface="+mn-ea"/>
                <a:cs typeface="+mn-cs"/>
              </a:rPr>
            </a:br>
            <a:r>
              <a:rPr lang="tr-TR" sz="900" b="1" kern="1200" dirty="0">
                <a:solidFill>
                  <a:schemeClr val="tx1"/>
                </a:solidFill>
                <a:effectLst/>
                <a:latin typeface="Segoe UI Light" pitchFamily="34" charset="0"/>
                <a:ea typeface="+mn-ea"/>
                <a:cs typeface="+mn-cs"/>
              </a:rPr>
              <a:t>Web Server HTTP </a:t>
            </a:r>
            <a:r>
              <a:rPr lang="tr-TR" sz="900" kern="1200" dirty="0">
                <a:solidFill>
                  <a:schemeClr val="tx1"/>
                </a:solidFill>
                <a:effectLst/>
                <a:latin typeface="Segoe UI Light" pitchFamily="34" charset="0"/>
                <a:ea typeface="+mn-ea"/>
                <a:cs typeface="+mn-cs"/>
              </a:rPr>
              <a:t> and provide the private IP address as 172.16.0.2 and OK this will be the guest OS ip address.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Right Click and Add a second Interface which is “Internal” connection and OK.</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On Vhost configure the network settings, "vEthernet (Internal)" and change the ip adress from empty to 172.16.0.1 and SM:255.255.0.0</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Vhost is ready for running the VM</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2 Create Vm on the VHost </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Open HyperV console</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Right click and choose New VM</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Choose Generation 1</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Give 8 GB Ram (8192)</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Connection Internal</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Use an Existing Virtual Hard Disk,  browse for the one we recently downloaded and FINISH</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3 Run the Manage settings on the VM</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No Need to change any settings location etc. Click Next</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Accept EULA and assign the Administrator Password</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Set the ip address 172.16.0.2 --  SM:255.255.0.0 – DG:172.16.0.1 – DNS:8.8.8.8</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Ensure you access to internet (ping google.com)</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Install IIS onto this vm.. </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Under C:\inetpub\wwwroot\ find </a:t>
            </a:r>
            <a:r>
              <a:rPr lang="tr-TR" sz="900" b="1" kern="1200" dirty="0">
                <a:solidFill>
                  <a:schemeClr val="tx1"/>
                </a:solidFill>
                <a:effectLst/>
                <a:latin typeface="Segoe UI Light" pitchFamily="34" charset="0"/>
                <a:ea typeface="+mn-ea"/>
                <a:cs typeface="+mn-cs"/>
              </a:rPr>
              <a:t>iisstart.png</a:t>
            </a:r>
            <a:r>
              <a:rPr lang="tr-TR" sz="900" kern="1200" dirty="0">
                <a:solidFill>
                  <a:schemeClr val="tx1"/>
                </a:solidFill>
                <a:effectLst/>
                <a:latin typeface="Segoe UI Light" pitchFamily="34" charset="0"/>
                <a:ea typeface="+mn-ea"/>
                <a:cs typeface="+mn-cs"/>
              </a:rPr>
              <a:t> and alter the image </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Optional if you want you can rename the guest os to something...</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4 Publish this to Internet</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Create an NLB</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New-&gt;Networking –&gt;NLB</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Name: Migrated</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Type: Public</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SKU:Basic</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A new Public IP provide a name like Migrate-Pip</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Configure a static IP</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Choose a RG and Location and set it up... (choose the location which this Hyper-V host is residing 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Go to your NLB</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Choose the option for Backend Pool and click ADD</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Name:Migrated-BePool01</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Choose the vm-host</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Internal ip address of the vm Host</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After completed go to "Inbound Nat Rules" click Add</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Name:Migrate-80</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Choose the front end ip as your Public ip created. </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Service HTTP</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Leave the rest as default and complete the configuration...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Go to your Public Ip on your browser and Ensure that you see the modified IIS Page</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We have designed an environment that has a web page on its Host computer.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It is time to Migrate this to Azure as an asset..</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5 Get Prared for the ASR (Azure Site Recover)</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Login Azure on VHost better to install chrome to that vm</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New-&gt;Searhc for the marketplace Backup and Site Recovery</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Name:ASR01</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RG:Create or use an existing one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Location:Choose the one with your VHost </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Open ASR01 and Click Site Recovery</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Prepare Infrastructure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1 Protection Goal</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On-Premises</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Azure</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With Hyper-V</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No for VMM</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2 Deployment Planning</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Yes I have done it</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3 Source</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 HyperV Site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Provide a Name Like QA-London</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 HyperV Server</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3 Download ASR installer</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4 Download Vault Registration big blue button</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Instal ASR Installer click next until asks for Vault file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Click Register. Browse for the file you downloaded</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Complete the installation and click FINISH</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On Azure portal close the blades for </a:t>
            </a:r>
            <a:r>
              <a:rPr lang="tr-TR" sz="900" b="1" kern="1200" dirty="0">
                <a:solidFill>
                  <a:schemeClr val="tx1"/>
                </a:solidFill>
                <a:effectLst/>
                <a:latin typeface="Segoe UI Light" pitchFamily="34" charset="0"/>
                <a:ea typeface="+mn-ea"/>
                <a:cs typeface="+mn-cs"/>
              </a:rPr>
              <a:t>Add Server</a:t>
            </a:r>
            <a:r>
              <a:rPr lang="tr-TR" sz="900" kern="1200" dirty="0">
                <a:solidFill>
                  <a:schemeClr val="tx1"/>
                </a:solidFill>
                <a:effectLst/>
                <a:latin typeface="Segoe UI Light" pitchFamily="34" charset="0"/>
                <a:ea typeface="+mn-ea"/>
                <a:cs typeface="+mn-cs"/>
              </a:rPr>
              <a:t> and </a:t>
            </a:r>
            <a:r>
              <a:rPr lang="tr-TR" sz="900" b="1" kern="1200" dirty="0">
                <a:solidFill>
                  <a:schemeClr val="tx1"/>
                </a:solidFill>
                <a:effectLst/>
                <a:latin typeface="Segoe UI Light" pitchFamily="34" charset="0"/>
                <a:ea typeface="+mn-ea"/>
                <a:cs typeface="+mn-cs"/>
              </a:rPr>
              <a:t>Prepare Source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Click Step 3 again Source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Ensure you see the VHost name and Click OK</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4 Target</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You will need a storage account to keep your migrated vm’s VHDs</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 Storage Account</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Create a new storage account</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Provide a unique name like cvaz101803str01</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General Purpose 1 </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Standard</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Locally Redundant</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Now the storage account is ready</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+VNet </a:t>
            </a:r>
            <a:endParaRPr lang="en-GB" sz="900" kern="1200" dirty="0">
              <a:solidFill>
                <a:schemeClr val="tx1"/>
              </a:solidFill>
              <a:effectLst/>
              <a:latin typeface="Segoe UI Light" pitchFamily="34" charset="0"/>
              <a:ea typeface="+mn-ea"/>
              <a:cs typeface="+mn-cs"/>
            </a:endParaRPr>
          </a:p>
          <a:p>
            <a:pPr lvl="4"/>
            <a:r>
              <a:rPr lang="tr-TR" sz="900" kern="1200" dirty="0">
                <a:solidFill>
                  <a:schemeClr val="tx1"/>
                </a:solidFill>
                <a:effectLst/>
                <a:latin typeface="Segoe UI Light" pitchFamily="34" charset="0"/>
                <a:ea typeface="+mn-ea"/>
                <a:cs typeface="+mn-cs"/>
              </a:rPr>
              <a:t>Ensure you see the existing VNet which your VHost is member of choose that existing one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Click OK. If OK button does not appear Close this blade only and Click Step 4 again</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5 Replication Settings</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 Create and Associate</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Provide the name </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Leave all the other options with default values</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Ensure İnitial replication selected as </a:t>
            </a:r>
            <a:r>
              <a:rPr lang="tr-TR" sz="900" b="1" kern="1200" dirty="0">
                <a:solidFill>
                  <a:schemeClr val="tx1"/>
                </a:solidFill>
                <a:effectLst/>
                <a:latin typeface="Segoe UI Light" pitchFamily="34" charset="0"/>
                <a:ea typeface="+mn-ea"/>
                <a:cs typeface="+mn-cs"/>
              </a:rPr>
              <a:t>Immediately</a:t>
            </a:r>
            <a:endParaRPr lang="en-GB" sz="900" kern="1200" dirty="0">
              <a:solidFill>
                <a:schemeClr val="tx1"/>
              </a:solidFill>
              <a:effectLst/>
              <a:latin typeface="Segoe UI Light" pitchFamily="34" charset="0"/>
              <a:ea typeface="+mn-ea"/>
              <a:cs typeface="+mn-cs"/>
            </a:endParaRPr>
          </a:p>
          <a:p>
            <a:pPr lvl="3"/>
            <a:r>
              <a:rPr lang="tr-TR" sz="900" kern="1200" dirty="0">
                <a:solidFill>
                  <a:schemeClr val="tx1"/>
                </a:solidFill>
                <a:effectLst/>
                <a:latin typeface="Segoe UI Light" pitchFamily="34" charset="0"/>
                <a:ea typeface="+mn-ea"/>
                <a:cs typeface="+mn-cs"/>
              </a:rPr>
              <a:t>Click OK and Complete</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6 Let’s Replicate Click Step 1: Replicate Application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1 Source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On Premises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QA-London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2 Target</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Even it allows you to choose different subscription if you have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RG Choose the VMs RG or any other RG you prefer</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Storage account Choose the one we created on prior steps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Choose the VNet now</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Choose the one with VHost VM residing on</a:t>
            </a:r>
            <a:endParaRPr lang="en-GB" sz="900" kern="1200" dirty="0">
              <a:solidFill>
                <a:schemeClr val="tx1"/>
              </a:solidFill>
              <a:effectLst/>
              <a:latin typeface="Segoe UI Light" pitchFamily="34" charset="0"/>
              <a:ea typeface="+mn-ea"/>
              <a:cs typeface="+mn-cs"/>
            </a:endParaRPr>
          </a:p>
          <a:p>
            <a:pPr lvl="2"/>
            <a:r>
              <a:rPr lang="tr-TR" sz="900" kern="1200" dirty="0">
                <a:solidFill>
                  <a:schemeClr val="tx1"/>
                </a:solidFill>
                <a:effectLst/>
                <a:latin typeface="Segoe UI Light" pitchFamily="34" charset="0"/>
                <a:ea typeface="+mn-ea"/>
                <a:cs typeface="+mn-cs"/>
              </a:rPr>
              <a:t>Provide the subnet information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3 Virtual Machines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This will show the available Vms on your HyperV Host, we have only one</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Select that one and click OK</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4 Properties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Choose windows, because it is a windows OS and click OK</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5 Replication Settings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A summary, just click OK</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ENABLE REPLICATION  --- This may take 5-7 minutes..</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Part 7 Time to Failover</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Go to ASR01</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Click Test Failover</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Choose the VNet and click OK</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Under Site Recovery On the left down below Click Replicated Items</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Click the VM that you replicated. </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Ensure the status is Protected and Healthy</a:t>
            </a:r>
            <a:endParaRPr lang="en-GB" sz="900" kern="1200" dirty="0">
              <a:solidFill>
                <a:schemeClr val="tx1"/>
              </a:solidFill>
              <a:effectLst/>
              <a:latin typeface="Segoe UI Light" pitchFamily="34" charset="0"/>
              <a:ea typeface="+mn-ea"/>
              <a:cs typeface="+mn-cs"/>
            </a:endParaRPr>
          </a:p>
          <a:p>
            <a:pPr lvl="1"/>
            <a:r>
              <a:rPr lang="tr-TR" sz="900" kern="1200" dirty="0">
                <a:solidFill>
                  <a:schemeClr val="tx1"/>
                </a:solidFill>
                <a:effectLst/>
                <a:latin typeface="Segoe UI Light" pitchFamily="34" charset="0"/>
                <a:ea typeface="+mn-ea"/>
                <a:cs typeface="+mn-cs"/>
              </a:rPr>
              <a:t>Click Failover (normally you should do Test Faiover first but no need to waste time) This will warn you about no tests have been done in past 180 days. Tick the box I understand the risk Skip the test failover and go on...</a:t>
            </a:r>
            <a:endParaRPr lang="en-GB" sz="900" kern="1200" dirty="0">
              <a:solidFill>
                <a:schemeClr val="tx1"/>
              </a:solidFill>
              <a:effectLst/>
              <a:latin typeface="Segoe UI Light" pitchFamily="34" charset="0"/>
              <a:ea typeface="+mn-ea"/>
              <a:cs typeface="+mn-cs"/>
            </a:endParaRPr>
          </a:p>
          <a:p>
            <a:pPr lvl="0"/>
            <a:r>
              <a:rPr lang="tr-TR" sz="900" kern="1200" dirty="0">
                <a:solidFill>
                  <a:schemeClr val="tx1"/>
                </a:solidFill>
                <a:effectLst/>
                <a:latin typeface="Segoe UI Light" pitchFamily="34" charset="0"/>
                <a:ea typeface="+mn-ea"/>
                <a:cs typeface="+mn-cs"/>
              </a:rPr>
              <a:t>Click OK with default settings</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r>
              <a:rPr lang="tr-TR" sz="900" kern="1200" dirty="0">
                <a:solidFill>
                  <a:schemeClr val="tx1"/>
                </a:solidFill>
                <a:effectLst/>
                <a:latin typeface="Segoe UI Light" pitchFamily="34" charset="0"/>
                <a:ea typeface="+mn-ea"/>
                <a:cs typeface="+mn-cs"/>
              </a:rPr>
              <a:t> </a:t>
            </a:r>
            <a:endParaRPr lang="en-GB" sz="900" kern="1200" dirty="0">
              <a:solidFill>
                <a:schemeClr val="tx1"/>
              </a:solidFill>
              <a:effectLst/>
              <a:latin typeface="Segoe UI Light" pitchFamily="34" charset="0"/>
              <a:ea typeface="+mn-ea"/>
              <a:cs typeface="+mn-cs"/>
            </a:endParaRPr>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24742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703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Azure</a:t>
            </a:r>
            <a:r>
              <a:rPr lang="tr-TR" baseline="0" dirty="0"/>
              <a:t> Migrate</a:t>
            </a:r>
          </a:p>
          <a:p>
            <a:r>
              <a:rPr lang="tr-TR" baseline="0" dirty="0"/>
              <a:t>Helps you with discovery and assesment of on prem Applications and VMs </a:t>
            </a:r>
          </a:p>
          <a:p>
            <a:r>
              <a:rPr lang="tr-TR" baseline="0" dirty="0"/>
              <a:t>Provides service dependency mapping capability where you can get a Graphical view of all the </a:t>
            </a:r>
          </a:p>
          <a:p>
            <a:r>
              <a:rPr lang="tr-TR" baseline="0" dirty="0"/>
              <a:t>different machines and servers that are involved in an application so that you are moving everything up </a:t>
            </a:r>
            <a:br>
              <a:rPr lang="tr-TR" baseline="0" dirty="0"/>
            </a:br>
            <a:r>
              <a:rPr lang="tr-TR" baseline="0" dirty="0"/>
              <a:t>to the cloud in an azure migration. </a:t>
            </a:r>
            <a:br>
              <a:rPr lang="tr-TR" baseline="0" dirty="0"/>
            </a:br>
            <a:r>
              <a:rPr lang="tr-TR" baseline="0" dirty="0"/>
              <a:t>It also involves an delivers worload assessments it can help you to determine right size for your Azure resources.</a:t>
            </a:r>
          </a:p>
          <a:p>
            <a:r>
              <a:rPr lang="tr-TR" baseline="0" dirty="0"/>
              <a:t>Looks for your on-prem workload and map that into Azure. What azure vm size you will need for the vm on your on-prem.</a:t>
            </a:r>
          </a:p>
          <a:p>
            <a:r>
              <a:rPr lang="tr-TR" baseline="0" dirty="0"/>
              <a:t>Currently Azure migrate only supports VmWare virtualized Windows and Linux VMs.</a:t>
            </a:r>
          </a:p>
          <a:p>
            <a:r>
              <a:rPr lang="tr-TR" baseline="0" dirty="0"/>
              <a:t>Free for all customers and partnetrs.</a:t>
            </a:r>
          </a:p>
          <a:p>
            <a:endParaRPr lang="tr-TR" baseline="0" dirty="0"/>
          </a:p>
          <a:p>
            <a:endParaRPr lang="tr-TR" baseline="0" dirty="0"/>
          </a:p>
          <a:p>
            <a:r>
              <a:rPr lang="it-IT" baseline="0" dirty="0"/>
              <a:t>Pricing - https://azure.microsoft.com/en-us/pricing/details/azure-migrate/ </a:t>
            </a:r>
          </a:p>
          <a:p>
            <a:r>
              <a:rPr lang="it-IT" baseline="0" dirty="0"/>
              <a:t>Documentation https://docs.microsoft.com/en-us/azure/migrate/migrate-overview </a:t>
            </a:r>
          </a:p>
          <a:p>
            <a:r>
              <a:rPr lang="it-IT" baseline="0" dirty="0"/>
              <a:t>Demo https://azure.microsoft.com/en-us/resources/videos/migration-with-azure-migrate/ </a:t>
            </a:r>
          </a:p>
          <a:p>
            <a:r>
              <a:rPr lang="it-IT" baseline="0" dirty="0"/>
              <a:t>Lab - https://aka.ms/azuremigrate_hol  ----   https://www.microsoft.com/handsonlabs/selfpacedlabs</a:t>
            </a:r>
            <a:endParaRPr lang="tr-TR"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704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306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6554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04787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6831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364740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288" userDrawn="1">
          <p15:clr>
            <a:srgbClr val="5ACBF0"/>
          </p15:clr>
        </p15:guide>
        <p15:guide id="3" orient="horz" pos="904"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295697711"/>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9229370"/>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7052658"/>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2748741"/>
      </p:ext>
    </p:extLst>
  </p:cSld>
  <p:clrMapOvr>
    <a:masterClrMapping/>
  </p:clrMapOvr>
  <p:transition>
    <p:fade/>
  </p:transition>
  <p:extLst>
    <p:ext uri="{DCECCB84-F9BA-43D5-87BE-67443E8EF086}">
      <p15:sldGuideLst xmlns:p15="http://schemas.microsoft.com/office/powerpoint/2012/main">
        <p15:guide id="1" orient="horz" pos="900" userDrawn="1">
          <p15:clr>
            <a:srgbClr val="5ACBF0"/>
          </p15:clr>
        </p15:guide>
        <p15:guide id="2" orient="horz" pos="1276" userDrawn="1">
          <p15:clr>
            <a:srgbClr val="5ACBF0"/>
          </p15:clr>
        </p15:guide>
        <p15:guide id="3" orient="horz" pos="288"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9599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597611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787995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8436899"/>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930786"/>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4569339"/>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274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149593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emf"/><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3.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765"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6"/>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39252507"/>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Lst>
  <p:transition>
    <p:fade/>
  </p:transition>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xtG4TEtpmc" TargetMode="External"/><Relationship Id="rId2" Type="http://schemas.openxmlformats.org/officeDocument/2006/relationships/notesSlide" Target="../notesSlides/notesSlide16.xml"/><Relationship Id="rId1" Type="http://schemas.openxmlformats.org/officeDocument/2006/relationships/slideLayout" Target="../slideLayouts/slideLayout64.xml"/><Relationship Id="rId5" Type="http://schemas.openxmlformats.org/officeDocument/2006/relationships/image" Target="../media/image17.png"/><Relationship Id="rId4" Type="http://schemas.openxmlformats.org/officeDocument/2006/relationships/hyperlink" Target="https://www.microsoft.com/handsonlabs/selfpacedlab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OOwMQPBKfM" TargetMode="External"/><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mc_t2dDKHO0" TargetMode="External"/><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3" Type="http://schemas.openxmlformats.org/officeDocument/2006/relationships/hyperlink" Target="https://channel9.msdn.com/Shows/Azure-Friday/Azure-Site-Recovery/player" TargetMode="External"/><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hyperlink" Target="https://channel9.msdn.com/Blogs/Hybrid-Cloud/Migration/player" TargetMode="External"/><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3" Type="http://schemas.openxmlformats.org/officeDocument/2006/relationships/hyperlink" Target="https://channel9.msdn.com/Series/Azure-Site-Recovery/Hyper-V-to-Azure-with-ASR-Video1-Infrastructure-Setup/player" TargetMode="External"/><Relationship Id="rId2" Type="http://schemas.openxmlformats.org/officeDocument/2006/relationships/notesSlide" Target="../notesSlides/notesSlide30.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3" Type="http://schemas.openxmlformats.org/officeDocument/2006/relationships/hyperlink" Target="https://channel9.msdn.com/Series/Azure-Site-Recovery/Hyper-V-to-Azure-with-ASR-Video4-Failback-from-Azure-to-On-premises/player" TargetMode="External"/><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3" Type="http://schemas.openxmlformats.org/officeDocument/2006/relationships/hyperlink" Target="https://channel9.msdn.com/Series/Azure-Site-Recovery/Hyper-V-to-Azure-with-ASR-Video2-Protect-Hyper-V-Virtual-Machines/player" TargetMode="External"/><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5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PwhB8wrm0dA" TargetMode="External"/><Relationship Id="rId2" Type="http://schemas.openxmlformats.org/officeDocument/2006/relationships/notesSlide" Target="../notesSlides/notesSlide6.xml"/><Relationship Id="rId1" Type="http://schemas.openxmlformats.org/officeDocument/2006/relationships/slideLayout" Target="../slideLayouts/slideLayout6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tRwJUhniAg" TargetMode="External"/><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685846"/>
            <a:ext cx="4167887" cy="2215991"/>
          </a:xfrm>
        </p:spPr>
        <p:txBody>
          <a:bodyPr/>
          <a:lstStyle/>
          <a:p>
            <a:r>
              <a:rPr lang="en-US" dirty="0"/>
              <a:t>AZ-300</a:t>
            </a:r>
            <a:r>
              <a:rPr lang="tr-TR" dirty="0"/>
              <a:t>T</a:t>
            </a:r>
            <a:r>
              <a:rPr lang="en-US" dirty="0"/>
              <a:t>02</a:t>
            </a:r>
            <a:br>
              <a:rPr lang="en-US" dirty="0"/>
            </a:br>
            <a:r>
              <a:rPr lang="en-US" dirty="0"/>
              <a:t>M 1:  Evaluating and Performing Server Migration to Azure</a:t>
            </a:r>
          </a:p>
        </p:txBody>
      </p:sp>
      <p:sp>
        <p:nvSpPr>
          <p:cNvPr id="3" name="Rectangle 2"/>
          <p:cNvSpPr/>
          <p:nvPr/>
        </p:nvSpPr>
        <p:spPr>
          <a:xfrm>
            <a:off x="391702" y="4192600"/>
            <a:ext cx="5074146" cy="1708160"/>
          </a:xfrm>
          <a:prstGeom prst="rect">
            <a:avLst/>
          </a:prstGeom>
        </p:spPr>
        <p:txBody>
          <a:bodyPr wrap="none">
            <a:spAutoFit/>
          </a:bodyPr>
          <a:lstStyle/>
          <a:p>
            <a:pPr marL="342900" indent="-342900">
              <a:buFont typeface="Arial" panose="020B0604020202020204" pitchFamily="34" charset="0"/>
              <a:buChar char="•"/>
            </a:pPr>
            <a:r>
              <a:rPr lang="en-GB" sz="2100" dirty="0">
                <a:solidFill>
                  <a:srgbClr val="333333"/>
                </a:solidFill>
                <a:latin typeface="Segoe UI" panose="020B0502040204020203" pitchFamily="34" charset="0"/>
              </a:rPr>
              <a:t>Migrate to Azure</a:t>
            </a:r>
            <a:endParaRPr lang="tr-TR" sz="2100" dirty="0">
              <a:solidFill>
                <a:srgbClr val="333333"/>
              </a:solidFill>
              <a:latin typeface="Segoe UI" panose="020B0502040204020203" pitchFamily="34" charset="0"/>
            </a:endParaRPr>
          </a:p>
          <a:p>
            <a:pPr marL="342900" indent="-342900">
              <a:buFont typeface="Arial" panose="020B0604020202020204" pitchFamily="34" charset="0"/>
              <a:buChar char="•"/>
            </a:pPr>
            <a:r>
              <a:rPr lang="en-GB" sz="2100" dirty="0"/>
              <a:t>Azure Migrate Process</a:t>
            </a:r>
            <a:endParaRPr lang="tr-TR" sz="2100" dirty="0"/>
          </a:p>
          <a:p>
            <a:pPr marL="342900" indent="-342900">
              <a:buFont typeface="Arial" panose="020B0604020202020204" pitchFamily="34" charset="0"/>
              <a:buChar char="•"/>
            </a:pPr>
            <a:r>
              <a:rPr lang="en-GB" sz="2100" dirty="0"/>
              <a:t>Overview of Azure Site Recovery (ASR)</a:t>
            </a:r>
            <a:endParaRPr lang="tr-TR" sz="2100" dirty="0"/>
          </a:p>
          <a:p>
            <a:pPr marL="342900" indent="-342900">
              <a:buFont typeface="Arial" panose="020B0604020202020204" pitchFamily="34" charset="0"/>
              <a:buChar char="•"/>
            </a:pPr>
            <a:r>
              <a:rPr lang="en-GB" sz="2100" dirty="0"/>
              <a:t>Preparing the Infrastructure</a:t>
            </a:r>
            <a:endParaRPr lang="tr-TR" sz="2100" dirty="0"/>
          </a:p>
          <a:p>
            <a:pPr marL="342900" indent="-342900">
              <a:buFont typeface="Arial" panose="020B0604020202020204" pitchFamily="34" charset="0"/>
              <a:buChar char="•"/>
            </a:pPr>
            <a:r>
              <a:rPr lang="en-GB" sz="2100" dirty="0"/>
              <a:t>Completing the Migration Process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2</a:t>
            </a:r>
            <a:r>
              <a:rPr lang="en-US" sz="2800" dirty="0">
                <a:solidFill>
                  <a:schemeClr val="bg1"/>
                </a:solidFill>
                <a:latin typeface="Segoe UI" panose="020B0502040204020203" pitchFamily="34" charset="0"/>
                <a:cs typeface="Segoe UI" panose="020B0502040204020203" pitchFamily="34" charset="0"/>
              </a:rPr>
              <a:t>: Azure Migrate Process</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5016758"/>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Creating a Project</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Creating a Collector</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Assessing Readiness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Assessing VM Sizing</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Estimating Cost</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Customizing the Assessment</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Troubleshooting Azure Migrate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Demonstration: Azure Migrate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Discover and Assess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Azure Migrate</a:t>
            </a:r>
          </a:p>
        </p:txBody>
      </p:sp>
    </p:spTree>
    <p:extLst>
      <p:ext uri="{BB962C8B-B14F-4D97-AF65-F5344CB8AC3E}">
        <p14:creationId xmlns:p14="http://schemas.microsoft.com/office/powerpoint/2010/main" val="2121531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 Project</a:t>
            </a:r>
          </a:p>
        </p:txBody>
      </p:sp>
      <p:sp>
        <p:nvSpPr>
          <p:cNvPr id="6" name="Text Placeholder 5"/>
          <p:cNvSpPr>
            <a:spLocks noGrp="1"/>
          </p:cNvSpPr>
          <p:nvPr>
            <p:ph idx="1"/>
          </p:nvPr>
        </p:nvSpPr>
        <p:spPr>
          <a:xfrm>
            <a:off x="613834" y="902863"/>
            <a:ext cx="11018520" cy="4419671"/>
          </a:xfrm>
        </p:spPr>
        <p:txBody>
          <a:bodyPr/>
          <a:lstStyle/>
          <a:p>
            <a:r>
              <a:rPr lang="en-US" dirty="0"/>
              <a:t>The initial step of the Azure Migrate</a:t>
            </a:r>
          </a:p>
          <a:p>
            <a:r>
              <a:rPr lang="en-US" dirty="0"/>
              <a:t>A project contains metadata representing on-premises environment:</a:t>
            </a:r>
          </a:p>
          <a:p>
            <a:pPr lvl="1"/>
            <a:r>
              <a:rPr lang="en-US" dirty="0"/>
              <a:t>Name</a:t>
            </a:r>
          </a:p>
          <a:p>
            <a:pPr lvl="1"/>
            <a:r>
              <a:rPr lang="en-US" dirty="0"/>
              <a:t>Subscription</a:t>
            </a:r>
          </a:p>
          <a:p>
            <a:pPr lvl="1"/>
            <a:r>
              <a:rPr lang="en-US" dirty="0"/>
              <a:t>Resource Group</a:t>
            </a:r>
          </a:p>
          <a:p>
            <a:pPr lvl="1"/>
            <a:r>
              <a:rPr lang="en-US" dirty="0"/>
              <a:t>Location</a:t>
            </a:r>
          </a:p>
          <a:p>
            <a:pPr lvl="1"/>
            <a:r>
              <a:rPr lang="en-US" dirty="0"/>
              <a:t>Discovery records of VMware VMs</a:t>
            </a:r>
          </a:p>
          <a:p>
            <a:r>
              <a:rPr lang="en-US" dirty="0"/>
              <a:t>Project limits:</a:t>
            </a:r>
          </a:p>
          <a:p>
            <a:pPr lvl="1"/>
            <a:r>
              <a:rPr lang="en-US" dirty="0"/>
              <a:t>Up to 1,500 discovered VMs per project</a:t>
            </a:r>
          </a:p>
          <a:p>
            <a:pPr lvl="1"/>
            <a:r>
              <a:rPr lang="en-US" dirty="0"/>
              <a:t>Up to 1,500 assessed VMs per project</a:t>
            </a:r>
          </a:p>
          <a:p>
            <a:pPr lvl="1"/>
            <a:r>
              <a:rPr lang="en-US" dirty="0"/>
              <a:t>Up to 20 projects per subscription</a:t>
            </a:r>
          </a:p>
        </p:txBody>
      </p:sp>
      <p:pic>
        <p:nvPicPr>
          <p:cNvPr id="5122" name="Picture 2" descr="Screenshot of the Create Migration project blade. Settings shown are Name (cesAzureMigrate), Subscription (CloudSliceSubscription (EA)), Resource Group (Use existing), and Location (East Central 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4705" y="2493609"/>
            <a:ext cx="263842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0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 Collector</a:t>
            </a:r>
          </a:p>
        </p:txBody>
      </p:sp>
      <p:sp>
        <p:nvSpPr>
          <p:cNvPr id="6" name="Text Placeholder 5"/>
          <p:cNvSpPr>
            <a:spLocks noGrp="1"/>
          </p:cNvSpPr>
          <p:nvPr>
            <p:ph idx="1"/>
          </p:nvPr>
        </p:nvSpPr>
        <p:spPr>
          <a:xfrm>
            <a:off x="613834" y="946406"/>
            <a:ext cx="11018520" cy="3040832"/>
          </a:xfrm>
        </p:spPr>
        <p:txBody>
          <a:bodyPr/>
          <a:lstStyle/>
          <a:p>
            <a:r>
              <a:rPr lang="en-US" dirty="0"/>
              <a:t>A virtual appliance which handles discovery</a:t>
            </a:r>
          </a:p>
          <a:p>
            <a:r>
              <a:rPr lang="en-US" dirty="0"/>
              <a:t>Implementation consists of four main steps:</a:t>
            </a:r>
          </a:p>
          <a:p>
            <a:pPr lvl="1"/>
            <a:r>
              <a:rPr lang="en-US" dirty="0"/>
              <a:t>Downloading the Collector appliance (an Open Virtualization Appliance (.ova) file downloadable from the Azure Migrate project in the Azure portal)</a:t>
            </a:r>
          </a:p>
          <a:p>
            <a:pPr lvl="1"/>
            <a:r>
              <a:rPr lang="en-US" dirty="0"/>
              <a:t>Creating the Collector virtual machine by importing the .ova file on the vCenter server</a:t>
            </a:r>
          </a:p>
          <a:p>
            <a:pPr lvl="1"/>
            <a:r>
              <a:rPr lang="en-US" dirty="0"/>
              <a:t>Configuring the Collector to initiate discovery</a:t>
            </a:r>
          </a:p>
          <a:p>
            <a:pPr lvl="1"/>
            <a:r>
              <a:rPr lang="en-US" dirty="0"/>
              <a:t>Assigning to the Collector project credentials including Azure Migrate project ID and key</a:t>
            </a:r>
          </a:p>
        </p:txBody>
      </p:sp>
      <p:pic>
        <p:nvPicPr>
          <p:cNvPr id="6146" name="Picture 2" descr="Flowchart. 1: Download collector appliance, 2: Create collector virtual machines, 3: Configure collector and start discovery, and 4: Copy project credent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869" y="4629150"/>
            <a:ext cx="60769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17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Assessing Readiness</a:t>
            </a:r>
          </a:p>
        </p:txBody>
      </p:sp>
      <p:sp>
        <p:nvSpPr>
          <p:cNvPr id="6" name="Text Placeholder 5"/>
          <p:cNvSpPr>
            <a:spLocks noGrp="1"/>
          </p:cNvSpPr>
          <p:nvPr>
            <p:ph idx="1"/>
          </p:nvPr>
        </p:nvSpPr>
        <p:spPr>
          <a:xfrm>
            <a:off x="613834" y="1004463"/>
            <a:ext cx="11018520" cy="1846659"/>
          </a:xfrm>
        </p:spPr>
        <p:txBody>
          <a:bodyPr/>
          <a:lstStyle/>
          <a:p>
            <a:r>
              <a:rPr lang="en-US" dirty="0"/>
              <a:t>Assessment is based on the readiness status of discovered VMs:</a:t>
            </a:r>
          </a:p>
          <a:p>
            <a:pPr lvl="1"/>
            <a:r>
              <a:rPr lang="en-US" dirty="0"/>
              <a:t>Ready for Azure (green): along with the recommended Azure VM size</a:t>
            </a:r>
          </a:p>
          <a:p>
            <a:pPr lvl="1"/>
            <a:r>
              <a:rPr lang="en-US" dirty="0"/>
              <a:t>Ready with conditions (Orange) and Not ready for Azure (Red): including readiness issues and remediation steps.</a:t>
            </a:r>
          </a:p>
          <a:p>
            <a:pPr lvl="1"/>
            <a:r>
              <a:rPr lang="en-US" dirty="0"/>
              <a:t>Readiness unknown (Blue)</a:t>
            </a:r>
          </a:p>
        </p:txBody>
      </p:sp>
      <p:pic>
        <p:nvPicPr>
          <p:cNvPr id="7170" name="Picture 2" descr="Screenshot of the Azure readiness page in the portal. Shows the results of the discovery process with a dashboard view as well as VM names, readiness status, size, suggested migration tool, and 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392" y="3435403"/>
            <a:ext cx="7111512" cy="295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1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Assessing VM Sizing</a:t>
            </a:r>
          </a:p>
        </p:txBody>
      </p:sp>
      <p:sp>
        <p:nvSpPr>
          <p:cNvPr id="6" name="Text Placeholder 5"/>
          <p:cNvSpPr>
            <a:spLocks noGrp="1"/>
          </p:cNvSpPr>
          <p:nvPr>
            <p:ph idx="1"/>
          </p:nvPr>
        </p:nvSpPr>
        <p:spPr>
          <a:xfrm>
            <a:off x="613834" y="946406"/>
            <a:ext cx="11018520" cy="2646878"/>
          </a:xfrm>
        </p:spPr>
        <p:txBody>
          <a:bodyPr/>
          <a:lstStyle/>
          <a:p>
            <a:r>
              <a:rPr lang="en-US" dirty="0"/>
              <a:t>Azure Migrate VM assessment offers two types of sizing :</a:t>
            </a:r>
          </a:p>
          <a:p>
            <a:pPr lvl="1"/>
            <a:r>
              <a:rPr lang="en-US" dirty="0"/>
              <a:t>Performance-based sizing (default) which takes into account:</a:t>
            </a:r>
          </a:p>
          <a:p>
            <a:pPr lvl="2"/>
            <a:r>
              <a:rPr lang="en-US" dirty="0"/>
              <a:t>Storage: maps the size and performance of VM disks to Azure VM disks</a:t>
            </a:r>
          </a:p>
          <a:p>
            <a:pPr lvl="2"/>
            <a:r>
              <a:rPr lang="en-US" dirty="0"/>
              <a:t>Network: identifies Azure VM sizes that offer matching number and performance of network adapters</a:t>
            </a:r>
          </a:p>
          <a:p>
            <a:pPr lvl="2"/>
            <a:r>
              <a:rPr lang="en-US" dirty="0"/>
              <a:t>Compute: determines CPU and memory requirements based on performance history of discovered VMs</a:t>
            </a:r>
          </a:p>
          <a:p>
            <a:pPr lvl="1"/>
            <a:r>
              <a:rPr lang="en-US" dirty="0"/>
              <a:t>On-premises sizing: </a:t>
            </a:r>
          </a:p>
          <a:p>
            <a:pPr lvl="2"/>
            <a:r>
              <a:rPr lang="en-US" dirty="0"/>
              <a:t>Matches the size of on-premises VM to an equivalent Azure VM</a:t>
            </a:r>
          </a:p>
          <a:p>
            <a:pPr lvl="2"/>
            <a:r>
              <a:rPr lang="en-US" dirty="0"/>
              <a:t>Does not take into account performance history of discovered VMs</a:t>
            </a:r>
          </a:p>
        </p:txBody>
      </p:sp>
    </p:spTree>
    <p:extLst>
      <p:ext uri="{BB962C8B-B14F-4D97-AF65-F5344CB8AC3E}">
        <p14:creationId xmlns:p14="http://schemas.microsoft.com/office/powerpoint/2010/main" val="544464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Estimating Cost</a:t>
            </a:r>
          </a:p>
        </p:txBody>
      </p:sp>
      <p:sp>
        <p:nvSpPr>
          <p:cNvPr id="6" name="Text Placeholder 5"/>
          <p:cNvSpPr>
            <a:spLocks noGrp="1"/>
          </p:cNvSpPr>
          <p:nvPr>
            <p:ph idx="1"/>
          </p:nvPr>
        </p:nvSpPr>
        <p:spPr>
          <a:xfrm>
            <a:off x="613834" y="938646"/>
            <a:ext cx="11018520" cy="3607141"/>
          </a:xfrm>
        </p:spPr>
        <p:txBody>
          <a:bodyPr/>
          <a:lstStyle/>
          <a:p>
            <a:r>
              <a:rPr lang="en-US" dirty="0"/>
              <a:t>Provides the total costs of Azure VMs:</a:t>
            </a:r>
          </a:p>
          <a:p>
            <a:pPr lvl="1"/>
            <a:r>
              <a:rPr lang="en-US" dirty="0"/>
              <a:t>Compute: aggregated monthly cost, which takes into account:</a:t>
            </a:r>
          </a:p>
          <a:p>
            <a:pPr lvl="2"/>
            <a:r>
              <a:rPr lang="en-US" dirty="0"/>
              <a:t>OS type</a:t>
            </a:r>
          </a:p>
          <a:p>
            <a:pPr lvl="2"/>
            <a:r>
              <a:rPr lang="en-US" dirty="0"/>
              <a:t>Software Assurance</a:t>
            </a:r>
          </a:p>
          <a:p>
            <a:pPr lvl="2"/>
            <a:r>
              <a:rPr lang="en-US" dirty="0"/>
              <a:t>Reserved Instances</a:t>
            </a:r>
          </a:p>
          <a:p>
            <a:pPr lvl="2"/>
            <a:r>
              <a:rPr lang="en-US" dirty="0"/>
              <a:t>VM uptime</a:t>
            </a:r>
          </a:p>
          <a:p>
            <a:pPr lvl="2"/>
            <a:r>
              <a:rPr lang="en-US" dirty="0"/>
              <a:t>VM location</a:t>
            </a:r>
          </a:p>
          <a:p>
            <a:pPr lvl="2"/>
            <a:r>
              <a:rPr lang="en-US" dirty="0"/>
              <a:t>currency settings</a:t>
            </a:r>
          </a:p>
          <a:p>
            <a:pPr lvl="1"/>
            <a:r>
              <a:rPr lang="en-US" dirty="0"/>
              <a:t>Storage: aggregated monthly cost.</a:t>
            </a:r>
          </a:p>
          <a:p>
            <a:pPr lvl="2"/>
            <a:r>
              <a:rPr lang="en-US" dirty="0"/>
              <a:t>No offer specific settings</a:t>
            </a:r>
          </a:p>
          <a:p>
            <a:pPr lvl="2"/>
            <a:endParaRPr lang="en-US" dirty="0"/>
          </a:p>
        </p:txBody>
      </p:sp>
      <p:pic>
        <p:nvPicPr>
          <p:cNvPr id="8194" name="Picture 2" descr="Screenshot of Cost details page of the assessment (in this case contoso_payroll_assessment). a dashboard shows the monthly cost estimates in USD for compute and storage. Line items for each VM display the Azure VM size and level of storage on which the compute and storage cost estimates are ba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92" y="2437417"/>
            <a:ext cx="5906994" cy="341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Customizing the Assessment</a:t>
            </a:r>
          </a:p>
        </p:txBody>
      </p:sp>
      <p:sp>
        <p:nvSpPr>
          <p:cNvPr id="6" name="Text Placeholder 5"/>
          <p:cNvSpPr>
            <a:spLocks noGrp="1"/>
          </p:cNvSpPr>
          <p:nvPr>
            <p:ph idx="1"/>
          </p:nvPr>
        </p:nvSpPr>
        <p:spPr>
          <a:xfrm>
            <a:off x="613834" y="740662"/>
            <a:ext cx="11018520" cy="3385542"/>
          </a:xfrm>
        </p:spPr>
        <p:txBody>
          <a:bodyPr/>
          <a:lstStyle/>
          <a:p>
            <a:r>
              <a:rPr lang="en-US" dirty="0"/>
              <a:t>Customization settings include:</a:t>
            </a:r>
          </a:p>
          <a:p>
            <a:pPr lvl="1"/>
            <a:r>
              <a:rPr lang="en-US" dirty="0"/>
              <a:t>Performance history duration</a:t>
            </a:r>
          </a:p>
          <a:p>
            <a:pPr lvl="1"/>
            <a:r>
              <a:rPr lang="en-US" dirty="0"/>
              <a:t>Target location</a:t>
            </a:r>
          </a:p>
          <a:p>
            <a:pPr lvl="1"/>
            <a:r>
              <a:rPr lang="en-US" dirty="0"/>
              <a:t>Pricing tier</a:t>
            </a:r>
          </a:p>
          <a:p>
            <a:pPr lvl="1"/>
            <a:r>
              <a:rPr lang="en-US" dirty="0"/>
              <a:t>Storage type</a:t>
            </a:r>
          </a:p>
          <a:p>
            <a:pPr lvl="1"/>
            <a:r>
              <a:rPr lang="en-US" dirty="0"/>
              <a:t>Comfort factor</a:t>
            </a:r>
          </a:p>
          <a:p>
            <a:pPr lvl="1"/>
            <a:r>
              <a:rPr lang="en-US" dirty="0"/>
              <a:t>Currency</a:t>
            </a:r>
          </a:p>
          <a:p>
            <a:pPr lvl="1"/>
            <a:r>
              <a:rPr lang="en-US" dirty="0"/>
              <a:t>Discounts</a:t>
            </a:r>
          </a:p>
          <a:p>
            <a:pPr lvl="1"/>
            <a:r>
              <a:rPr lang="en-US" dirty="0"/>
              <a:t>VM uptime</a:t>
            </a:r>
          </a:p>
        </p:txBody>
      </p:sp>
      <p:pic>
        <p:nvPicPr>
          <p:cNvPr id="2" name="Picture 1"/>
          <p:cNvPicPr>
            <a:picLocks noChangeAspect="1"/>
          </p:cNvPicPr>
          <p:nvPr/>
        </p:nvPicPr>
        <p:blipFill>
          <a:blip r:embed="rId3"/>
          <a:stretch>
            <a:fillRect/>
          </a:stretch>
        </p:blipFill>
        <p:spPr>
          <a:xfrm>
            <a:off x="3417831" y="2012574"/>
            <a:ext cx="8525827" cy="3600826"/>
          </a:xfrm>
          <a:prstGeom prst="rect">
            <a:avLst/>
          </a:prstGeom>
        </p:spPr>
      </p:pic>
    </p:spTree>
    <p:extLst>
      <p:ext uri="{BB962C8B-B14F-4D97-AF65-F5344CB8AC3E}">
        <p14:creationId xmlns:p14="http://schemas.microsoft.com/office/powerpoint/2010/main" val="2667007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Troubleshooting Azure Migrate</a:t>
            </a:r>
          </a:p>
        </p:txBody>
      </p:sp>
      <p:sp>
        <p:nvSpPr>
          <p:cNvPr id="6" name="Text Placeholder 5"/>
          <p:cNvSpPr>
            <a:spLocks noGrp="1"/>
          </p:cNvSpPr>
          <p:nvPr>
            <p:ph idx="1"/>
          </p:nvPr>
        </p:nvSpPr>
        <p:spPr>
          <a:xfrm>
            <a:off x="613834" y="888348"/>
            <a:ext cx="11018520" cy="2277547"/>
          </a:xfrm>
        </p:spPr>
        <p:txBody>
          <a:bodyPr/>
          <a:lstStyle/>
          <a:p>
            <a:r>
              <a:rPr lang="en-US" dirty="0"/>
              <a:t>The most common issues include:</a:t>
            </a:r>
          </a:p>
          <a:p>
            <a:pPr lvl="1"/>
            <a:r>
              <a:rPr lang="en-US" dirty="0"/>
              <a:t>Migration project creation failed</a:t>
            </a:r>
          </a:p>
          <a:p>
            <a:pPr lvl="1"/>
            <a:r>
              <a:rPr lang="en-US" dirty="0"/>
              <a:t>No performance data</a:t>
            </a:r>
          </a:p>
          <a:p>
            <a:pPr lvl="1"/>
            <a:r>
              <a:rPr lang="en-US" dirty="0"/>
              <a:t>Collector is not able to connect to the internet</a:t>
            </a:r>
          </a:p>
          <a:p>
            <a:pPr lvl="1"/>
            <a:r>
              <a:rPr lang="en-US" dirty="0"/>
              <a:t>Date and time synchronization error</a:t>
            </a:r>
          </a:p>
          <a:p>
            <a:pPr lvl="1"/>
            <a:r>
              <a:rPr lang="en-US" dirty="0"/>
              <a:t>Error </a:t>
            </a:r>
            <a:r>
              <a:rPr lang="en-US" dirty="0" err="1"/>
              <a:t>UnableToConnectToServer</a:t>
            </a:r>
            <a:endParaRPr lang="en-US" dirty="0"/>
          </a:p>
        </p:txBody>
      </p:sp>
    </p:spTree>
    <p:extLst>
      <p:ext uri="{BB962C8B-B14F-4D97-AF65-F5344CB8AC3E}">
        <p14:creationId xmlns:p14="http://schemas.microsoft.com/office/powerpoint/2010/main" val="2517478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2930" y="974780"/>
            <a:ext cx="9144000" cy="498598"/>
          </a:xfrm>
        </p:spPr>
        <p:txBody>
          <a:bodyPr/>
          <a:lstStyle/>
          <a:p>
            <a:r>
              <a:rPr lang="en-US" dirty="0"/>
              <a:t>Demonstration: </a:t>
            </a:r>
            <a:r>
              <a:rPr lang="en-US" dirty="0">
                <a:hlinkClick r:id="rId3"/>
              </a:rPr>
              <a:t>Azure Migrate</a:t>
            </a:r>
            <a:endParaRPr lang="en-US" dirty="0"/>
          </a:p>
        </p:txBody>
      </p:sp>
      <p:sp>
        <p:nvSpPr>
          <p:cNvPr id="3" name="Rectangle 2"/>
          <p:cNvSpPr/>
          <p:nvPr/>
        </p:nvSpPr>
        <p:spPr>
          <a:xfrm>
            <a:off x="802930" y="1761392"/>
            <a:ext cx="8186057" cy="635559"/>
          </a:xfrm>
          <a:prstGeom prst="rect">
            <a:avLst/>
          </a:prstGeom>
        </p:spPr>
        <p:txBody>
          <a:bodyPr wrap="square">
            <a:spAutoFit/>
          </a:bodyPr>
          <a:lstStyle/>
          <a:p>
            <a:r>
              <a:rPr lang="en-GB" dirty="0">
                <a:hlinkClick r:id="rId4"/>
              </a:rPr>
              <a:t>https://www.microsoft.com/handsonlabs/selfpacedlabs</a:t>
            </a:r>
            <a:endParaRPr lang="tr-TR" dirty="0"/>
          </a:p>
          <a:p>
            <a:endParaRPr lang="en-GB" dirty="0"/>
          </a:p>
        </p:txBody>
      </p:sp>
      <p:sp>
        <p:nvSpPr>
          <p:cNvPr id="5" name="Rectangle 4"/>
          <p:cNvSpPr/>
          <p:nvPr/>
        </p:nvSpPr>
        <p:spPr>
          <a:xfrm>
            <a:off x="802930" y="2209256"/>
            <a:ext cx="6096000" cy="363946"/>
          </a:xfrm>
          <a:prstGeom prst="rect">
            <a:avLst/>
          </a:prstGeom>
        </p:spPr>
        <p:txBody>
          <a:bodyPr>
            <a:spAutoFit/>
          </a:bodyPr>
          <a:lstStyle/>
          <a:p>
            <a:r>
              <a:rPr lang="tr-TR" dirty="0"/>
              <a:t>Search for Migration</a:t>
            </a:r>
            <a:endParaRPr lang="en-GB" dirty="0"/>
          </a:p>
        </p:txBody>
      </p:sp>
      <p:pic>
        <p:nvPicPr>
          <p:cNvPr id="6" name="Picture 5"/>
          <p:cNvPicPr>
            <a:picLocks noChangeAspect="1"/>
          </p:cNvPicPr>
          <p:nvPr/>
        </p:nvPicPr>
        <p:blipFill>
          <a:blip r:embed="rId5"/>
          <a:stretch>
            <a:fillRect/>
          </a:stretch>
        </p:blipFill>
        <p:spPr>
          <a:xfrm>
            <a:off x="6898930" y="2209256"/>
            <a:ext cx="4686332" cy="3680149"/>
          </a:xfrm>
          <a:prstGeom prst="rect">
            <a:avLst/>
          </a:prstGeom>
        </p:spPr>
      </p:pic>
    </p:spTree>
    <p:extLst>
      <p:ext uri="{BB962C8B-B14F-4D97-AF65-F5344CB8AC3E}">
        <p14:creationId xmlns:p14="http://schemas.microsoft.com/office/powerpoint/2010/main" val="3154908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Discover and Assess</a:t>
            </a:r>
          </a:p>
        </p:txBody>
      </p:sp>
      <p:sp>
        <p:nvSpPr>
          <p:cNvPr id="6" name="Text Placeholder 5"/>
          <p:cNvSpPr>
            <a:spLocks noGrp="1"/>
          </p:cNvSpPr>
          <p:nvPr>
            <p:ph idx="1"/>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156044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1: Migrate to Azure</a:t>
            </a:r>
            <a:endParaRPr lang="en-GB" sz="2800"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6" y="926231"/>
            <a:ext cx="9971948" cy="3539430"/>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Migration</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Migration Goals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Migration Phases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Azure Migration Service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Azure Migrate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Migrating Applications to the Cloud</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Using Azure Migrate: A Look ahead</a:t>
            </a:r>
          </a:p>
        </p:txBody>
      </p:sp>
    </p:spTree>
    <p:extLst>
      <p:ext uri="{BB962C8B-B14F-4D97-AF65-F5344CB8AC3E}">
        <p14:creationId xmlns:p14="http://schemas.microsoft.com/office/powerpoint/2010/main" val="253082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Azure Migrate</a:t>
            </a:r>
          </a:p>
        </p:txBody>
      </p:sp>
      <p:sp>
        <p:nvSpPr>
          <p:cNvPr id="6" name="Text Placeholder 5"/>
          <p:cNvSpPr>
            <a:spLocks noGrp="1"/>
          </p:cNvSpPr>
          <p:nvPr>
            <p:ph idx="1"/>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3561880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3</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Overview of Azure Site Recovery (ASR)</a:t>
            </a:r>
          </a:p>
        </p:txBody>
      </p:sp>
      <p:sp>
        <p:nvSpPr>
          <p:cNvPr id="4" name="Rectangle 3"/>
          <p:cNvSpPr/>
          <p:nvPr/>
        </p:nvSpPr>
        <p:spPr>
          <a:xfrm>
            <a:off x="585216" y="926231"/>
            <a:ext cx="9971948" cy="3046988"/>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ASR Capabilities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ASR Scenarios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ASR Features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ASR Features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ASR End to End</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Using ASR: A Look Ahead</a:t>
            </a:r>
          </a:p>
        </p:txBody>
      </p:sp>
    </p:spTree>
    <p:extLst>
      <p:ext uri="{BB962C8B-B14F-4D97-AF65-F5344CB8AC3E}">
        <p14:creationId xmlns:p14="http://schemas.microsoft.com/office/powerpoint/2010/main" val="286336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 </a:t>
            </a:r>
            <a:r>
              <a:rPr lang="en-US" dirty="0">
                <a:hlinkClick r:id="rId3"/>
              </a:rPr>
              <a:t>ASR Capabilities</a:t>
            </a:r>
            <a:endParaRPr lang="en-US" dirty="0"/>
          </a:p>
        </p:txBody>
      </p:sp>
    </p:spTree>
    <p:extLst>
      <p:ext uri="{BB962C8B-B14F-4D97-AF65-F5344CB8AC3E}">
        <p14:creationId xmlns:p14="http://schemas.microsoft.com/office/powerpoint/2010/main" val="2488614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agram of Azure Site Recovery and how it can be used to failover Hyper-V or VMware virtual machines to Azure (or a secondary site in the case of VMware VMs). Additionally, shows that Windows or Linux physical machines can be replicated to a secondary site or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415" y="1398775"/>
            <a:ext cx="5572125" cy="2047876"/>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ASR Scenarios</a:t>
            </a:r>
          </a:p>
        </p:txBody>
      </p:sp>
      <p:sp>
        <p:nvSpPr>
          <p:cNvPr id="6" name="Text Placeholder 5"/>
          <p:cNvSpPr>
            <a:spLocks noGrp="1"/>
          </p:cNvSpPr>
          <p:nvPr>
            <p:ph idx="1"/>
          </p:nvPr>
        </p:nvSpPr>
        <p:spPr>
          <a:xfrm>
            <a:off x="539812" y="844806"/>
            <a:ext cx="11018520" cy="3533275"/>
          </a:xfrm>
        </p:spPr>
        <p:txBody>
          <a:bodyPr/>
          <a:lstStyle/>
          <a:p>
            <a:r>
              <a:rPr lang="en-US" dirty="0"/>
              <a:t>Hyper-V VM replication:</a:t>
            </a:r>
          </a:p>
          <a:p>
            <a:pPr lvl="1"/>
            <a:r>
              <a:rPr lang="en-US" dirty="0"/>
              <a:t>Hyper-V with Virtual Machine Manager (VMM):</a:t>
            </a:r>
          </a:p>
          <a:p>
            <a:pPr lvl="2"/>
            <a:r>
              <a:rPr lang="en-US" dirty="0"/>
              <a:t>Replication to Azure or a secondary datacenter. </a:t>
            </a:r>
          </a:p>
          <a:p>
            <a:pPr lvl="1"/>
            <a:r>
              <a:rPr lang="en-US" dirty="0"/>
              <a:t>Hyper-V without VMM:</a:t>
            </a:r>
          </a:p>
          <a:p>
            <a:pPr lvl="2"/>
            <a:r>
              <a:rPr lang="en-US" dirty="0"/>
              <a:t>Replication to Azure only.</a:t>
            </a:r>
          </a:p>
          <a:p>
            <a:r>
              <a:rPr lang="en-US" dirty="0"/>
              <a:t>VMware VM replication:</a:t>
            </a:r>
          </a:p>
          <a:p>
            <a:pPr lvl="1"/>
            <a:r>
              <a:rPr lang="en-US" dirty="0"/>
              <a:t>Replication to a secondary site running VMware or to Azure.</a:t>
            </a:r>
          </a:p>
          <a:p>
            <a:r>
              <a:rPr lang="en-US" dirty="0"/>
              <a:t>Physical Windows and Linux machines:</a:t>
            </a:r>
          </a:p>
          <a:p>
            <a:pPr lvl="1"/>
            <a:r>
              <a:rPr lang="en-US" dirty="0"/>
              <a:t>Replication to a secondary site running VMware or to Azure.</a:t>
            </a:r>
          </a:p>
        </p:txBody>
      </p:sp>
    </p:spTree>
    <p:extLst>
      <p:ext uri="{BB962C8B-B14F-4D97-AF65-F5344CB8AC3E}">
        <p14:creationId xmlns:p14="http://schemas.microsoft.com/office/powerpoint/2010/main" val="209724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ASR Features</a:t>
            </a:r>
          </a:p>
        </p:txBody>
      </p:sp>
      <p:sp>
        <p:nvSpPr>
          <p:cNvPr id="6" name="Text Placeholder 5"/>
          <p:cNvSpPr>
            <a:spLocks noGrp="1"/>
          </p:cNvSpPr>
          <p:nvPr>
            <p:ph idx="1"/>
          </p:nvPr>
        </p:nvSpPr>
        <p:spPr>
          <a:xfrm>
            <a:off x="613834" y="989948"/>
            <a:ext cx="11018520" cy="3016210"/>
          </a:xfrm>
        </p:spPr>
        <p:txBody>
          <a:bodyPr/>
          <a:lstStyle/>
          <a:p>
            <a:r>
              <a:rPr lang="en-US" dirty="0"/>
              <a:t>Eliminating the need for disaster recovery sites</a:t>
            </a:r>
          </a:p>
          <a:p>
            <a:r>
              <a:rPr lang="en-US" dirty="0"/>
              <a:t>Reducing infrastructure costs</a:t>
            </a:r>
          </a:p>
          <a:p>
            <a:r>
              <a:rPr lang="en-US" dirty="0"/>
              <a:t>Automatically replicating to Azure</a:t>
            </a:r>
          </a:p>
          <a:p>
            <a:r>
              <a:rPr lang="en-US" dirty="0"/>
              <a:t>Safeguarding against outages of complex workloads</a:t>
            </a:r>
          </a:p>
          <a:p>
            <a:r>
              <a:rPr lang="en-US" dirty="0"/>
              <a:t>Extending or boosting capacity</a:t>
            </a:r>
          </a:p>
          <a:p>
            <a:r>
              <a:rPr lang="en-US" dirty="0"/>
              <a:t>Continuous health monitoring</a:t>
            </a:r>
          </a:p>
        </p:txBody>
      </p:sp>
    </p:spTree>
    <p:extLst>
      <p:ext uri="{BB962C8B-B14F-4D97-AF65-F5344CB8AC3E}">
        <p14:creationId xmlns:p14="http://schemas.microsoft.com/office/powerpoint/2010/main" val="470870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 </a:t>
            </a:r>
            <a:r>
              <a:rPr lang="en-US" dirty="0">
                <a:hlinkClick r:id="rId3"/>
              </a:rPr>
              <a:t>ASR Features</a:t>
            </a:r>
            <a:endParaRPr lang="en-US" dirty="0"/>
          </a:p>
        </p:txBody>
      </p:sp>
    </p:spTree>
    <p:extLst>
      <p:ext uri="{BB962C8B-B14F-4D97-AF65-F5344CB8AC3E}">
        <p14:creationId xmlns:p14="http://schemas.microsoft.com/office/powerpoint/2010/main" val="604877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 </a:t>
            </a:r>
            <a:r>
              <a:rPr lang="en-US" dirty="0">
                <a:hlinkClick r:id="rId3"/>
              </a:rPr>
              <a:t>ASR End to End</a:t>
            </a:r>
            <a:endParaRPr lang="en-US" dirty="0"/>
          </a:p>
        </p:txBody>
      </p:sp>
    </p:spTree>
    <p:extLst>
      <p:ext uri="{BB962C8B-B14F-4D97-AF65-F5344CB8AC3E}">
        <p14:creationId xmlns:p14="http://schemas.microsoft.com/office/powerpoint/2010/main" val="172206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Using ASR: A Look Ahead</a:t>
            </a:r>
          </a:p>
        </p:txBody>
      </p:sp>
      <p:sp>
        <p:nvSpPr>
          <p:cNvPr id="6" name="Text Placeholder 5"/>
          <p:cNvSpPr>
            <a:spLocks noGrp="1"/>
          </p:cNvSpPr>
          <p:nvPr>
            <p:ph idx="1"/>
          </p:nvPr>
        </p:nvSpPr>
        <p:spPr>
          <a:xfrm>
            <a:off x="613834" y="874214"/>
            <a:ext cx="11018520" cy="3163943"/>
          </a:xfrm>
        </p:spPr>
        <p:txBody>
          <a:bodyPr/>
          <a:lstStyle/>
          <a:p>
            <a:r>
              <a:rPr lang="en-US" dirty="0"/>
              <a:t>Architecture: </a:t>
            </a:r>
          </a:p>
          <a:p>
            <a:pPr lvl="1"/>
            <a:r>
              <a:rPr lang="en-US" dirty="0"/>
              <a:t>The primary and a secondary site</a:t>
            </a:r>
          </a:p>
          <a:p>
            <a:pPr lvl="1"/>
            <a:r>
              <a:rPr lang="en-US" dirty="0"/>
              <a:t>On-premises or in Azure</a:t>
            </a:r>
          </a:p>
          <a:p>
            <a:r>
              <a:rPr lang="en-US" dirty="0"/>
              <a:t>Process:</a:t>
            </a:r>
          </a:p>
          <a:p>
            <a:pPr lvl="1"/>
            <a:r>
              <a:rPr lang="en-US" dirty="0"/>
              <a:t>Configure the Infrastructure</a:t>
            </a:r>
          </a:p>
          <a:p>
            <a:pPr lvl="1"/>
            <a:r>
              <a:rPr lang="en-US" dirty="0"/>
              <a:t>Configure the Replication</a:t>
            </a:r>
          </a:p>
          <a:p>
            <a:pPr lvl="1"/>
            <a:r>
              <a:rPr lang="en-US" dirty="0"/>
              <a:t>Configure Disaster Recovery</a:t>
            </a:r>
          </a:p>
          <a:p>
            <a:pPr lvl="1"/>
            <a:r>
              <a:rPr lang="en-US" dirty="0"/>
              <a:t>Configure Failback </a:t>
            </a:r>
          </a:p>
        </p:txBody>
      </p:sp>
      <p:pic>
        <p:nvPicPr>
          <p:cNvPr id="10242" name="Picture 2" descr="Diagram showing the basic architecture of using ASR to migrate Hyper-V VMs not being managed by System Center VMM. A set of on-premises Hyper-V MMs are the source from which those VMs are replicated to the target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146" y="1615207"/>
            <a:ext cx="45434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Flowchart showing the for basic steps to migrate Hyper-V VMs using Azure Site Recovery: 1) Configure the Infrastructure, 2) Configure the Replication, 3) Configure Disaster Recovery, 4) Configure Failb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632" y="3297163"/>
            <a:ext cx="60769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75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4</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Preparing the Infrastructure</a:t>
            </a:r>
          </a:p>
        </p:txBody>
      </p:sp>
      <p:sp>
        <p:nvSpPr>
          <p:cNvPr id="4" name="Rectangle 3"/>
          <p:cNvSpPr/>
          <p:nvPr/>
        </p:nvSpPr>
        <p:spPr>
          <a:xfrm>
            <a:off x="585216" y="926231"/>
            <a:ext cx="9971948" cy="4031873"/>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Configuring Azure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ASR Deployment Planner</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Configure the Infrastructure: Requirements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Configure the Infrastructure: Process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Recovery Services Vault</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Configure the Infrastructure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Preparing the Azure Environment</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Preparing On-premises Hyper-V Servers</a:t>
            </a:r>
          </a:p>
        </p:txBody>
      </p:sp>
    </p:spTree>
    <p:extLst>
      <p:ext uri="{BB962C8B-B14F-4D97-AF65-F5344CB8AC3E}">
        <p14:creationId xmlns:p14="http://schemas.microsoft.com/office/powerpoint/2010/main" val="328804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Azure</a:t>
            </a:r>
          </a:p>
        </p:txBody>
      </p:sp>
      <p:sp>
        <p:nvSpPr>
          <p:cNvPr id="6" name="Text Placeholder 5"/>
          <p:cNvSpPr>
            <a:spLocks noGrp="1"/>
          </p:cNvSpPr>
          <p:nvPr>
            <p:ph idx="1"/>
          </p:nvPr>
        </p:nvSpPr>
        <p:spPr>
          <a:xfrm>
            <a:off x="613834" y="905584"/>
            <a:ext cx="11018520" cy="3681008"/>
          </a:xfrm>
        </p:spPr>
        <p:txBody>
          <a:bodyPr/>
          <a:lstStyle/>
          <a:p>
            <a:r>
              <a:rPr lang="en-US" dirty="0"/>
              <a:t>Delegate permissions within the target Azure subscription:</a:t>
            </a:r>
          </a:p>
          <a:p>
            <a:pPr lvl="1"/>
            <a:r>
              <a:rPr lang="en-US" dirty="0"/>
              <a:t>Virtual Machine Contributor built-in role</a:t>
            </a:r>
          </a:p>
          <a:p>
            <a:pPr lvl="1"/>
            <a:r>
              <a:rPr lang="en-US" dirty="0"/>
              <a:t>Site Recovery Contributor built-in role</a:t>
            </a:r>
          </a:p>
          <a:p>
            <a:r>
              <a:rPr lang="en-US" dirty="0"/>
              <a:t>Create an Azure Storage account:</a:t>
            </a:r>
          </a:p>
          <a:p>
            <a:pPr lvl="1"/>
            <a:r>
              <a:rPr lang="en-US" dirty="0"/>
              <a:t>General Purpose </a:t>
            </a:r>
          </a:p>
          <a:p>
            <a:pPr lvl="1"/>
            <a:r>
              <a:rPr lang="en-US" dirty="0"/>
              <a:t>Read-access geo-redundant</a:t>
            </a:r>
          </a:p>
          <a:p>
            <a:pPr lvl="1"/>
            <a:r>
              <a:rPr lang="en-US" dirty="0"/>
              <a:t>Secure transfer: Disabled</a:t>
            </a:r>
          </a:p>
          <a:p>
            <a:r>
              <a:rPr lang="en-US" dirty="0"/>
              <a:t>Create an Azure virtual network:</a:t>
            </a:r>
          </a:p>
          <a:p>
            <a:pPr lvl="1"/>
            <a:r>
              <a:rPr lang="en-US" dirty="0"/>
              <a:t>Ensure sufficient bandwidth for intersite replication</a:t>
            </a:r>
          </a:p>
        </p:txBody>
      </p:sp>
      <p:pic>
        <p:nvPicPr>
          <p:cNvPr id="11266" name="Picture 2" descr="Flowchart showing the key configuration tasks common to all VM migrations: Permissions, Storage, and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986" y="5397087"/>
            <a:ext cx="7024914" cy="60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94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5527" y="1037037"/>
            <a:ext cx="10775891" cy="1883593"/>
          </a:xfrm>
        </p:spPr>
        <p:txBody>
          <a:bodyPr/>
          <a:lstStyle/>
          <a:p>
            <a:r>
              <a:rPr lang="en-US" dirty="0"/>
              <a:t>Video: </a:t>
            </a:r>
            <a:r>
              <a:rPr lang="en-US" dirty="0">
                <a:hlinkClick r:id="rId3"/>
              </a:rPr>
              <a:t>Migration</a:t>
            </a:r>
            <a:br>
              <a:rPr lang="tr-TR" dirty="0"/>
            </a:br>
            <a:br>
              <a:rPr lang="tr-TR" dirty="0"/>
            </a:br>
            <a:r>
              <a:rPr lang="tr-TR" sz="3200" dirty="0"/>
              <a:t>At the end of this module </a:t>
            </a:r>
            <a:br>
              <a:rPr lang="tr-TR" sz="3200" dirty="0"/>
            </a:br>
            <a:r>
              <a:rPr lang="tr-TR" sz="3200" dirty="0"/>
              <a:t>There will be a full demo for "Migration to Azure"</a:t>
            </a:r>
            <a:endParaRPr lang="en-US" sz="3200" dirty="0"/>
          </a:p>
        </p:txBody>
      </p:sp>
      <p:sp>
        <p:nvSpPr>
          <p:cNvPr id="2" name="Rectangle 1"/>
          <p:cNvSpPr/>
          <p:nvPr/>
        </p:nvSpPr>
        <p:spPr>
          <a:xfrm>
            <a:off x="2071638" y="3189203"/>
            <a:ext cx="6096000" cy="3080074"/>
          </a:xfrm>
          <a:prstGeom prst="rect">
            <a:avLst/>
          </a:prstGeom>
        </p:spPr>
        <p:txBody>
          <a:bodyPr>
            <a:spAutoFit/>
          </a:bodyPr>
          <a:lstStyle/>
          <a:p>
            <a:pPr marL="392903" lvl="1" indent="-285750">
              <a:buFont typeface="Arial" panose="020B0604020202020204" pitchFamily="34" charset="0"/>
              <a:buChar char="•"/>
            </a:pPr>
            <a:r>
              <a:rPr lang="en-US" kern="0" dirty="0">
                <a:solidFill>
                  <a:srgbClr val="000000"/>
                </a:solidFill>
              </a:rPr>
              <a:t>Migrate on-premises to Azure</a:t>
            </a:r>
            <a:endParaRPr lang="tr-TR" kern="0" dirty="0">
              <a:solidFill>
                <a:srgbClr val="000000"/>
              </a:solidFill>
            </a:endParaRPr>
          </a:p>
          <a:p>
            <a:pPr marL="507992" lvl="2" indent="-285750">
              <a:buFont typeface="Arial" panose="020B0604020202020204" pitchFamily="34" charset="0"/>
              <a:buChar char="•"/>
            </a:pPr>
            <a:r>
              <a:rPr lang="tr-TR" kern="0" dirty="0">
                <a:solidFill>
                  <a:srgbClr val="000000"/>
                </a:solidFill>
              </a:rPr>
              <a:t>Hyper-V</a:t>
            </a:r>
          </a:p>
          <a:p>
            <a:pPr marL="507992" lvl="2" indent="-285750">
              <a:buFont typeface="Arial" panose="020B0604020202020204" pitchFamily="34" charset="0"/>
              <a:buChar char="•"/>
            </a:pPr>
            <a:r>
              <a:rPr lang="tr-TR" kern="0" dirty="0">
                <a:solidFill>
                  <a:srgbClr val="000000"/>
                </a:solidFill>
              </a:rPr>
              <a:t>VmWare</a:t>
            </a:r>
          </a:p>
          <a:p>
            <a:pPr marL="507992" lvl="2" indent="-285750">
              <a:buFont typeface="Arial" panose="020B0604020202020204" pitchFamily="34" charset="0"/>
              <a:buChar char="•"/>
            </a:pPr>
            <a:r>
              <a:rPr lang="tr-TR" kern="0" dirty="0">
                <a:solidFill>
                  <a:srgbClr val="000000"/>
                </a:solidFill>
              </a:rPr>
              <a:t>P2V</a:t>
            </a:r>
            <a:endParaRPr lang="en-US" kern="0" dirty="0">
              <a:solidFill>
                <a:srgbClr val="000000"/>
              </a:solidFill>
            </a:endParaRPr>
          </a:p>
          <a:p>
            <a:pPr marL="392903" lvl="1" indent="-285750">
              <a:buFont typeface="Arial" panose="020B0604020202020204" pitchFamily="34" charset="0"/>
              <a:buChar char="•"/>
            </a:pPr>
            <a:r>
              <a:rPr lang="en-US" kern="0" dirty="0">
                <a:solidFill>
                  <a:srgbClr val="000000"/>
                </a:solidFill>
              </a:rPr>
              <a:t>Migrate from IaaS to PaaS</a:t>
            </a:r>
            <a:endParaRPr lang="tr-TR" kern="0" dirty="0">
              <a:solidFill>
                <a:srgbClr val="000000"/>
              </a:solidFill>
            </a:endParaRPr>
          </a:p>
          <a:p>
            <a:pPr marL="507992" lvl="2" indent="-285750">
              <a:buFont typeface="Arial" panose="020B0604020202020204" pitchFamily="34" charset="0"/>
              <a:buChar char="•"/>
            </a:pPr>
            <a:r>
              <a:rPr lang="tr-TR" kern="0" dirty="0">
                <a:solidFill>
                  <a:srgbClr val="000000"/>
                </a:solidFill>
              </a:rPr>
              <a:t>Sql server to Azure DB</a:t>
            </a:r>
          </a:p>
          <a:p>
            <a:pPr marL="507992" lvl="2" indent="-285750">
              <a:buFont typeface="Arial" panose="020B0604020202020204" pitchFamily="34" charset="0"/>
              <a:buChar char="•"/>
            </a:pPr>
            <a:r>
              <a:rPr lang="tr-TR" kern="0" dirty="0">
                <a:solidFill>
                  <a:srgbClr val="000000"/>
                </a:solidFill>
              </a:rPr>
              <a:t>IIS to webapp</a:t>
            </a:r>
            <a:endParaRPr lang="en-US" kern="0" dirty="0">
              <a:solidFill>
                <a:srgbClr val="000000"/>
              </a:solidFill>
            </a:endParaRPr>
          </a:p>
          <a:p>
            <a:pPr marL="392903" lvl="1" indent="-285750">
              <a:buFont typeface="Arial" panose="020B0604020202020204" pitchFamily="34" charset="0"/>
              <a:buChar char="•"/>
            </a:pPr>
            <a:r>
              <a:rPr lang="en-US" kern="0" dirty="0">
                <a:solidFill>
                  <a:srgbClr val="000000"/>
                </a:solidFill>
              </a:rPr>
              <a:t>Migrate from Cloud Services to PaaS</a:t>
            </a:r>
          </a:p>
          <a:p>
            <a:pPr marL="392903" lvl="1" indent="-285750">
              <a:buFont typeface="Arial" panose="020B0604020202020204" pitchFamily="34" charset="0"/>
              <a:buChar char="•"/>
            </a:pPr>
            <a:r>
              <a:rPr lang="en-US" kern="0" dirty="0">
                <a:solidFill>
                  <a:srgbClr val="000000"/>
                </a:solidFill>
              </a:rPr>
              <a:t>Native app or Migration</a:t>
            </a:r>
            <a:endParaRPr lang="tr-TR" kern="0" dirty="0">
              <a:solidFill>
                <a:srgbClr val="000000"/>
              </a:solidFill>
            </a:endParaRPr>
          </a:p>
          <a:p>
            <a:pPr marL="392903" lvl="1" indent="-285750">
              <a:buFont typeface="Arial" panose="020B0604020202020204" pitchFamily="34" charset="0"/>
              <a:buChar char="•"/>
            </a:pPr>
            <a:r>
              <a:rPr lang="tr-TR" kern="0" dirty="0">
                <a:solidFill>
                  <a:srgbClr val="000000"/>
                </a:solidFill>
              </a:rPr>
              <a:t>Use your own licence</a:t>
            </a:r>
            <a:endParaRPr lang="en-US" kern="0" dirty="0">
              <a:solidFill>
                <a:srgbClr val="000000"/>
              </a:solidFill>
            </a:endParaRP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362011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ASR Deployment Planner</a:t>
            </a:r>
          </a:p>
        </p:txBody>
      </p:sp>
      <p:sp>
        <p:nvSpPr>
          <p:cNvPr id="6" name="Text Placeholder 5"/>
          <p:cNvSpPr>
            <a:spLocks noGrp="1"/>
          </p:cNvSpPr>
          <p:nvPr>
            <p:ph idx="1"/>
          </p:nvPr>
        </p:nvSpPr>
        <p:spPr>
          <a:xfrm>
            <a:off x="613834" y="943684"/>
            <a:ext cx="11018520" cy="5010602"/>
          </a:xfrm>
        </p:spPr>
        <p:txBody>
          <a:bodyPr/>
          <a:lstStyle/>
          <a:p>
            <a:r>
              <a:rPr lang="en-US" dirty="0"/>
              <a:t>A command line tool for profiling Hyper-V VMs to estimate:</a:t>
            </a:r>
          </a:p>
          <a:p>
            <a:pPr lvl="1"/>
            <a:r>
              <a:rPr lang="en-US" dirty="0"/>
              <a:t>Intersite network bandwidth requirements</a:t>
            </a:r>
          </a:p>
          <a:p>
            <a:pPr lvl="1"/>
            <a:r>
              <a:rPr lang="en-US" dirty="0"/>
              <a:t>Azure Storage requirements</a:t>
            </a:r>
          </a:p>
          <a:p>
            <a:r>
              <a:rPr lang="en-US" dirty="0"/>
              <a:t>Generates a report including:</a:t>
            </a:r>
          </a:p>
          <a:p>
            <a:pPr lvl="1"/>
            <a:r>
              <a:rPr lang="en-US" dirty="0"/>
              <a:t>On-premises summary</a:t>
            </a:r>
          </a:p>
          <a:p>
            <a:pPr lvl="1"/>
            <a:r>
              <a:rPr lang="en-US" dirty="0"/>
              <a:t>Recommendations</a:t>
            </a:r>
          </a:p>
          <a:p>
            <a:pPr lvl="1"/>
            <a:r>
              <a:rPr lang="en-US" dirty="0"/>
              <a:t>VM storage placement</a:t>
            </a:r>
          </a:p>
          <a:p>
            <a:pPr lvl="1"/>
            <a:r>
              <a:rPr lang="en-US" dirty="0"/>
              <a:t>Compatible VMs</a:t>
            </a:r>
          </a:p>
          <a:p>
            <a:pPr lvl="1"/>
            <a:r>
              <a:rPr lang="en-US" dirty="0"/>
              <a:t>Incompatible VMs</a:t>
            </a:r>
          </a:p>
          <a:p>
            <a:pPr lvl="1"/>
            <a:r>
              <a:rPr lang="en-US" dirty="0"/>
              <a:t>Storage requirement</a:t>
            </a:r>
          </a:p>
          <a:p>
            <a:pPr lvl="1"/>
            <a:r>
              <a:rPr lang="en-US" dirty="0"/>
              <a:t>Initial Replication batching</a:t>
            </a:r>
          </a:p>
          <a:p>
            <a:pPr lvl="1"/>
            <a:r>
              <a:rPr lang="en-US" dirty="0"/>
              <a:t>Cost estimate</a:t>
            </a:r>
          </a:p>
          <a:p>
            <a:pPr lvl="1"/>
            <a:endParaRPr lang="en-US" dirty="0"/>
          </a:p>
        </p:txBody>
      </p:sp>
      <p:pic>
        <p:nvPicPr>
          <p:cNvPr id="12290" name="Picture 2" descr="Screenshot of the Site Recovery Deployment Planner page. Dashboard view showing Required Network Bandwidth (Mbps), Required Azure Storage Accounts (with different tiers identified), Required Number of Azure Cores, cost of any additional on-premises storage requirements, and duration of maximum copy frequ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073" y="2907632"/>
            <a:ext cx="7083302" cy="255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08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lowchart from previous topic. Same steps shown with the first step highlighted (Configure the Re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92" y="4629150"/>
            <a:ext cx="60769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Configure the Infrastructure: Requirements</a:t>
            </a:r>
          </a:p>
        </p:txBody>
      </p:sp>
      <p:sp>
        <p:nvSpPr>
          <p:cNvPr id="6" name="Text Placeholder 5"/>
          <p:cNvSpPr>
            <a:spLocks noGrp="1"/>
          </p:cNvSpPr>
          <p:nvPr>
            <p:ph idx="1"/>
          </p:nvPr>
        </p:nvSpPr>
        <p:spPr>
          <a:xfrm>
            <a:off x="613834" y="789843"/>
            <a:ext cx="11018520" cy="3557897"/>
          </a:xfrm>
        </p:spPr>
        <p:txBody>
          <a:bodyPr/>
          <a:lstStyle/>
          <a:p>
            <a:pPr lvl="1"/>
            <a:r>
              <a:rPr lang="en-US" dirty="0"/>
              <a:t>Verify Hyper-V operating system requirements:</a:t>
            </a:r>
          </a:p>
          <a:p>
            <a:pPr lvl="2"/>
            <a:r>
              <a:rPr lang="en-US" dirty="0"/>
              <a:t>Windows Server 2016 (including server core installation)</a:t>
            </a:r>
          </a:p>
          <a:p>
            <a:pPr lvl="2"/>
            <a:r>
              <a:rPr lang="en-US" dirty="0"/>
              <a:t>Windows Server 2012 R2 with latest updates. </a:t>
            </a:r>
          </a:p>
          <a:p>
            <a:pPr lvl="2"/>
            <a:r>
              <a:rPr lang="en-US" dirty="0"/>
              <a:t>Mixing hosts running Windows Server 2016 and 2012 R2 isn't supported.</a:t>
            </a:r>
          </a:p>
          <a:p>
            <a:pPr lvl="1"/>
            <a:r>
              <a:rPr lang="en-US" dirty="0"/>
              <a:t>Verify Hyper-V host and guest storage requirements:</a:t>
            </a:r>
          </a:p>
          <a:p>
            <a:pPr lvl="2"/>
            <a:r>
              <a:rPr lang="en-US" dirty="0"/>
              <a:t>Hyper-V host storage can include SMB 3.0, SAN (iSCSI), and Multi-path (MPIO). </a:t>
            </a:r>
          </a:p>
          <a:p>
            <a:pPr lvl="2"/>
            <a:r>
              <a:rPr lang="en-US" dirty="0"/>
              <a:t>No support for shared cluster disks and encrypted disks.</a:t>
            </a:r>
          </a:p>
          <a:p>
            <a:pPr lvl="1"/>
            <a:r>
              <a:rPr lang="en-US" dirty="0"/>
              <a:t>Verify internet access:</a:t>
            </a:r>
          </a:p>
          <a:p>
            <a:pPr lvl="2"/>
            <a:r>
              <a:rPr lang="en-US" dirty="0"/>
              <a:t>Hyper-V hosts should have direct access to the internet without using a proxy. </a:t>
            </a:r>
          </a:p>
          <a:p>
            <a:pPr lvl="1"/>
            <a:r>
              <a:rPr lang="en-US" dirty="0"/>
              <a:t>Prepare Windows VMs for access </a:t>
            </a:r>
          </a:p>
          <a:p>
            <a:pPr marL="228600" lvl="1" indent="0">
              <a:buNone/>
            </a:pPr>
            <a:r>
              <a:rPr lang="en-US" dirty="0"/>
              <a:t>    following a failover (optional) </a:t>
            </a:r>
          </a:p>
        </p:txBody>
      </p:sp>
    </p:spTree>
    <p:extLst>
      <p:ext uri="{BB962C8B-B14F-4D97-AF65-F5344CB8AC3E}">
        <p14:creationId xmlns:p14="http://schemas.microsoft.com/office/powerpoint/2010/main" val="765170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Infrastructure: Process</a:t>
            </a:r>
          </a:p>
        </p:txBody>
      </p:sp>
      <p:sp>
        <p:nvSpPr>
          <p:cNvPr id="6" name="Text Placeholder 5"/>
          <p:cNvSpPr>
            <a:spLocks noGrp="1"/>
          </p:cNvSpPr>
          <p:nvPr>
            <p:ph idx="1"/>
          </p:nvPr>
        </p:nvSpPr>
        <p:spPr>
          <a:xfrm>
            <a:off x="737732" y="981784"/>
            <a:ext cx="11018520" cy="2277547"/>
          </a:xfrm>
        </p:spPr>
        <p:txBody>
          <a:bodyPr/>
          <a:lstStyle/>
          <a:p>
            <a:r>
              <a:rPr lang="en-US" dirty="0"/>
              <a:t>The Azure portal driven sequence:</a:t>
            </a:r>
          </a:p>
          <a:p>
            <a:pPr lvl="1"/>
            <a:r>
              <a:rPr lang="en-US" dirty="0"/>
              <a:t>1. Protection goal (e.g. replicating Hyper-V machines to Azure)</a:t>
            </a:r>
          </a:p>
          <a:p>
            <a:pPr lvl="1"/>
            <a:r>
              <a:rPr lang="en-US" dirty="0"/>
              <a:t>2. Source environment (e.g. Hyper-V site)</a:t>
            </a:r>
          </a:p>
          <a:p>
            <a:pPr lvl="1"/>
            <a:r>
              <a:rPr lang="en-US" dirty="0"/>
              <a:t>3. Target environment (e.g. a resource group in an Azure subscription)</a:t>
            </a:r>
          </a:p>
          <a:p>
            <a:pPr lvl="1"/>
            <a:r>
              <a:rPr lang="en-US" dirty="0"/>
              <a:t>4. Replication settings </a:t>
            </a:r>
          </a:p>
          <a:p>
            <a:pPr lvl="1"/>
            <a:r>
              <a:rPr lang="en-US" dirty="0"/>
              <a:t>5. Deployment planning</a:t>
            </a:r>
          </a:p>
        </p:txBody>
      </p:sp>
      <p:pic>
        <p:nvPicPr>
          <p:cNvPr id="14338" name="Picture 2" descr="Flowchart showing the process of infrastructure configuration for a migration. Steps are 1) Protection goal, 2) Source, 3) Target, 4) Replication settings, and 5) Deployment planning. These tasks are highlighted in the topic and described more fully in the subsequent vide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253" y="4441373"/>
            <a:ext cx="9403479" cy="65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96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Recovery Services Vault</a:t>
            </a:r>
          </a:p>
        </p:txBody>
      </p:sp>
      <p:sp>
        <p:nvSpPr>
          <p:cNvPr id="6" name="Text Placeholder 5"/>
          <p:cNvSpPr>
            <a:spLocks noGrp="1"/>
          </p:cNvSpPr>
          <p:nvPr>
            <p:ph idx="1"/>
          </p:nvPr>
        </p:nvSpPr>
        <p:spPr>
          <a:xfrm>
            <a:off x="444562" y="981784"/>
            <a:ext cx="11018520" cy="1465016"/>
          </a:xfrm>
        </p:spPr>
        <p:txBody>
          <a:bodyPr/>
          <a:lstStyle/>
          <a:p>
            <a:r>
              <a:rPr lang="en-US" dirty="0"/>
              <a:t>Hosts ASR metadata and replicated VM disks</a:t>
            </a:r>
          </a:p>
          <a:p>
            <a:r>
              <a:rPr lang="en-US" dirty="0"/>
              <a:t>Can be created directly from the Azure portal</a:t>
            </a:r>
          </a:p>
          <a:p>
            <a:r>
              <a:rPr lang="en-US" dirty="0"/>
              <a:t>Serves as the primary configuration interface</a:t>
            </a:r>
          </a:p>
        </p:txBody>
      </p:sp>
      <p:pic>
        <p:nvPicPr>
          <p:cNvPr id="15362" name="Picture 2" descr="Screenshot of the Recovery Services vault page in the portal. Shows settings for Name (ContosoVMVault), Subscription (Contoso Subscription), Resource Group (checked for the existing contosoRG resource group), and Location (West Eur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808" y="2687922"/>
            <a:ext cx="33432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36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 </a:t>
            </a:r>
            <a:r>
              <a:rPr lang="en-US" dirty="0">
                <a:hlinkClick r:id="rId3"/>
              </a:rPr>
              <a:t>Configure the Infrastructure</a:t>
            </a:r>
            <a:endParaRPr lang="en-US" dirty="0"/>
          </a:p>
        </p:txBody>
      </p:sp>
    </p:spTree>
    <p:extLst>
      <p:ext uri="{BB962C8B-B14F-4D97-AF65-F5344CB8AC3E}">
        <p14:creationId xmlns:p14="http://schemas.microsoft.com/office/powerpoint/2010/main" val="2012480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Preparing the Azure Environment</a:t>
            </a:r>
          </a:p>
        </p:txBody>
      </p:sp>
      <p:sp>
        <p:nvSpPr>
          <p:cNvPr id="6" name="Text Placeholder 5"/>
          <p:cNvSpPr>
            <a:spLocks noGrp="1"/>
          </p:cNvSpPr>
          <p:nvPr>
            <p:ph idx="1"/>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2949210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Preparing On-premises Hyper-V Servers</a:t>
            </a:r>
          </a:p>
        </p:txBody>
      </p:sp>
      <p:sp>
        <p:nvSpPr>
          <p:cNvPr id="6" name="Text Placeholder 5"/>
          <p:cNvSpPr>
            <a:spLocks noGrp="1"/>
          </p:cNvSpPr>
          <p:nvPr>
            <p:ph idx="1"/>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331773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5</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Completing the Migration Process</a:t>
            </a:r>
          </a:p>
        </p:txBody>
      </p:sp>
      <p:sp>
        <p:nvSpPr>
          <p:cNvPr id="4" name="Rectangle 3"/>
          <p:cNvSpPr/>
          <p:nvPr/>
        </p:nvSpPr>
        <p:spPr>
          <a:xfrm>
            <a:off x="585216" y="926231"/>
            <a:ext cx="9971948" cy="5016758"/>
          </a:xfrm>
          <a:prstGeom prst="rect">
            <a:avLst/>
          </a:prstGeom>
        </p:spPr>
        <p:txBody>
          <a:bodyPr wrap="square">
            <a:spAutoFit/>
          </a:bodyPr>
          <a:lstStyle/>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Configure Failback</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Video: Troubleshoot Hyper-V to Azure Failover</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Customize the Recovery Plan</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Practice: Using PowerShell to Migrate VMs to Azure</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Planned and Unplanned Failovers</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Enable Replication</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Test Failover</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Failback</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Virtual Machine Replication</a:t>
            </a:r>
          </a:p>
          <a:p>
            <a:pPr marL="342900" indent="-342900">
              <a:buFont typeface="Arial" panose="020B0604020202020204" pitchFamily="34" charset="0"/>
              <a:buChar char="•"/>
            </a:pPr>
            <a:r>
              <a:rPr lang="en-GB" sz="3200" dirty="0">
                <a:latin typeface="Segoe UI" panose="020B0502040204020203" pitchFamily="34" charset="0"/>
                <a:cs typeface="Segoe UI" panose="020B0502040204020203" pitchFamily="34" charset="0"/>
              </a:rPr>
              <a:t>Replication Policy</a:t>
            </a:r>
          </a:p>
        </p:txBody>
      </p:sp>
    </p:spTree>
    <p:extLst>
      <p:ext uri="{BB962C8B-B14F-4D97-AF65-F5344CB8AC3E}">
        <p14:creationId xmlns:p14="http://schemas.microsoft.com/office/powerpoint/2010/main" val="81039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 </a:t>
            </a:r>
            <a:r>
              <a:rPr lang="en-US" dirty="0">
                <a:hlinkClick r:id="rId3"/>
              </a:rPr>
              <a:t>Configure Failback</a:t>
            </a:r>
            <a:endParaRPr lang="en-US" dirty="0"/>
          </a:p>
        </p:txBody>
      </p:sp>
    </p:spTree>
    <p:extLst>
      <p:ext uri="{BB962C8B-B14F-4D97-AF65-F5344CB8AC3E}">
        <p14:creationId xmlns:p14="http://schemas.microsoft.com/office/powerpoint/2010/main" val="425507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Video: </a:t>
            </a:r>
            <a:r>
              <a:rPr lang="en-US" dirty="0">
                <a:hlinkClick r:id="rId3"/>
              </a:rPr>
              <a:t>Troubleshoot Hyper-V to Azure Failover</a:t>
            </a:r>
            <a:endParaRPr lang="en-US" dirty="0"/>
          </a:p>
        </p:txBody>
      </p:sp>
    </p:spTree>
    <p:extLst>
      <p:ext uri="{BB962C8B-B14F-4D97-AF65-F5344CB8AC3E}">
        <p14:creationId xmlns:p14="http://schemas.microsoft.com/office/powerpoint/2010/main" val="109943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Migration Goals</a:t>
            </a:r>
          </a:p>
        </p:txBody>
      </p:sp>
      <p:sp>
        <p:nvSpPr>
          <p:cNvPr id="6" name="Text Placeholder 5"/>
          <p:cNvSpPr>
            <a:spLocks noGrp="1"/>
          </p:cNvSpPr>
          <p:nvPr>
            <p:ph idx="1"/>
          </p:nvPr>
        </p:nvSpPr>
        <p:spPr>
          <a:xfrm>
            <a:off x="613834" y="962733"/>
            <a:ext cx="11018520" cy="2646878"/>
          </a:xfrm>
        </p:spPr>
        <p:txBody>
          <a:bodyPr/>
          <a:lstStyle/>
          <a:p>
            <a:r>
              <a:rPr lang="en-US" dirty="0"/>
              <a:t>Technology-focused and business-focused, including:</a:t>
            </a:r>
          </a:p>
          <a:p>
            <a:pPr lvl="1"/>
            <a:r>
              <a:rPr lang="en-US" dirty="0"/>
              <a:t>Addressing the hardware obsolescence cycle</a:t>
            </a:r>
          </a:p>
          <a:p>
            <a:pPr lvl="1"/>
            <a:r>
              <a:rPr lang="en-US" dirty="0"/>
              <a:t>Moving away from the ‘pre-purchase capacity’ model</a:t>
            </a:r>
          </a:p>
          <a:p>
            <a:pPr lvl="1"/>
            <a:r>
              <a:rPr lang="en-US" dirty="0"/>
              <a:t>Lack of IT agility</a:t>
            </a:r>
          </a:p>
          <a:p>
            <a:pPr lvl="1"/>
            <a:r>
              <a:rPr lang="en-US" dirty="0"/>
              <a:t>Desire to re-focus on core competencies</a:t>
            </a:r>
          </a:p>
          <a:p>
            <a:pPr lvl="1"/>
            <a:r>
              <a:rPr lang="en-US" dirty="0"/>
              <a:t>Expense of maintaining a global presence</a:t>
            </a:r>
          </a:p>
          <a:p>
            <a:pPr lvl="1"/>
            <a:r>
              <a:rPr lang="en-US" dirty="0"/>
              <a:t>Enable disaster-recovery scenarios</a:t>
            </a:r>
          </a:p>
        </p:txBody>
      </p:sp>
      <p:pic>
        <p:nvPicPr>
          <p:cNvPr id="1026" name="Picture 2" descr="Diagram showing on-premises assets moving to the clou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717" y="4212283"/>
            <a:ext cx="44958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6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Customize the Recovery Plan</a:t>
            </a:r>
          </a:p>
        </p:txBody>
      </p:sp>
      <p:sp>
        <p:nvSpPr>
          <p:cNvPr id="6" name="Text Placeholder 5"/>
          <p:cNvSpPr>
            <a:spLocks noGrp="1"/>
          </p:cNvSpPr>
          <p:nvPr>
            <p:ph idx="1"/>
          </p:nvPr>
        </p:nvSpPr>
        <p:spPr>
          <a:xfrm>
            <a:off x="613834" y="981784"/>
            <a:ext cx="11018520" cy="3016210"/>
          </a:xfrm>
        </p:spPr>
        <p:txBody>
          <a:bodyPr/>
          <a:lstStyle/>
          <a:p>
            <a:r>
              <a:rPr lang="en-US" sz="3600" dirty="0"/>
              <a:t>Select a replication goal</a:t>
            </a:r>
          </a:p>
          <a:p>
            <a:r>
              <a:rPr lang="en-US" sz="3600" dirty="0"/>
              <a:t>Set up the source and target environment</a:t>
            </a:r>
          </a:p>
          <a:p>
            <a:r>
              <a:rPr lang="en-US" sz="3600" dirty="0"/>
              <a:t>Set up a replication policy</a:t>
            </a:r>
          </a:p>
          <a:p>
            <a:r>
              <a:rPr lang="en-US" sz="3600" dirty="0"/>
              <a:t>Enable replication</a:t>
            </a:r>
          </a:p>
          <a:p>
            <a:r>
              <a:rPr lang="en-US" sz="3600" dirty="0"/>
              <a:t>Run a test migration to make sure everything's working as expected</a:t>
            </a:r>
          </a:p>
          <a:p>
            <a:r>
              <a:rPr lang="en-US" sz="3600" dirty="0"/>
              <a:t>Run a one-time failover to Azure</a:t>
            </a:r>
          </a:p>
        </p:txBody>
      </p:sp>
    </p:spTree>
    <p:extLst>
      <p:ext uri="{BB962C8B-B14F-4D97-AF65-F5344CB8AC3E}">
        <p14:creationId xmlns:p14="http://schemas.microsoft.com/office/powerpoint/2010/main" val="4108946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Using PowerShell to Migrate VMs to Azure</a:t>
            </a:r>
          </a:p>
        </p:txBody>
      </p:sp>
      <p:sp>
        <p:nvSpPr>
          <p:cNvPr id="6" name="Text Placeholder 5"/>
          <p:cNvSpPr>
            <a:spLocks noGrp="1"/>
          </p:cNvSpPr>
          <p:nvPr>
            <p:ph idx="1"/>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294777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57076" y="2019004"/>
            <a:ext cx="6620306" cy="1540459"/>
          </a:xfrm>
          <a:prstGeom prst="rect">
            <a:avLst/>
          </a:prstGeom>
        </p:spPr>
      </p:pic>
      <p:sp>
        <p:nvSpPr>
          <p:cNvPr id="17" name="Title 16"/>
          <p:cNvSpPr>
            <a:spLocks noGrp="1"/>
          </p:cNvSpPr>
          <p:nvPr>
            <p:ph type="title"/>
          </p:nvPr>
        </p:nvSpPr>
        <p:spPr/>
        <p:txBody>
          <a:bodyPr/>
          <a:lstStyle/>
          <a:p>
            <a:r>
              <a:rPr lang="en-US" dirty="0"/>
              <a:t>Planned and Unplanned Failovers</a:t>
            </a:r>
          </a:p>
        </p:txBody>
      </p:sp>
      <p:sp>
        <p:nvSpPr>
          <p:cNvPr id="6" name="Text Placeholder 5"/>
          <p:cNvSpPr>
            <a:spLocks noGrp="1"/>
          </p:cNvSpPr>
          <p:nvPr>
            <p:ph idx="1"/>
          </p:nvPr>
        </p:nvSpPr>
        <p:spPr>
          <a:xfrm>
            <a:off x="444562" y="1134184"/>
            <a:ext cx="11018520" cy="2425279"/>
          </a:xfrm>
        </p:spPr>
        <p:txBody>
          <a:bodyPr/>
          <a:lstStyle/>
          <a:p>
            <a:r>
              <a:rPr lang="en-US" dirty="0"/>
              <a:t>ASR facilitates two types of failover:</a:t>
            </a:r>
          </a:p>
          <a:p>
            <a:pPr lvl="1"/>
            <a:r>
              <a:rPr lang="en-US" dirty="0"/>
              <a:t>Planned: guaranteed no data loss</a:t>
            </a:r>
          </a:p>
          <a:p>
            <a:pPr lvl="1"/>
            <a:r>
              <a:rPr lang="en-US" dirty="0"/>
              <a:t>Unplanned: possible data loss</a:t>
            </a:r>
          </a:p>
          <a:p>
            <a:r>
              <a:rPr lang="en-US" dirty="0"/>
              <a:t>ASR failovers:</a:t>
            </a:r>
          </a:p>
          <a:p>
            <a:pPr lvl="1"/>
            <a:r>
              <a:rPr lang="en-US" dirty="0"/>
              <a:t>are not automatic</a:t>
            </a:r>
          </a:p>
          <a:p>
            <a:pPr lvl="1"/>
            <a:r>
              <a:rPr lang="en-US" dirty="0"/>
              <a:t>can be initiated from the Azure portal </a:t>
            </a:r>
          </a:p>
        </p:txBody>
      </p:sp>
      <p:pic>
        <p:nvPicPr>
          <p:cNvPr id="16386" name="Picture 2" descr="Screenshot of the Failover page. Failover option is highlighted on the Recovery Plan section and in the Failover page, it shows the selected Recovery Point and the option to shutdown machines (in this case unchecked).is from on-premises to Azure and selection of recovery point as Latest processed (low RTO). In addition, the setting to chose an Azure virtual network is highligh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946" y="4002398"/>
            <a:ext cx="7852229" cy="214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62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Replication</a:t>
            </a:r>
          </a:p>
        </p:txBody>
      </p:sp>
      <p:sp>
        <p:nvSpPr>
          <p:cNvPr id="6" name="Text Placeholder 5"/>
          <p:cNvSpPr>
            <a:spLocks noGrp="1"/>
          </p:cNvSpPr>
          <p:nvPr>
            <p:ph idx="1"/>
          </p:nvPr>
        </p:nvSpPr>
        <p:spPr>
          <a:xfrm>
            <a:off x="539812" y="1686634"/>
            <a:ext cx="11018520" cy="1169551"/>
          </a:xfrm>
        </p:spPr>
        <p:txBody>
          <a:bodyPr/>
          <a:lstStyle/>
          <a:p>
            <a:r>
              <a:rPr lang="en-US" sz="3600" dirty="0"/>
              <a:t>Start by configuring:</a:t>
            </a:r>
          </a:p>
          <a:p>
            <a:pPr lvl="1"/>
            <a:r>
              <a:rPr lang="en-US" sz="3200" dirty="0"/>
              <a:t>Replication source</a:t>
            </a:r>
          </a:p>
          <a:p>
            <a:pPr lvl="1"/>
            <a:r>
              <a:rPr lang="en-US" sz="3200" dirty="0"/>
              <a:t>Replication target</a:t>
            </a:r>
          </a:p>
        </p:txBody>
      </p:sp>
      <p:pic>
        <p:nvPicPr>
          <p:cNvPr id="17410" name="Picture 2" descr="Screenshots of the Source and Target pages in the ASR. In the Source page, the vCenter server and process server are shown selected (highlighted), and an arrow points to the Target page, which shows the options for Target, Subscription, Post-failover resource group, post-failover deployment model, and storage account and network op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808" y="2271409"/>
            <a:ext cx="4772025"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227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Test Failover</a:t>
            </a:r>
          </a:p>
        </p:txBody>
      </p:sp>
      <p:sp>
        <p:nvSpPr>
          <p:cNvPr id="6" name="Text Placeholder 5"/>
          <p:cNvSpPr>
            <a:spLocks noGrp="1"/>
          </p:cNvSpPr>
          <p:nvPr>
            <p:ph idx="1"/>
          </p:nvPr>
        </p:nvSpPr>
        <p:spPr>
          <a:xfrm>
            <a:off x="613834" y="1098463"/>
            <a:ext cx="11018520" cy="4789003"/>
          </a:xfrm>
        </p:spPr>
        <p:txBody>
          <a:bodyPr/>
          <a:lstStyle/>
          <a:p>
            <a:r>
              <a:rPr lang="en-US" dirty="0"/>
              <a:t>No-impact validation of replication and disaster recovery strategy:</a:t>
            </a:r>
          </a:p>
          <a:p>
            <a:pPr lvl="1"/>
            <a:r>
              <a:rPr lang="en-US" dirty="0"/>
              <a:t>Does not affect ongoing replication and the production environment</a:t>
            </a:r>
          </a:p>
          <a:p>
            <a:pPr lvl="1"/>
            <a:r>
              <a:rPr lang="en-US" dirty="0"/>
              <a:t>Supports single or multiple VMs</a:t>
            </a:r>
          </a:p>
          <a:p>
            <a:pPr lvl="1"/>
            <a:r>
              <a:rPr lang="en-US" dirty="0"/>
              <a:t>Does not require downtime</a:t>
            </a:r>
          </a:p>
          <a:p>
            <a:pPr lvl="1"/>
            <a:r>
              <a:rPr lang="en-US" dirty="0"/>
              <a:t>Does not introduce data loss</a:t>
            </a:r>
          </a:p>
          <a:p>
            <a:r>
              <a:rPr lang="en-US" dirty="0"/>
              <a:t>Best practices:</a:t>
            </a:r>
          </a:p>
          <a:p>
            <a:pPr lvl="1"/>
            <a:r>
              <a:rPr lang="en-US" dirty="0"/>
              <a:t>Use failover groups</a:t>
            </a:r>
          </a:p>
          <a:p>
            <a:pPr lvl="1"/>
            <a:r>
              <a:rPr lang="en-US" dirty="0"/>
              <a:t>Failover to an isolated network</a:t>
            </a:r>
          </a:p>
          <a:p>
            <a:pPr lvl="1"/>
            <a:r>
              <a:rPr lang="en-US" dirty="0"/>
              <a:t>Integrate with Azure Automation</a:t>
            </a:r>
          </a:p>
          <a:p>
            <a:pPr lvl="1"/>
            <a:endParaRPr lang="en-US" dirty="0"/>
          </a:p>
          <a:p>
            <a:endParaRPr lang="en-US" dirty="0"/>
          </a:p>
          <a:p>
            <a:pPr lvl="1"/>
            <a:endParaRPr lang="en-US" dirty="0"/>
          </a:p>
        </p:txBody>
      </p:sp>
      <p:pic>
        <p:nvPicPr>
          <p:cNvPr id="18434" name="Picture 2" descr="Screenshot of the Test Failover page. Shows Failover direction is from on-premises to Azure and selection of recovery point as Latest processed (low RTO). In addition, the setting to chose an Azure virtual network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640" y="2791070"/>
            <a:ext cx="5433187" cy="258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Failback</a:t>
            </a:r>
          </a:p>
        </p:txBody>
      </p:sp>
      <p:sp>
        <p:nvSpPr>
          <p:cNvPr id="6" name="Text Placeholder 5"/>
          <p:cNvSpPr>
            <a:spLocks noGrp="1"/>
          </p:cNvSpPr>
          <p:nvPr>
            <p:ph idx="1"/>
          </p:nvPr>
        </p:nvSpPr>
        <p:spPr>
          <a:xfrm>
            <a:off x="385063" y="1062360"/>
            <a:ext cx="11018520" cy="2868478"/>
          </a:xfrm>
        </p:spPr>
        <p:txBody>
          <a:bodyPr/>
          <a:lstStyle/>
          <a:p>
            <a:r>
              <a:rPr lang="en-US" dirty="0"/>
              <a:t>A planned failover back to the primary site</a:t>
            </a:r>
          </a:p>
          <a:p>
            <a:r>
              <a:rPr lang="en-US" dirty="0"/>
              <a:t>Offers two data synchronization methods:</a:t>
            </a:r>
          </a:p>
          <a:p>
            <a:pPr lvl="1"/>
            <a:r>
              <a:rPr lang="en-US" dirty="0"/>
              <a:t>Full download: </a:t>
            </a:r>
          </a:p>
          <a:p>
            <a:pPr lvl="2"/>
            <a:r>
              <a:rPr lang="en-US" dirty="0"/>
              <a:t>Faster</a:t>
            </a:r>
          </a:p>
          <a:p>
            <a:pPr lvl="2"/>
            <a:r>
              <a:rPr lang="en-US" dirty="0"/>
              <a:t>Requires VMs to be shut down</a:t>
            </a:r>
          </a:p>
          <a:p>
            <a:pPr lvl="1"/>
            <a:r>
              <a:rPr lang="en-US" dirty="0"/>
              <a:t>Minimize downtime: </a:t>
            </a:r>
          </a:p>
          <a:p>
            <a:pPr lvl="2"/>
            <a:r>
              <a:rPr lang="en-US" dirty="0"/>
              <a:t>Slower</a:t>
            </a:r>
          </a:p>
          <a:p>
            <a:pPr lvl="2"/>
            <a:r>
              <a:rPr lang="en-US" dirty="0"/>
              <a:t>Eliminates the need to shut down VMs</a:t>
            </a:r>
          </a:p>
        </p:txBody>
      </p:sp>
      <p:pic>
        <p:nvPicPr>
          <p:cNvPr id="19458" name="Picture 2" descr="Screenshot of the Planned failover page with options for Failover direction and Data synchron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148" y="1062360"/>
            <a:ext cx="3080785" cy="428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07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Replication</a:t>
            </a:r>
          </a:p>
        </p:txBody>
      </p:sp>
      <p:sp>
        <p:nvSpPr>
          <p:cNvPr id="6" name="Text Placeholder 5"/>
          <p:cNvSpPr>
            <a:spLocks noGrp="1"/>
          </p:cNvSpPr>
          <p:nvPr>
            <p:ph idx="1"/>
          </p:nvPr>
        </p:nvSpPr>
        <p:spPr>
          <a:xfrm>
            <a:off x="613834" y="943684"/>
            <a:ext cx="11018520" cy="2277547"/>
          </a:xfrm>
        </p:spPr>
        <p:txBody>
          <a:bodyPr/>
          <a:lstStyle/>
          <a:p>
            <a:r>
              <a:rPr lang="en-US" dirty="0"/>
              <a:t>To configure:</a:t>
            </a:r>
          </a:p>
          <a:p>
            <a:pPr lvl="1"/>
            <a:r>
              <a:rPr lang="en-US" dirty="0"/>
              <a:t>Select source computers</a:t>
            </a:r>
          </a:p>
          <a:p>
            <a:pPr lvl="1"/>
            <a:r>
              <a:rPr lang="en-US" dirty="0"/>
              <a:t>For each, select the OS type, OS disk, and data disks to replicate</a:t>
            </a:r>
          </a:p>
          <a:p>
            <a:pPr lvl="1"/>
            <a:r>
              <a:rPr lang="en-US" dirty="0"/>
              <a:t>Optionally, exclude disks (e.g. disks hosting a paging file)</a:t>
            </a:r>
          </a:p>
          <a:p>
            <a:pPr lvl="1"/>
            <a:r>
              <a:rPr lang="en-US" dirty="0"/>
              <a:t>For each, specify the name of a target VM</a:t>
            </a:r>
          </a:p>
          <a:p>
            <a:pPr lvl="1"/>
            <a:endParaRPr lang="en-US" dirty="0"/>
          </a:p>
        </p:txBody>
      </p:sp>
      <p:pic>
        <p:nvPicPr>
          <p:cNvPr id="20482" name="Picture 2" descr="Screenshot of the Configure properties page, showing VMs with OS Type, OS disk, disks to replicate, and virtual machine target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987" y="3576831"/>
            <a:ext cx="7580164" cy="26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08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Replication Policy</a:t>
            </a:r>
          </a:p>
        </p:txBody>
      </p:sp>
      <p:sp>
        <p:nvSpPr>
          <p:cNvPr id="6" name="Text Placeholder 5"/>
          <p:cNvSpPr>
            <a:spLocks noGrp="1"/>
          </p:cNvSpPr>
          <p:nvPr>
            <p:ph idx="1"/>
          </p:nvPr>
        </p:nvSpPr>
        <p:spPr>
          <a:xfrm>
            <a:off x="613834" y="1067490"/>
            <a:ext cx="11018520" cy="3163943"/>
          </a:xfrm>
        </p:spPr>
        <p:txBody>
          <a:bodyPr/>
          <a:lstStyle/>
          <a:p>
            <a:r>
              <a:rPr lang="en-US" dirty="0"/>
              <a:t>To configure, specify the following parameters:</a:t>
            </a:r>
          </a:p>
          <a:p>
            <a:pPr lvl="1"/>
            <a:r>
              <a:rPr lang="en-US" dirty="0"/>
              <a:t>Copy frequency: </a:t>
            </a:r>
          </a:p>
          <a:p>
            <a:pPr lvl="2"/>
            <a:r>
              <a:rPr lang="en-US" dirty="0"/>
              <a:t>30 seconds</a:t>
            </a:r>
          </a:p>
          <a:p>
            <a:pPr lvl="2"/>
            <a:r>
              <a:rPr lang="en-US" dirty="0"/>
              <a:t>5 minutes</a:t>
            </a:r>
          </a:p>
          <a:p>
            <a:pPr lvl="2"/>
            <a:r>
              <a:rPr lang="en-US" dirty="0"/>
              <a:t>15 minutes (to be retired)</a:t>
            </a:r>
          </a:p>
          <a:p>
            <a:pPr lvl="1"/>
            <a:r>
              <a:rPr lang="en-US" dirty="0"/>
              <a:t>Recovery point retention</a:t>
            </a:r>
          </a:p>
          <a:p>
            <a:pPr lvl="1"/>
            <a:r>
              <a:rPr lang="en-US" dirty="0"/>
              <a:t>App-consistent snapshot</a:t>
            </a:r>
          </a:p>
          <a:p>
            <a:pPr lvl="1"/>
            <a:r>
              <a:rPr lang="en-US" dirty="0"/>
              <a:t>Initial replication start time</a:t>
            </a:r>
          </a:p>
          <a:p>
            <a:pPr lvl="1"/>
            <a:endParaRPr lang="en-US" dirty="0"/>
          </a:p>
        </p:txBody>
      </p:sp>
      <p:pic>
        <p:nvPicPr>
          <p:cNvPr id="21506" name="Picture 2" descr="Screenshot of Create and associate policy page. Settings shown and covered in the topic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826" y="2039862"/>
            <a:ext cx="564832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667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All The Demos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41764960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3 phases in the migration process: Discover, Migrate, and Optimize. In the Discovery phase, Azure Migrate is highlighted, and for the Migrate phase, Azure Site Recovery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97" y="3910699"/>
            <a:ext cx="5772150" cy="143827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p:txBody>
          <a:bodyPr/>
          <a:lstStyle/>
          <a:p>
            <a:r>
              <a:rPr lang="en-US" dirty="0"/>
              <a:t>Migration Phases</a:t>
            </a:r>
          </a:p>
        </p:txBody>
      </p:sp>
      <p:sp>
        <p:nvSpPr>
          <p:cNvPr id="6" name="Text Placeholder 5"/>
          <p:cNvSpPr>
            <a:spLocks noGrp="1"/>
          </p:cNvSpPr>
          <p:nvPr>
            <p:ph idx="1"/>
          </p:nvPr>
        </p:nvSpPr>
        <p:spPr>
          <a:xfrm>
            <a:off x="613834" y="813665"/>
            <a:ext cx="11018520" cy="4665893"/>
          </a:xfrm>
        </p:spPr>
        <p:txBody>
          <a:bodyPr/>
          <a:lstStyle/>
          <a:p>
            <a:r>
              <a:rPr lang="en-US" sz="2400" dirty="0"/>
              <a:t>When planning for migration to Azure, consider the following phases:</a:t>
            </a:r>
          </a:p>
          <a:p>
            <a:pPr lvl="1"/>
            <a:r>
              <a:rPr lang="en-US" sz="2000" dirty="0"/>
              <a:t>Discover: gain better visibility of on-premises workloads and assess the optimal resource level to run them in Microsoft Azure. </a:t>
            </a:r>
          </a:p>
          <a:p>
            <a:pPr lvl="2"/>
            <a:r>
              <a:rPr lang="en-US" sz="1800" dirty="0"/>
              <a:t>Azure Migrate is the primary tool for this, and includes:</a:t>
            </a:r>
          </a:p>
          <a:p>
            <a:pPr lvl="3"/>
            <a:r>
              <a:rPr lang="en-US" sz="1600" dirty="0"/>
              <a:t>Automated server, app, and database discovery.</a:t>
            </a:r>
          </a:p>
          <a:p>
            <a:pPr lvl="3"/>
            <a:r>
              <a:rPr lang="en-US" sz="1600" dirty="0"/>
              <a:t>Intelligent workload right-sizing and costing for maximum ROI.</a:t>
            </a:r>
          </a:p>
          <a:p>
            <a:pPr lvl="3"/>
            <a:r>
              <a:rPr lang="en-US" sz="1600" dirty="0"/>
              <a:t>Workload configuration analyses and recommendations.</a:t>
            </a:r>
          </a:p>
          <a:p>
            <a:pPr lvl="1"/>
            <a:r>
              <a:rPr lang="en-US" sz="2000" dirty="0"/>
              <a:t>Migrate: move selected workloads to Azure. </a:t>
            </a:r>
          </a:p>
          <a:p>
            <a:pPr lvl="2"/>
            <a:r>
              <a:rPr lang="en-US" sz="1800" dirty="0"/>
              <a:t>Azure Site Recovery is the primary tool for this and includes:</a:t>
            </a:r>
          </a:p>
          <a:p>
            <a:pPr lvl="3"/>
            <a:r>
              <a:rPr lang="en-US" sz="1600" dirty="0"/>
              <a:t>Lifting and shifting of servers, apps, databases, and data.</a:t>
            </a:r>
          </a:p>
          <a:p>
            <a:pPr lvl="3"/>
            <a:r>
              <a:rPr lang="en-US" sz="1600" dirty="0"/>
              <a:t>Containerization of existing applications and infrastructure</a:t>
            </a:r>
          </a:p>
          <a:p>
            <a:pPr lvl="3"/>
            <a:r>
              <a:rPr lang="en-US" sz="1600" dirty="0"/>
              <a:t>Modernization options for apps and databases.</a:t>
            </a:r>
          </a:p>
          <a:p>
            <a:pPr lvl="1"/>
            <a:r>
              <a:rPr lang="en-US" sz="2000" dirty="0"/>
              <a:t>Optimize: fine tune your Azure-based workloads and maximize your ROI. </a:t>
            </a:r>
          </a:p>
          <a:p>
            <a:pPr lvl="2"/>
            <a:r>
              <a:rPr lang="en-US" sz="1800" dirty="0"/>
              <a:t>There are many Microsoft partners to help you with backup, monitoring, security assessments, and cost management.</a:t>
            </a:r>
          </a:p>
        </p:txBody>
      </p:sp>
    </p:spTree>
    <p:extLst>
      <p:ext uri="{BB962C8B-B14F-4D97-AF65-F5344CB8AC3E}">
        <p14:creationId xmlns:p14="http://schemas.microsoft.com/office/powerpoint/2010/main" val="4256012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Migration Service</a:t>
            </a:r>
          </a:p>
        </p:txBody>
      </p:sp>
      <p:sp>
        <p:nvSpPr>
          <p:cNvPr id="6" name="Text Placeholder 5"/>
          <p:cNvSpPr>
            <a:spLocks noGrp="1"/>
          </p:cNvSpPr>
          <p:nvPr>
            <p:ph idx="1"/>
          </p:nvPr>
        </p:nvSpPr>
        <p:spPr>
          <a:xfrm>
            <a:off x="613834" y="947598"/>
            <a:ext cx="11018520" cy="2794611"/>
          </a:xfrm>
        </p:spPr>
        <p:txBody>
          <a:bodyPr/>
          <a:lstStyle/>
          <a:p>
            <a:r>
              <a:rPr lang="en-US" dirty="0"/>
              <a:t>Provides assessment of on-premises workloads for migration to Azure:</a:t>
            </a:r>
          </a:p>
          <a:p>
            <a:pPr lvl="1"/>
            <a:r>
              <a:rPr lang="en-US" dirty="0"/>
              <a:t>migration suitability of on-premises machines</a:t>
            </a:r>
          </a:p>
          <a:p>
            <a:pPr lvl="1"/>
            <a:r>
              <a:rPr lang="en-US" dirty="0"/>
              <a:t>performance-based sizing</a:t>
            </a:r>
          </a:p>
          <a:p>
            <a:pPr lvl="1"/>
            <a:r>
              <a:rPr lang="en-US" dirty="0"/>
              <a:t>cost estimates for running your on-premises machines on Azure VMs</a:t>
            </a:r>
          </a:p>
          <a:p>
            <a:r>
              <a:rPr lang="en-US" dirty="0"/>
              <a:t>Follows two steps:</a:t>
            </a:r>
          </a:p>
          <a:p>
            <a:pPr lvl="1"/>
            <a:r>
              <a:rPr lang="en-US" dirty="0"/>
              <a:t>Discover machines</a:t>
            </a:r>
          </a:p>
          <a:p>
            <a:pPr lvl="1"/>
            <a:r>
              <a:rPr lang="en-US" dirty="0"/>
              <a:t>Create Assessments</a:t>
            </a:r>
          </a:p>
        </p:txBody>
      </p:sp>
      <p:pic>
        <p:nvPicPr>
          <p:cNvPr id="3074" name="Picture 2" descr="Screenshot of the Discover and Assess page in the azure portal. Shown are Step 1, Discover machines, and Step 2 Create assess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1" y="4610099"/>
            <a:ext cx="82867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41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696" y="818701"/>
            <a:ext cx="9144000" cy="498598"/>
          </a:xfrm>
        </p:spPr>
        <p:txBody>
          <a:bodyPr/>
          <a:lstStyle/>
          <a:p>
            <a:r>
              <a:rPr lang="en-US" dirty="0"/>
              <a:t>Video: </a:t>
            </a:r>
            <a:r>
              <a:rPr lang="en-US" dirty="0">
                <a:hlinkClick r:id="rId3"/>
              </a:rPr>
              <a:t>Azure Migrate</a:t>
            </a:r>
            <a:endParaRPr lang="en-US" dirty="0"/>
          </a:p>
        </p:txBody>
      </p:sp>
      <p:pic>
        <p:nvPicPr>
          <p:cNvPr id="5" name="Picture 4"/>
          <p:cNvPicPr>
            <a:picLocks noChangeAspect="1"/>
          </p:cNvPicPr>
          <p:nvPr/>
        </p:nvPicPr>
        <p:blipFill>
          <a:blip r:embed="rId4"/>
          <a:stretch>
            <a:fillRect/>
          </a:stretch>
        </p:blipFill>
        <p:spPr>
          <a:xfrm>
            <a:off x="4299709" y="2931886"/>
            <a:ext cx="7892291" cy="3926114"/>
          </a:xfrm>
          <a:prstGeom prst="rect">
            <a:avLst/>
          </a:prstGeom>
        </p:spPr>
      </p:pic>
      <p:pic>
        <p:nvPicPr>
          <p:cNvPr id="7" name="Picture 6"/>
          <p:cNvPicPr>
            <a:picLocks noChangeAspect="1"/>
          </p:cNvPicPr>
          <p:nvPr/>
        </p:nvPicPr>
        <p:blipFill>
          <a:blip r:embed="rId5"/>
          <a:stretch>
            <a:fillRect/>
          </a:stretch>
        </p:blipFill>
        <p:spPr>
          <a:xfrm>
            <a:off x="334696" y="1400692"/>
            <a:ext cx="11687175" cy="1447800"/>
          </a:xfrm>
          <a:prstGeom prst="rect">
            <a:avLst/>
          </a:prstGeom>
        </p:spPr>
      </p:pic>
    </p:spTree>
    <p:extLst>
      <p:ext uri="{BB962C8B-B14F-4D97-AF65-F5344CB8AC3E}">
        <p14:creationId xmlns:p14="http://schemas.microsoft.com/office/powerpoint/2010/main" val="299774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759" y="1323123"/>
            <a:ext cx="10895584" cy="498598"/>
          </a:xfrm>
        </p:spPr>
        <p:txBody>
          <a:bodyPr/>
          <a:lstStyle/>
          <a:p>
            <a:r>
              <a:rPr lang="en-US"/>
              <a:t>Video: </a:t>
            </a:r>
            <a:r>
              <a:rPr lang="en-US">
                <a:hlinkClick r:id="rId3"/>
              </a:rPr>
              <a:t>Migrating Applications to the Cloud</a:t>
            </a:r>
            <a:endParaRPr lang="en-US" dirty="0"/>
          </a:p>
        </p:txBody>
      </p:sp>
    </p:spTree>
    <p:extLst>
      <p:ext uri="{BB962C8B-B14F-4D97-AF65-F5344CB8AC3E}">
        <p14:creationId xmlns:p14="http://schemas.microsoft.com/office/powerpoint/2010/main" val="1882188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Using Azure Migrate: A Look ahead</a:t>
            </a:r>
          </a:p>
        </p:txBody>
      </p:sp>
      <p:sp>
        <p:nvSpPr>
          <p:cNvPr id="6" name="Text Placeholder 5"/>
          <p:cNvSpPr>
            <a:spLocks noGrp="1"/>
          </p:cNvSpPr>
          <p:nvPr>
            <p:ph idx="1"/>
          </p:nvPr>
        </p:nvSpPr>
        <p:spPr>
          <a:xfrm>
            <a:off x="613834" y="859319"/>
            <a:ext cx="11018520" cy="2794611"/>
          </a:xfrm>
        </p:spPr>
        <p:txBody>
          <a:bodyPr/>
          <a:lstStyle/>
          <a:p>
            <a:r>
              <a:rPr lang="en-US" dirty="0"/>
              <a:t>Architecture:</a:t>
            </a:r>
          </a:p>
          <a:p>
            <a:pPr lvl="1"/>
            <a:r>
              <a:rPr lang="en-US" dirty="0"/>
              <a:t>Closely integrated with the components of an VMware vCenter environment</a:t>
            </a:r>
          </a:p>
          <a:p>
            <a:r>
              <a:rPr lang="en-US" dirty="0"/>
              <a:t>Process</a:t>
            </a:r>
          </a:p>
          <a:p>
            <a:pPr lvl="1"/>
            <a:r>
              <a:rPr lang="en-US" dirty="0"/>
              <a:t>Create a project</a:t>
            </a:r>
          </a:p>
          <a:p>
            <a:pPr lvl="1"/>
            <a:r>
              <a:rPr lang="en-US" dirty="0"/>
              <a:t>Discover the machines</a:t>
            </a:r>
          </a:p>
          <a:p>
            <a:pPr lvl="1"/>
            <a:r>
              <a:rPr lang="en-US" dirty="0"/>
              <a:t>Collect the information</a:t>
            </a:r>
          </a:p>
          <a:p>
            <a:pPr lvl="1"/>
            <a:r>
              <a:rPr lang="en-US" dirty="0"/>
              <a:t>Assess the project</a:t>
            </a:r>
          </a:p>
        </p:txBody>
      </p:sp>
      <p:pic>
        <p:nvPicPr>
          <p:cNvPr id="4098" name="Picture 2" descr="Architectural diagram showing how the Azure Migrate service works to discover information about ESXi hosts and VMs in a VMWare vCenter server. An assessment is created as a an outcome of the discovery process. The text in the topic describes the process in the diagram in mor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058" y="3653930"/>
            <a:ext cx="6944102" cy="295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6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 id="{C261F2DB-B314-424E-9569-4F22780BFB1A}" vid="{DD5D8A28-346F-4D92-9E14-76D07224788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6663</TotalTime>
  <Words>3237</Words>
  <Application>Microsoft Office PowerPoint</Application>
  <PresentationFormat>Widescreen</PresentationFormat>
  <Paragraphs>632</Paragraphs>
  <Slides>48</Slides>
  <Notes>43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48</vt:i4>
      </vt:variant>
    </vt:vector>
  </HeadingPairs>
  <TitlesOfParts>
    <vt:vector size="59" baseType="lpstr">
      <vt:lpstr>Arial</vt:lpstr>
      <vt:lpstr>Consolas</vt:lpstr>
      <vt:lpstr>Segoe UI</vt:lpstr>
      <vt:lpstr>Segoe UI Light</vt:lpstr>
      <vt:lpstr>Segoe UI Semibold</vt:lpstr>
      <vt:lpstr>Segoe UI Semilight</vt:lpstr>
      <vt:lpstr>Verdana</vt:lpstr>
      <vt:lpstr>Wingdings</vt:lpstr>
      <vt:lpstr>WHITE TEMPLATE</vt:lpstr>
      <vt:lpstr>SOFT BLACK TEMPLATE</vt:lpstr>
      <vt:lpstr>MS</vt:lpstr>
      <vt:lpstr>AZ-300T02 M 1:  Evaluating and Performing Server Migration to Azure</vt:lpstr>
      <vt:lpstr>PowerPoint Presentation</vt:lpstr>
      <vt:lpstr>Video: Migration  At the end of this module  There will be a full demo for "Migration to Azure"</vt:lpstr>
      <vt:lpstr>Migration Goals</vt:lpstr>
      <vt:lpstr>Migration Phases</vt:lpstr>
      <vt:lpstr>Azure Migration Service</vt:lpstr>
      <vt:lpstr>Video: Azure Migrate</vt:lpstr>
      <vt:lpstr>Video: Migrating Applications to the Cloud</vt:lpstr>
      <vt:lpstr>Using Azure Migrate: A Look ahead</vt:lpstr>
      <vt:lpstr>PowerPoint Presentation</vt:lpstr>
      <vt:lpstr>Creating a Project</vt:lpstr>
      <vt:lpstr>Creating a Collector</vt:lpstr>
      <vt:lpstr>Assessing Readiness</vt:lpstr>
      <vt:lpstr>Assessing VM Sizing</vt:lpstr>
      <vt:lpstr>Estimating Cost</vt:lpstr>
      <vt:lpstr>Customizing the Assessment</vt:lpstr>
      <vt:lpstr>Troubleshooting Azure Migrate</vt:lpstr>
      <vt:lpstr>Demonstration: Azure Migrate</vt:lpstr>
      <vt:lpstr>Practice: Discover and Assess</vt:lpstr>
      <vt:lpstr>Practice: Azure Migrate</vt:lpstr>
      <vt:lpstr>PowerPoint Presentation</vt:lpstr>
      <vt:lpstr>Video: ASR Capabilities</vt:lpstr>
      <vt:lpstr>ASR Scenarios</vt:lpstr>
      <vt:lpstr>ASR Features</vt:lpstr>
      <vt:lpstr>Video: ASR Features</vt:lpstr>
      <vt:lpstr>Video: ASR End to End</vt:lpstr>
      <vt:lpstr>Using ASR: A Look Ahead</vt:lpstr>
      <vt:lpstr>PowerPoint Presentation</vt:lpstr>
      <vt:lpstr>Configuring Azure</vt:lpstr>
      <vt:lpstr>ASR Deployment Planner</vt:lpstr>
      <vt:lpstr>Configure the Infrastructure: Requirements</vt:lpstr>
      <vt:lpstr>Configure the Infrastructure: Process</vt:lpstr>
      <vt:lpstr>Recovery Services Vault</vt:lpstr>
      <vt:lpstr>Video: Configure the Infrastructure</vt:lpstr>
      <vt:lpstr>Practice: Preparing the Azure Environment</vt:lpstr>
      <vt:lpstr>Practice: Preparing On-premises Hyper-V Servers</vt:lpstr>
      <vt:lpstr>PowerPoint Presentation</vt:lpstr>
      <vt:lpstr>Video: Configure Failback</vt:lpstr>
      <vt:lpstr>Video: Troubleshoot Hyper-V to Azure Failover</vt:lpstr>
      <vt:lpstr>Customize the Recovery Plan</vt:lpstr>
      <vt:lpstr>Practice: Using PowerShell to Migrate VMs to Azure</vt:lpstr>
      <vt:lpstr>Planned and Unplanned Failovers</vt:lpstr>
      <vt:lpstr>Enable Replication</vt:lpstr>
      <vt:lpstr>Test Failover</vt:lpstr>
      <vt:lpstr>Failback</vt:lpstr>
      <vt:lpstr>Virtual Machine Replication</vt:lpstr>
      <vt:lpstr>Replication Policy</vt:lpstr>
      <vt:lpstr>All The Demos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Dan Lewis</cp:lastModifiedBy>
  <cp:revision>311</cp:revision>
  <dcterms:created xsi:type="dcterms:W3CDTF">2018-07-31T14:16:34Z</dcterms:created>
  <dcterms:modified xsi:type="dcterms:W3CDTF">2018-11-26T16:15:49Z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