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  <p:sldMasterId id="2147484742" r:id="rId6"/>
  </p:sldMasterIdLst>
  <p:notesMasterIdLst>
    <p:notesMasterId r:id="rId45"/>
  </p:notesMasterIdLst>
  <p:handoutMasterIdLst>
    <p:handoutMasterId r:id="rId46"/>
  </p:handoutMasterIdLst>
  <p:sldIdLst>
    <p:sldId id="1719" r:id="rId7"/>
    <p:sldId id="1880" r:id="rId8"/>
    <p:sldId id="1888" r:id="rId9"/>
    <p:sldId id="1889" r:id="rId10"/>
    <p:sldId id="1929" r:id="rId11"/>
    <p:sldId id="1930" r:id="rId12"/>
    <p:sldId id="1931" r:id="rId13"/>
    <p:sldId id="1958" r:id="rId14"/>
    <p:sldId id="1934" r:id="rId15"/>
    <p:sldId id="1890" r:id="rId16"/>
    <p:sldId id="1881" r:id="rId17"/>
    <p:sldId id="1891" r:id="rId18"/>
    <p:sldId id="1906" r:id="rId19"/>
    <p:sldId id="1935" r:id="rId20"/>
    <p:sldId id="1907" r:id="rId21"/>
    <p:sldId id="1913" r:id="rId22"/>
    <p:sldId id="1961" r:id="rId23"/>
    <p:sldId id="1883" r:id="rId24"/>
    <p:sldId id="1936" r:id="rId25"/>
    <p:sldId id="1914" r:id="rId26"/>
    <p:sldId id="1937" r:id="rId27"/>
    <p:sldId id="1938" r:id="rId28"/>
    <p:sldId id="1959" r:id="rId29"/>
    <p:sldId id="1894" r:id="rId30"/>
    <p:sldId id="1896" r:id="rId31"/>
    <p:sldId id="1885" r:id="rId32"/>
    <p:sldId id="1895" r:id="rId33"/>
    <p:sldId id="1939" r:id="rId34"/>
    <p:sldId id="1962" r:id="rId35"/>
    <p:sldId id="1920" r:id="rId36"/>
    <p:sldId id="1941" r:id="rId37"/>
    <p:sldId id="1942" r:id="rId38"/>
    <p:sldId id="1943" r:id="rId39"/>
    <p:sldId id="1944" r:id="rId40"/>
    <p:sldId id="1945" r:id="rId41"/>
    <p:sldId id="1946" r:id="rId42"/>
    <p:sldId id="1940" r:id="rId43"/>
    <p:sldId id="1923" r:id="rId44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rand Template" id="{E9D1FD4D-DAAF-4829-BBBC-AD8AC9ACFE8A}">
          <p14:sldIdLst>
            <p14:sldId id="1719"/>
          </p14:sldIdLst>
        </p14:section>
        <p14:section name="MS-Template" id="{A073DAE3-B461-442F-A3D3-6642BD875E45}">
          <p14:sldIdLst>
            <p14:sldId id="1880"/>
            <p14:sldId id="1888"/>
            <p14:sldId id="1889"/>
            <p14:sldId id="1929"/>
            <p14:sldId id="1930"/>
            <p14:sldId id="1931"/>
            <p14:sldId id="1958"/>
            <p14:sldId id="1934"/>
            <p14:sldId id="1890"/>
            <p14:sldId id="1881"/>
            <p14:sldId id="1891"/>
            <p14:sldId id="1906"/>
            <p14:sldId id="1935"/>
            <p14:sldId id="1907"/>
            <p14:sldId id="1913"/>
            <p14:sldId id="1961"/>
            <p14:sldId id="1883"/>
            <p14:sldId id="1936"/>
            <p14:sldId id="1914"/>
            <p14:sldId id="1937"/>
            <p14:sldId id="1938"/>
            <p14:sldId id="1959"/>
            <p14:sldId id="1894"/>
            <p14:sldId id="1896"/>
            <p14:sldId id="1885"/>
            <p14:sldId id="1895"/>
            <p14:sldId id="1939"/>
            <p14:sldId id="1962"/>
            <p14:sldId id="1920"/>
            <p14:sldId id="1941"/>
            <p14:sldId id="1942"/>
            <p14:sldId id="1943"/>
            <p14:sldId id="1944"/>
            <p14:sldId id="1945"/>
            <p14:sldId id="1946"/>
            <p14:sldId id="1940"/>
            <p14:sldId id="1923"/>
          </p14:sldIdLst>
        </p14:section>
        <p14:section name="Soft Black template" id="{888AB95E-1B7E-4E95-8F39-C5D0E8372BC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1A1A1A"/>
    <a:srgbClr val="FFFFFF"/>
    <a:srgbClr val="00BCF2"/>
    <a:srgbClr val="40CDF5"/>
    <a:srgbClr val="40587C"/>
    <a:srgbClr val="00B0E3"/>
    <a:srgbClr val="00188F"/>
    <a:srgbClr val="005291"/>
    <a:srgbClr val="BA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78" autoAdjust="0"/>
    <p:restoredTop sz="92109" autoAdjust="0"/>
  </p:normalViewPr>
  <p:slideViewPr>
    <p:cSldViewPr snapToGrid="0">
      <p:cViewPr varScale="1">
        <p:scale>
          <a:sx n="149" d="100"/>
          <a:sy n="149" d="100"/>
        </p:scale>
        <p:origin x="108" y="252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Lewis" userId="30f7ee97-579a-47d7-a717-b57f0e8fef5f" providerId="ADAL" clId="{6B91DD3E-FDFD-4D05-97B4-15B4596B16D9}"/>
  </pc:docChgLst>
  <pc:docChgLst>
    <pc:chgData name="Dan Lewis" userId="30f7ee97-579a-47d7-a717-b57f0e8fef5f" providerId="ADAL" clId="{4AFB1D92-B56F-4D91-93FC-7AE031966ED9}"/>
    <pc:docChg chg="custSel delSld modSection">
      <pc:chgData name="Dan Lewis" userId="30f7ee97-579a-47d7-a717-b57f0e8fef5f" providerId="ADAL" clId="{4AFB1D92-B56F-4D91-93FC-7AE031966ED9}" dt="2019-03-13T10:24:10.745" v="9" actId="2696"/>
      <pc:docMkLst>
        <pc:docMk/>
      </pc:docMkLst>
    </pc:docChg>
  </pc:docChgLst>
  <pc:docChgLst>
    <pc:chgData name="Dan Lewis" userId="30f7ee97-579a-47d7-a717-b57f0e8fef5f" providerId="ADAL" clId="{0DF361EE-3380-4BE0-9CD4-F76398941B02}"/>
    <pc:docChg chg="modSld">
      <pc:chgData name="Dan Lewis" userId="30f7ee97-579a-47d7-a717-b57f0e8fef5f" providerId="ADAL" clId="{0DF361EE-3380-4BE0-9CD4-F76398941B02}" dt="2019-05-22T09:29:41.945" v="2" actId="6549"/>
      <pc:docMkLst>
        <pc:docMk/>
      </pc:docMkLst>
      <pc:sldChg chg="modSp">
        <pc:chgData name="Dan Lewis" userId="30f7ee97-579a-47d7-a717-b57f0e8fef5f" providerId="ADAL" clId="{0DF361EE-3380-4BE0-9CD4-F76398941B02}" dt="2019-05-22T08:47:56.463" v="1" actId="20577"/>
        <pc:sldMkLst>
          <pc:docMk/>
          <pc:sldMk cId="1663815092" sldId="1881"/>
        </pc:sldMkLst>
        <pc:spChg chg="mod">
          <ac:chgData name="Dan Lewis" userId="30f7ee97-579a-47d7-a717-b57f0e8fef5f" providerId="ADAL" clId="{0DF361EE-3380-4BE0-9CD4-F76398941B02}" dt="2019-05-22T08:47:56.463" v="1" actId="20577"/>
          <ac:spMkLst>
            <pc:docMk/>
            <pc:sldMk cId="1663815092" sldId="1881"/>
            <ac:spMk id="6" creationId="{00000000-0000-0000-0000-000000000000}"/>
          </ac:spMkLst>
        </pc:spChg>
      </pc:sldChg>
      <pc:sldChg chg="modSp">
        <pc:chgData name="Dan Lewis" userId="30f7ee97-579a-47d7-a717-b57f0e8fef5f" providerId="ADAL" clId="{0DF361EE-3380-4BE0-9CD4-F76398941B02}" dt="2019-05-22T09:29:41.945" v="2" actId="6549"/>
        <pc:sldMkLst>
          <pc:docMk/>
          <pc:sldMk cId="3707359120" sldId="1962"/>
        </pc:sldMkLst>
        <pc:spChg chg="mod">
          <ac:chgData name="Dan Lewis" userId="30f7ee97-579a-47d7-a717-b57f0e8fef5f" providerId="ADAL" clId="{0DF361EE-3380-4BE0-9CD4-F76398941B02}" dt="2019-05-22T09:29:41.945" v="2" actId="6549"/>
          <ac:spMkLst>
            <pc:docMk/>
            <pc:sldMk cId="3707359120" sldId="1962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5/22/2019 9:47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5/22/2019 8:52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5/22/2019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5/22/2019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01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5/22/2019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89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5/22/2019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93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5/22/2019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787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5/22/2019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66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5/22/2019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52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5/22/2019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1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5/22/2019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63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5/22/2019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82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5/22/2019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13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5/22/2019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08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5/22/2019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64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5/22/2019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837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5/22/2019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125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5/22/2019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337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5/22/2019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3388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5/22/2019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90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5/22/2019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557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5/22/2019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111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5/22/2019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435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5/22/2019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780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5/22/2019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176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5/22/2019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850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5/22/2019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83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5/22/2019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419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5/22/2019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2642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5/22/2019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9929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5/22/2019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06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5/22/2019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60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5/22/2019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61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5/22/2019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5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5/22/2019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36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5/22/2019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42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5/22/2019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3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5DF3C-6C8F-43BE-92C2-BE4537BFD6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9166D5-15A2-4B98-8331-AD06974AE2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0C4B04-9C9F-465F-9951-6B4E6D55422A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BA0094-BABD-45E8-8EA6-9DA003B4CD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4B0D9-E738-4241-851E-02087D63F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B8222-5199-4513-8941-5675C42113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7FA71-E6D6-496C-95C6-956CF28B81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903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267201" y="1828800"/>
            <a:ext cx="7643223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267200" y="2895600"/>
            <a:ext cx="770128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0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2756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922940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718" y="992188"/>
            <a:ext cx="5065183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101" y="992188"/>
            <a:ext cx="5067300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80734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88421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34342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0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2197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7904008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541146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135652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351" y="0"/>
            <a:ext cx="25908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718" y="0"/>
            <a:ext cx="7573433" cy="5378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46864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BC8D-C1AB-48A2-B0C4-805AF97E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B8A47-D0E7-4604-B8A5-FD7DAA7DEB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5725934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8704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21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6351" y="731839"/>
            <a:ext cx="12181416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765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3834" y="-2"/>
            <a:ext cx="10365317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718" y="1021215"/>
            <a:ext cx="10825541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10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81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43" r:id="rId1"/>
    <p:sldLayoutId id="2147484744" r:id="rId2"/>
    <p:sldLayoutId id="2147484745" r:id="rId3"/>
    <p:sldLayoutId id="2147484746" r:id="rId4"/>
    <p:sldLayoutId id="2147484747" r:id="rId5"/>
    <p:sldLayoutId id="2147484748" r:id="rId6"/>
    <p:sldLayoutId id="2147484749" r:id="rId7"/>
    <p:sldLayoutId id="2147484750" r:id="rId8"/>
    <p:sldLayoutId id="2147484751" r:id="rId9"/>
    <p:sldLayoutId id="2147484752" r:id="rId10"/>
    <p:sldLayoutId id="2147484753" r:id="rId11"/>
    <p:sldLayoutId id="2147484754" r:id="rId12"/>
    <p:sldLayoutId id="2147484755" r:id="rId13"/>
    <p:sldLayoutId id="2147484756" r:id="rId14"/>
  </p:sldLayoutIdLst>
  <p:transition>
    <p:fade/>
  </p:transition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68" userDrawn="1">
          <p15:clr>
            <a:srgbClr val="C35EA4"/>
          </p15:clr>
        </p15:guide>
        <p15:guide id="2" pos="7313" userDrawn="1">
          <p15:clr>
            <a:srgbClr val="C35EA4"/>
          </p15:clr>
        </p15:guide>
        <p15:guide id="3" orient="horz" pos="369" userDrawn="1">
          <p15:clr>
            <a:srgbClr val="C35EA4"/>
          </p15:clr>
        </p15:guide>
        <p15:guide id="4" orient="horz" pos="3949" userDrawn="1">
          <p15:clr>
            <a:srgbClr val="C35EA4"/>
          </p15:clr>
        </p15:guide>
        <p15:guide id="5" orient="horz" pos="184" userDrawn="1">
          <p15:clr>
            <a:srgbClr val="A4A3A4"/>
          </p15:clr>
        </p15:guide>
        <p15:guide id="6" pos="185" userDrawn="1">
          <p15:clr>
            <a:srgbClr val="A4A3A4"/>
          </p15:clr>
        </p15:guide>
        <p15:guide id="7" orient="horz" pos="4135" userDrawn="1">
          <p15:clr>
            <a:srgbClr val="A4A3A4"/>
          </p15:clr>
        </p15:guide>
        <p15:guide id="8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e4Y4jxoer8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r5tOGyGrIQ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eGW-jkSd9Y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cw9tVXxmKk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Shows/Azure-Friday/Using-Azure-CDN-features-in-the-Azure-Portal/player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Shows/Azure-Friday/Optimize-Your-Content-Delivery-with-Azure-CDN/player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v2ZXPX9ET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8738" y="1685846"/>
            <a:ext cx="4167887" cy="2215991"/>
          </a:xfrm>
        </p:spPr>
        <p:txBody>
          <a:bodyPr/>
          <a:lstStyle/>
          <a:p>
            <a:r>
              <a:rPr lang="en-US" dirty="0"/>
              <a:t>AZ-300</a:t>
            </a:r>
            <a:r>
              <a:rPr lang="tr-TR" dirty="0"/>
              <a:t>T</a:t>
            </a:r>
            <a:r>
              <a:rPr lang="en-US" dirty="0"/>
              <a:t>0</a:t>
            </a:r>
            <a:r>
              <a:rPr lang="tr-TR" dirty="0"/>
              <a:t>1</a:t>
            </a:r>
            <a:br>
              <a:rPr lang="en-US" dirty="0"/>
            </a:br>
            <a:r>
              <a:rPr lang="en-US" dirty="0"/>
              <a:t>M</a:t>
            </a:r>
            <a:r>
              <a:rPr lang="tr-TR" dirty="0"/>
              <a:t> </a:t>
            </a:r>
            <a:r>
              <a:rPr lang="en-US" dirty="0"/>
              <a:t>2: Implementing and Managing Storage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314325" y="405217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Azure Storage Accounts</a:t>
            </a:r>
            <a:endParaRPr lang="tr-T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Data Replication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Azure Storage Explorer</a:t>
            </a:r>
            <a:endParaRPr lang="tr-T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Storing and Accessing Data</a:t>
            </a:r>
            <a:endParaRPr lang="tr-T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Monitoring Storage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B14F69-CF54-456C-9053-300D794C2A8D}"/>
              </a:ext>
            </a:extLst>
          </p:cNvPr>
          <p:cNvSpPr txBox="1">
            <a:spLocks/>
          </p:cNvSpPr>
          <p:nvPr/>
        </p:nvSpPr>
        <p:spPr bwMode="auto">
          <a:xfrm>
            <a:off x="585216" y="117374"/>
            <a:ext cx="10832752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defTabSz="93274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tr-TR" dirty="0">
                <a:solidFill>
                  <a:schemeClr val="bg1"/>
                </a:solidFill>
                <a:latin typeface="Segoe UI" panose="020B0502040204020203" pitchFamily="34" charset="0"/>
              </a:rPr>
              <a:t>Lesson</a:t>
            </a:r>
            <a:r>
              <a:rPr lang="tr-TR" dirty="0">
                <a:solidFill>
                  <a:schemeClr val="bg1"/>
                </a:solidFill>
              </a:rPr>
              <a:t> 2: </a:t>
            </a:r>
            <a:r>
              <a:rPr lang="en-US" dirty="0">
                <a:solidFill>
                  <a:schemeClr val="bg1"/>
                </a:solidFill>
              </a:rPr>
              <a:t>Data Replication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5215" y="1036526"/>
            <a:ext cx="1133807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Replication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Locally Redundant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Geo-Redundant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Zone Redundant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Replication Option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Storage Account PowerShell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46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Options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928097"/>
            <a:ext cx="11018520" cy="2351413"/>
          </a:xfrm>
        </p:spPr>
        <p:txBody>
          <a:bodyPr/>
          <a:lstStyle/>
          <a:p>
            <a:r>
              <a:rPr lang="en-US" dirty="0"/>
              <a:t>Locally-redundant storage (LRS):</a:t>
            </a:r>
          </a:p>
          <a:p>
            <a:pPr lvl="1"/>
            <a:r>
              <a:rPr lang="en-US" dirty="0"/>
              <a:t>The only replication option when using Premium performance tier </a:t>
            </a:r>
          </a:p>
          <a:p>
            <a:r>
              <a:rPr lang="en-US" dirty="0"/>
              <a:t>Zone-redundant storage (ZRS):</a:t>
            </a:r>
          </a:p>
          <a:p>
            <a:r>
              <a:rPr lang="en-US" dirty="0"/>
              <a:t>Geo-redundant storage (GRS)</a:t>
            </a:r>
          </a:p>
          <a:p>
            <a:r>
              <a:rPr lang="en-US" dirty="0"/>
              <a:t>Read-access geo-redundant storage (RA-RGS)</a:t>
            </a:r>
          </a:p>
        </p:txBody>
      </p:sp>
      <p:pic>
        <p:nvPicPr>
          <p:cNvPr id="3076" name="Picture 4" descr="Screenshot of the storage replications drop-down showing LRS, GRS, and RA-GRS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514" y="3756623"/>
            <a:ext cx="55626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81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Redundant Storage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948880"/>
            <a:ext cx="11018520" cy="4567404"/>
          </a:xfrm>
        </p:spPr>
        <p:txBody>
          <a:bodyPr/>
          <a:lstStyle/>
          <a:p>
            <a:r>
              <a:rPr lang="en-US" dirty="0"/>
              <a:t>Copies:</a:t>
            </a:r>
          </a:p>
          <a:p>
            <a:pPr lvl="1"/>
            <a:r>
              <a:rPr lang="en-US" dirty="0"/>
              <a:t>3 in the same Azure facility</a:t>
            </a:r>
          </a:p>
          <a:p>
            <a:r>
              <a:rPr lang="en-US" dirty="0"/>
              <a:t>Strategy:</a:t>
            </a:r>
          </a:p>
          <a:p>
            <a:pPr lvl="1"/>
            <a:r>
              <a:rPr lang="en-US" dirty="0"/>
              <a:t>Data replicated synchronously across 3 replicas in the same Azure facility</a:t>
            </a:r>
          </a:p>
          <a:p>
            <a:r>
              <a:rPr lang="en-US" dirty="0"/>
              <a:t>Protection:</a:t>
            </a:r>
          </a:p>
          <a:p>
            <a:pPr lvl="1"/>
            <a:r>
              <a:rPr lang="en-US" dirty="0"/>
              <a:t>Localized hardware failures </a:t>
            </a:r>
          </a:p>
          <a:p>
            <a:r>
              <a:rPr lang="en-US" dirty="0"/>
              <a:t>Additional considerations:</a:t>
            </a:r>
          </a:p>
          <a:p>
            <a:pPr lvl="1"/>
            <a:r>
              <a:rPr lang="en-US" dirty="0"/>
              <a:t>LRS is an economical option if your data can be easily reconstructed</a:t>
            </a:r>
          </a:p>
          <a:p>
            <a:pPr lvl="1"/>
            <a:r>
              <a:rPr lang="en-US" dirty="0"/>
              <a:t>LRS is the only available option if you use the Premium performance tier</a:t>
            </a:r>
          </a:p>
          <a:p>
            <a:pPr lvl="1"/>
            <a:r>
              <a:rPr lang="en-US" dirty="0"/>
              <a:t>When using LRS, you should plan for an alternative recovery strategy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3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Geo-Redundant Storage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938488"/>
            <a:ext cx="11018520" cy="5121402"/>
          </a:xfrm>
        </p:spPr>
        <p:txBody>
          <a:bodyPr/>
          <a:lstStyle/>
          <a:p>
            <a:r>
              <a:rPr lang="en-US" sz="2400" dirty="0"/>
              <a:t>Copies:</a:t>
            </a:r>
          </a:p>
          <a:p>
            <a:pPr lvl="1"/>
            <a:r>
              <a:rPr lang="en-US" sz="2000" dirty="0"/>
              <a:t>Total of 6, with 3 per Azure region. </a:t>
            </a:r>
          </a:p>
          <a:p>
            <a:r>
              <a:rPr lang="en-US" sz="2400" dirty="0"/>
              <a:t>Strategy:</a:t>
            </a:r>
          </a:p>
          <a:p>
            <a:pPr lvl="1"/>
            <a:r>
              <a:rPr lang="en-US" sz="2000" dirty="0"/>
              <a:t>Data replicated synchronously across 3 replicas in the same Azure facility</a:t>
            </a:r>
          </a:p>
          <a:p>
            <a:pPr lvl="1"/>
            <a:r>
              <a:rPr lang="en-US" sz="2000" dirty="0"/>
              <a:t>Data replicated synchronously within each region and asynchronously across regions.</a:t>
            </a:r>
          </a:p>
          <a:p>
            <a:r>
              <a:rPr lang="en-US" sz="2400" dirty="0"/>
              <a:t>Protection:</a:t>
            </a:r>
          </a:p>
          <a:p>
            <a:pPr lvl="1"/>
            <a:r>
              <a:rPr lang="en-US" sz="2000" dirty="0"/>
              <a:t>Localized hardware failures and region-wide disasters </a:t>
            </a:r>
          </a:p>
          <a:p>
            <a:r>
              <a:rPr lang="en-US" sz="2400" dirty="0"/>
              <a:t>Additional considerations:</a:t>
            </a:r>
          </a:p>
          <a:p>
            <a:pPr lvl="1"/>
            <a:r>
              <a:rPr lang="en-US" sz="2000" dirty="0"/>
              <a:t>With GRS, data in the secondary region becomes available for reads and writes (via the primary endpoint) only after Microsoft initiates a failover from the primary region.</a:t>
            </a:r>
          </a:p>
          <a:p>
            <a:pPr lvl="1"/>
            <a:r>
              <a:rPr lang="en-US" sz="2000" dirty="0"/>
              <a:t>With RA-GRS, data in the secondary region is always available for reads (via the secondary endpoint). It becomes available for writes (via the primary endpoint) only after Microsoft initiates a failover from the primary region.</a:t>
            </a:r>
          </a:p>
        </p:txBody>
      </p:sp>
    </p:spTree>
    <p:extLst>
      <p:ext uri="{BB962C8B-B14F-4D97-AF65-F5344CB8AC3E}">
        <p14:creationId xmlns:p14="http://schemas.microsoft.com/office/powerpoint/2010/main" val="19242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 Redundant Storage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948880"/>
            <a:ext cx="11018520" cy="4505849"/>
          </a:xfrm>
        </p:spPr>
        <p:txBody>
          <a:bodyPr/>
          <a:lstStyle/>
          <a:p>
            <a:r>
              <a:rPr lang="en-US" dirty="0"/>
              <a:t>Copies:</a:t>
            </a:r>
          </a:p>
          <a:p>
            <a:pPr lvl="1"/>
            <a:r>
              <a:rPr lang="en-US" dirty="0"/>
              <a:t>3 across different Azure facilities in separate zones in the same region.</a:t>
            </a:r>
          </a:p>
          <a:p>
            <a:r>
              <a:rPr lang="en-US" dirty="0"/>
              <a:t>Strategy:</a:t>
            </a:r>
          </a:p>
          <a:p>
            <a:pPr lvl="1"/>
            <a:r>
              <a:rPr lang="en-US" dirty="0"/>
              <a:t>Data replicated synchronously across 3 replicas in separate zones in the same region.</a:t>
            </a:r>
          </a:p>
          <a:p>
            <a:r>
              <a:rPr lang="en-US" dirty="0"/>
              <a:t>Protection:</a:t>
            </a:r>
          </a:p>
          <a:p>
            <a:pPr lvl="1"/>
            <a:r>
              <a:rPr lang="en-US" dirty="0"/>
              <a:t>Localized hardware failures and failures of individual facilities</a:t>
            </a:r>
          </a:p>
          <a:p>
            <a:r>
              <a:rPr lang="en-US" dirty="0"/>
              <a:t>Additional considerations:</a:t>
            </a:r>
          </a:p>
          <a:p>
            <a:pPr lvl="1"/>
            <a:r>
              <a:rPr lang="en-US" dirty="0"/>
              <a:t>ZRS is not yet available in all regions.</a:t>
            </a:r>
          </a:p>
          <a:p>
            <a:pPr lvl="1"/>
            <a:r>
              <a:rPr lang="en-US" dirty="0"/>
              <a:t>ZRS may not protect your data against a regional disaster where multiple zones are permanently affected. </a:t>
            </a:r>
          </a:p>
          <a:p>
            <a:pPr lvl="1"/>
            <a:r>
              <a:rPr lang="en-US" dirty="0"/>
              <a:t>ZRS does not support Azure VM disk files</a:t>
            </a:r>
          </a:p>
        </p:txBody>
      </p:sp>
    </p:spTree>
    <p:extLst>
      <p:ext uri="{BB962C8B-B14F-4D97-AF65-F5344CB8AC3E}">
        <p14:creationId xmlns:p14="http://schemas.microsoft.com/office/powerpoint/2010/main" val="184778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Option Comparison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539812" y="1686634"/>
            <a:ext cx="11018520" cy="430887"/>
          </a:xfrm>
        </p:spPr>
        <p:txBody>
          <a:bodyPr/>
          <a:lstStyle/>
          <a:p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4" y="1061365"/>
            <a:ext cx="10095634" cy="485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7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 PowerShell Tasks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539812" y="1686634"/>
            <a:ext cx="11018520" cy="800219"/>
          </a:xfrm>
        </p:spPr>
        <p:txBody>
          <a:bodyPr/>
          <a:lstStyle/>
          <a:p>
            <a:endParaRPr lang="en-US" b="1" dirty="0"/>
          </a:p>
          <a:p>
            <a:pPr lvl="1"/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4" y="915536"/>
            <a:ext cx="10200705" cy="492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7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B14F69-CF54-456C-9053-300D794C2A8D}"/>
              </a:ext>
            </a:extLst>
          </p:cNvPr>
          <p:cNvSpPr txBox="1">
            <a:spLocks/>
          </p:cNvSpPr>
          <p:nvPr/>
        </p:nvSpPr>
        <p:spPr bwMode="auto">
          <a:xfrm>
            <a:off x="585216" y="117374"/>
            <a:ext cx="10832752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defTabSz="93274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tr-TR" dirty="0">
                <a:solidFill>
                  <a:schemeClr val="bg1"/>
                </a:solidFill>
                <a:latin typeface="Segoe UI" panose="020B0502040204020203" pitchFamily="34" charset="0"/>
              </a:rPr>
              <a:t>Lesson</a:t>
            </a:r>
            <a:r>
              <a:rPr lang="tr-TR" dirty="0">
                <a:solidFill>
                  <a:schemeClr val="bg1"/>
                </a:solidFill>
              </a:rPr>
              <a:t> 3: </a:t>
            </a:r>
            <a:r>
              <a:rPr lang="en-US" dirty="0">
                <a:solidFill>
                  <a:schemeClr val="bg1"/>
                </a:solidFill>
              </a:rPr>
              <a:t>Azure Storage Explorer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5215" y="1036526"/>
            <a:ext cx="1133807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Azure Storage Explorer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Storage Explorer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Video: Overview of Azure Storage Explorer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Video: Keyword Search in Azure Storage Explorer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Video: Storage Explorer Table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Demonstration: Storage Access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Practice: Storage Explorer</a:t>
            </a:r>
          </a:p>
        </p:txBody>
      </p:sp>
    </p:spTree>
    <p:extLst>
      <p:ext uri="{BB962C8B-B14F-4D97-AF65-F5344CB8AC3E}">
        <p14:creationId xmlns:p14="http://schemas.microsoft.com/office/powerpoint/2010/main" val="123461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Explorer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896925"/>
            <a:ext cx="11018520" cy="3533275"/>
          </a:xfrm>
        </p:spPr>
        <p:txBody>
          <a:bodyPr/>
          <a:lstStyle/>
          <a:p>
            <a:r>
              <a:rPr lang="en-US" dirty="0"/>
              <a:t>An open-source Microsoft app for managing Azure storage, including:</a:t>
            </a:r>
          </a:p>
          <a:p>
            <a:pPr lvl="1"/>
            <a:r>
              <a:rPr lang="en-US" dirty="0"/>
              <a:t>Viewing and editing Blob, Queue, Table, File, Cosmos DB storage and Data Lake Storage.</a:t>
            </a:r>
          </a:p>
          <a:p>
            <a:pPr lvl="1"/>
            <a:r>
              <a:rPr lang="en-US" dirty="0"/>
              <a:t>Creating, deleting, viewing, and editing storage objects.</a:t>
            </a:r>
          </a:p>
          <a:p>
            <a:pPr lvl="1"/>
            <a:r>
              <a:rPr lang="en-US" dirty="0"/>
              <a:t>Generating shared access signature (SAS) keys.</a:t>
            </a:r>
          </a:p>
          <a:p>
            <a:pPr lvl="1"/>
            <a:r>
              <a:rPr lang="en-US" dirty="0"/>
              <a:t>Accessing multiple subscriptions.</a:t>
            </a:r>
          </a:p>
          <a:p>
            <a:r>
              <a:rPr lang="en-US" dirty="0"/>
              <a:t>Available for:</a:t>
            </a:r>
          </a:p>
          <a:p>
            <a:pPr lvl="1"/>
            <a:r>
              <a:rPr lang="en-US" dirty="0"/>
              <a:t>Windows</a:t>
            </a:r>
          </a:p>
          <a:p>
            <a:pPr lvl="1"/>
            <a:r>
              <a:rPr lang="en-US" dirty="0" err="1"/>
              <a:t>macOS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Linux</a:t>
            </a:r>
          </a:p>
        </p:txBody>
      </p:sp>
      <p:pic>
        <p:nvPicPr>
          <p:cNvPr id="4098" name="Picture 2" descr="Screenshot of the Storage Explorer. The navigation pane (left) is expanded and a folder in the blob container is selected. The folder (right pane) contains several documents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533" y="3573396"/>
            <a:ext cx="5670440" cy="280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11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Explorer Functionality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907316"/>
            <a:ext cx="11018520" cy="3336298"/>
          </a:xfrm>
        </p:spPr>
        <p:txBody>
          <a:bodyPr/>
          <a:lstStyle/>
          <a:p>
            <a:pPr lvl="1"/>
            <a:r>
              <a:rPr lang="en-US" dirty="0"/>
              <a:t>Connect to an Azure subscription: </a:t>
            </a:r>
          </a:p>
          <a:p>
            <a:pPr lvl="2"/>
            <a:r>
              <a:rPr lang="en-US" dirty="0"/>
              <a:t>Manage storage resources that belong to your Azure subscription.</a:t>
            </a:r>
          </a:p>
          <a:p>
            <a:pPr lvl="2"/>
            <a:r>
              <a:rPr lang="en-US" dirty="0"/>
              <a:t>Manage storage resources that belong to another Azure subscription</a:t>
            </a:r>
          </a:p>
          <a:p>
            <a:pPr lvl="2"/>
            <a:r>
              <a:rPr lang="en-US" dirty="0"/>
              <a:t>Manage storage resources in national Azure clouds</a:t>
            </a:r>
          </a:p>
          <a:p>
            <a:pPr lvl="1"/>
            <a:r>
              <a:rPr lang="en-US" dirty="0"/>
              <a:t>Work with local development storage: </a:t>
            </a:r>
          </a:p>
          <a:p>
            <a:pPr lvl="2"/>
            <a:r>
              <a:rPr lang="en-US" dirty="0"/>
              <a:t>Manage local storage by using the Azure Storage Emulator.</a:t>
            </a:r>
          </a:p>
          <a:p>
            <a:pPr lvl="1"/>
            <a:r>
              <a:rPr lang="en-US" dirty="0"/>
              <a:t>Connect to storage accounts by using the storage account's name and key.</a:t>
            </a:r>
          </a:p>
          <a:p>
            <a:pPr lvl="1"/>
            <a:r>
              <a:rPr lang="en-US" dirty="0"/>
              <a:t>Connect to storage resources by using a shared access signature (SAS).</a:t>
            </a:r>
          </a:p>
          <a:p>
            <a:pPr lvl="1"/>
            <a:r>
              <a:rPr lang="en-US" dirty="0"/>
              <a:t>Connect to a specific storage service (blob container, queue, or table) by using a SAS.</a:t>
            </a:r>
          </a:p>
          <a:p>
            <a:pPr lvl="1"/>
            <a:r>
              <a:rPr lang="en-US" dirty="0"/>
              <a:t>Connect to an Azure Cosmos DB account by using a connection string.</a:t>
            </a:r>
          </a:p>
        </p:txBody>
      </p:sp>
    </p:spTree>
    <p:extLst>
      <p:ext uri="{BB962C8B-B14F-4D97-AF65-F5344CB8AC3E}">
        <p14:creationId xmlns:p14="http://schemas.microsoft.com/office/powerpoint/2010/main" val="421060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508639" y="969661"/>
            <a:ext cx="11018520" cy="3902607"/>
          </a:xfrm>
        </p:spPr>
        <p:txBody>
          <a:bodyPr/>
          <a:lstStyle/>
          <a:p>
            <a:r>
              <a:rPr lang="en-US" dirty="0"/>
              <a:t>Azure Storage serves as:</a:t>
            </a:r>
          </a:p>
          <a:p>
            <a:pPr lvl="1"/>
            <a:r>
              <a:rPr lang="en-US" dirty="0"/>
              <a:t>Storage for Azure VMs:</a:t>
            </a:r>
          </a:p>
          <a:p>
            <a:pPr lvl="2"/>
            <a:r>
              <a:rPr lang="en-US" dirty="0"/>
              <a:t>operating system and data disks</a:t>
            </a:r>
          </a:p>
          <a:p>
            <a:pPr lvl="2"/>
            <a:r>
              <a:rPr lang="en-US" dirty="0"/>
              <a:t>file storage</a:t>
            </a:r>
          </a:p>
          <a:p>
            <a:pPr lvl="1"/>
            <a:r>
              <a:rPr lang="en-US" dirty="0"/>
              <a:t>Store for unstructured data:</a:t>
            </a:r>
          </a:p>
          <a:p>
            <a:pPr lvl="2"/>
            <a:r>
              <a:rPr lang="en-US" dirty="0"/>
              <a:t>Blobs</a:t>
            </a:r>
          </a:p>
          <a:p>
            <a:pPr lvl="2"/>
            <a:r>
              <a:rPr lang="en-US" dirty="0"/>
              <a:t>Queues</a:t>
            </a:r>
          </a:p>
          <a:p>
            <a:pPr lvl="2"/>
            <a:r>
              <a:rPr lang="en-US" dirty="0"/>
              <a:t>Data Lake Store</a:t>
            </a:r>
          </a:p>
          <a:p>
            <a:pPr lvl="1"/>
            <a:r>
              <a:rPr lang="en-US" dirty="0"/>
              <a:t>Store for structured data:</a:t>
            </a:r>
          </a:p>
          <a:p>
            <a:pPr lvl="2"/>
            <a:r>
              <a:rPr lang="en-US" dirty="0"/>
              <a:t>Tables</a:t>
            </a:r>
          </a:p>
          <a:p>
            <a:pPr lvl="2"/>
            <a:r>
              <a:rPr lang="en-US" dirty="0"/>
              <a:t>Cosmos DB</a:t>
            </a:r>
          </a:p>
          <a:p>
            <a:pPr lvl="2"/>
            <a:r>
              <a:rPr lang="en-US" dirty="0"/>
              <a:t>Azure SQL Database</a:t>
            </a:r>
          </a:p>
        </p:txBody>
      </p:sp>
    </p:spTree>
    <p:extLst>
      <p:ext uri="{BB962C8B-B14F-4D97-AF65-F5344CB8AC3E}">
        <p14:creationId xmlns:p14="http://schemas.microsoft.com/office/powerpoint/2010/main" val="41963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Video: </a:t>
            </a:r>
            <a:r>
              <a:rPr lang="en-US" dirty="0">
                <a:hlinkClick r:id="rId3"/>
              </a:rPr>
              <a:t>Overview of Azure Storage Explorer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7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5216" y="2537210"/>
            <a:ext cx="9144000" cy="997196"/>
          </a:xfrm>
        </p:spPr>
        <p:txBody>
          <a:bodyPr/>
          <a:lstStyle/>
          <a:p>
            <a:r>
              <a:rPr lang="en-US" dirty="0"/>
              <a:t>Video: </a:t>
            </a:r>
            <a:r>
              <a:rPr lang="en-US" dirty="0">
                <a:hlinkClick r:id="rId3"/>
              </a:rPr>
              <a:t>Keyword Search in Azure Storage Explorer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0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Video: </a:t>
            </a:r>
            <a:r>
              <a:rPr lang="en-US" dirty="0">
                <a:hlinkClick r:id="rId3"/>
              </a:rPr>
              <a:t>Storage Explorer Table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8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Demonstration: </a:t>
            </a:r>
            <a:r>
              <a:rPr lang="en-US" dirty="0">
                <a:hlinkClick r:id="rId3"/>
              </a:rPr>
              <a:t>Storage Access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9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Storage Explorer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539812" y="1686634"/>
            <a:ext cx="11018520" cy="430887"/>
          </a:xfrm>
        </p:spPr>
        <p:txBody>
          <a:bodyPr/>
          <a:lstStyle/>
          <a:p>
            <a:r>
              <a:rPr lang="tr-TR" b="1" dirty="0"/>
              <a:t>Let’s work with storage explorer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28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AzCopy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980052"/>
            <a:ext cx="11018520" cy="1169551"/>
          </a:xfrm>
        </p:spPr>
        <p:txBody>
          <a:bodyPr/>
          <a:lstStyle/>
          <a:p>
            <a:r>
              <a:rPr lang="en-US" dirty="0"/>
              <a:t>a command-line utility for automating Azure Storage tasks:</a:t>
            </a:r>
          </a:p>
          <a:p>
            <a:pPr lvl="1"/>
            <a:r>
              <a:rPr lang="en-US" dirty="0"/>
              <a:t>Copy to/from Microsoft Azure Blob, File, and Table storage</a:t>
            </a:r>
          </a:p>
          <a:p>
            <a:pPr lvl="1"/>
            <a:r>
              <a:rPr lang="en-US" dirty="0"/>
              <a:t>Copy between a file system and a storage account, or between storage accounts</a:t>
            </a:r>
          </a:p>
        </p:txBody>
      </p:sp>
      <p:pic>
        <p:nvPicPr>
          <p:cNvPr id="7172" name="Picture 4" descr="Screenshot of the PowerShell cmd window. The Help for AZCopy is shown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376" y="2669148"/>
            <a:ext cx="6234163" cy="163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Screenshot of the command windows. Three examples from the AZCopy help pages are shown. These examples include download a blob, copy a blob, and upload files and subfiles.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454" y="4299843"/>
            <a:ext cx="6183085" cy="231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05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and Export Service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1198262"/>
            <a:ext cx="11018520" cy="3410164"/>
          </a:xfrm>
        </p:spPr>
        <p:txBody>
          <a:bodyPr/>
          <a:lstStyle/>
          <a:p>
            <a:r>
              <a:rPr lang="en-US" dirty="0"/>
              <a:t>Transfers very large amounts of data between on-premises and Azure:</a:t>
            </a:r>
          </a:p>
          <a:p>
            <a:pPr lvl="1"/>
            <a:r>
              <a:rPr lang="en-US" dirty="0"/>
              <a:t>Import. Securely transfers data to Azure Blob storage (block and page blobs) and Azure Files. You ship hard drives containing your data to an Azure data center.</a:t>
            </a:r>
          </a:p>
          <a:p>
            <a:pPr lvl="1"/>
            <a:r>
              <a:rPr lang="en-US" dirty="0"/>
              <a:t>Export. Securely transfers data from Azure Blob storage (block, page, and append blobs) to your location. You ship empty hard drives to an Azure data center.</a:t>
            </a:r>
          </a:p>
          <a:p>
            <a:r>
              <a:rPr lang="en-US" dirty="0"/>
              <a:t>Scenarios:</a:t>
            </a:r>
          </a:p>
          <a:p>
            <a:pPr lvl="1"/>
            <a:r>
              <a:rPr lang="en-US" dirty="0"/>
              <a:t>Migrating data to the cloud</a:t>
            </a:r>
          </a:p>
          <a:p>
            <a:pPr lvl="1"/>
            <a:r>
              <a:rPr lang="en-US" dirty="0"/>
              <a:t>Content distribution</a:t>
            </a:r>
          </a:p>
          <a:p>
            <a:pPr lvl="1"/>
            <a:r>
              <a:rPr lang="en-US" dirty="0"/>
              <a:t>Backup and data recovery</a:t>
            </a:r>
          </a:p>
        </p:txBody>
      </p:sp>
    </p:spTree>
    <p:extLst>
      <p:ext uri="{BB962C8B-B14F-4D97-AF65-F5344CB8AC3E}">
        <p14:creationId xmlns:p14="http://schemas.microsoft.com/office/powerpoint/2010/main" val="361786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Visual representation of the steps described under the image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865" y="827846"/>
            <a:ext cx="6814410" cy="500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93052" y="0"/>
            <a:ext cx="10365317" cy="740664"/>
          </a:xfrm>
        </p:spPr>
        <p:txBody>
          <a:bodyPr/>
          <a:lstStyle/>
          <a:p>
            <a:r>
              <a:rPr lang="en-US" dirty="0"/>
              <a:t>Import Jobs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266450" y="827846"/>
            <a:ext cx="11018520" cy="5182957"/>
          </a:xfrm>
        </p:spPr>
        <p:txBody>
          <a:bodyPr/>
          <a:lstStyle/>
          <a:p>
            <a:pPr lvl="1"/>
            <a:r>
              <a:rPr lang="en-US" sz="2000" dirty="0"/>
              <a:t>Identify:</a:t>
            </a:r>
          </a:p>
          <a:p>
            <a:pPr lvl="2"/>
            <a:r>
              <a:rPr lang="en-US" dirty="0"/>
              <a:t>data to be imported</a:t>
            </a:r>
          </a:p>
          <a:p>
            <a:pPr lvl="2"/>
            <a:r>
              <a:rPr lang="en-US" dirty="0"/>
              <a:t>the number of drives</a:t>
            </a:r>
          </a:p>
          <a:p>
            <a:pPr lvl="2"/>
            <a:r>
              <a:rPr lang="en-US" dirty="0"/>
              <a:t>destination blob or file </a:t>
            </a:r>
          </a:p>
          <a:p>
            <a:pPr lvl="1"/>
            <a:r>
              <a:rPr lang="en-US" sz="2000" dirty="0"/>
              <a:t>Run </a:t>
            </a:r>
            <a:r>
              <a:rPr lang="en-US" sz="2000" dirty="0" err="1"/>
              <a:t>WAImportExport</a:t>
            </a:r>
            <a:r>
              <a:rPr lang="en-US" sz="2000" dirty="0"/>
              <a:t> Tool:</a:t>
            </a:r>
          </a:p>
          <a:p>
            <a:pPr lvl="2"/>
            <a:r>
              <a:rPr lang="en-US" dirty="0"/>
              <a:t>To copy data to hard disk drives</a:t>
            </a:r>
          </a:p>
          <a:p>
            <a:pPr lvl="2"/>
            <a:r>
              <a:rPr lang="en-US" dirty="0"/>
              <a:t>To encrypt data with BitLocker</a:t>
            </a:r>
          </a:p>
          <a:p>
            <a:pPr lvl="1"/>
            <a:r>
              <a:rPr lang="en-US" sz="2000" dirty="0"/>
              <a:t>Create an import job:</a:t>
            </a:r>
          </a:p>
          <a:p>
            <a:pPr lvl="2"/>
            <a:r>
              <a:rPr lang="en-US" dirty="0"/>
              <a:t>Via Azure portal (upload drive journal)</a:t>
            </a:r>
          </a:p>
          <a:p>
            <a:pPr lvl="2"/>
            <a:r>
              <a:rPr lang="en-US" dirty="0"/>
              <a:t>Via Import/Export REST API</a:t>
            </a:r>
          </a:p>
          <a:p>
            <a:pPr lvl="1"/>
            <a:r>
              <a:rPr lang="en-US" sz="2000" dirty="0"/>
              <a:t>Provide shipping info</a:t>
            </a:r>
          </a:p>
          <a:p>
            <a:pPr lvl="1"/>
            <a:r>
              <a:rPr lang="en-US" sz="2000" dirty="0"/>
              <a:t>Ship the hard disk drives </a:t>
            </a:r>
          </a:p>
          <a:p>
            <a:pPr lvl="1"/>
            <a:r>
              <a:rPr lang="en-US" sz="2000" dirty="0"/>
              <a:t>Update tracking number</a:t>
            </a:r>
          </a:p>
          <a:p>
            <a:pPr lvl="1"/>
            <a:r>
              <a:rPr lang="en-US" sz="2000" dirty="0"/>
              <a:t>Microsoft handles:</a:t>
            </a:r>
          </a:p>
          <a:p>
            <a:pPr lvl="2"/>
            <a:r>
              <a:rPr lang="en-US" dirty="0"/>
              <a:t>Job processing</a:t>
            </a:r>
          </a:p>
          <a:p>
            <a:pPr lvl="2"/>
            <a:r>
              <a:rPr lang="en-US" dirty="0"/>
              <a:t>Shipment of drives back to you</a:t>
            </a:r>
          </a:p>
        </p:txBody>
      </p:sp>
    </p:spTree>
    <p:extLst>
      <p:ext uri="{BB962C8B-B14F-4D97-AF65-F5344CB8AC3E}">
        <p14:creationId xmlns:p14="http://schemas.microsoft.com/office/powerpoint/2010/main" val="28942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Visual representation of the steps described below the graphic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986" y="896925"/>
            <a:ext cx="7035346" cy="513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Jobs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539812" y="896925"/>
            <a:ext cx="11018520" cy="4222694"/>
          </a:xfrm>
        </p:spPr>
        <p:txBody>
          <a:bodyPr/>
          <a:lstStyle/>
          <a:p>
            <a:pPr lvl="1"/>
            <a:r>
              <a:rPr lang="en-US" dirty="0"/>
              <a:t>Identify:</a:t>
            </a:r>
          </a:p>
          <a:p>
            <a:pPr lvl="2"/>
            <a:r>
              <a:rPr lang="en-US" dirty="0"/>
              <a:t>data to be exported</a:t>
            </a:r>
          </a:p>
          <a:p>
            <a:pPr lvl="2"/>
            <a:r>
              <a:rPr lang="en-US" dirty="0"/>
              <a:t>the number of drives</a:t>
            </a:r>
          </a:p>
          <a:p>
            <a:pPr lvl="2"/>
            <a:r>
              <a:rPr lang="en-US" dirty="0"/>
              <a:t>the source blobs</a:t>
            </a:r>
          </a:p>
          <a:p>
            <a:pPr lvl="1"/>
            <a:r>
              <a:rPr lang="en-US" dirty="0"/>
              <a:t>Create an export job:</a:t>
            </a:r>
          </a:p>
          <a:p>
            <a:pPr lvl="2"/>
            <a:r>
              <a:rPr lang="en-US" dirty="0"/>
              <a:t>via the Azure portal</a:t>
            </a:r>
          </a:p>
          <a:p>
            <a:pPr lvl="2"/>
            <a:r>
              <a:rPr lang="en-US" dirty="0"/>
              <a:t>via Import/Export REST API</a:t>
            </a:r>
          </a:p>
          <a:p>
            <a:pPr lvl="1"/>
            <a:r>
              <a:rPr lang="en-US" dirty="0"/>
              <a:t>Provide shipping info</a:t>
            </a:r>
          </a:p>
          <a:p>
            <a:pPr lvl="1"/>
            <a:r>
              <a:rPr lang="en-US" dirty="0"/>
              <a:t>Ship empty hard drives</a:t>
            </a:r>
          </a:p>
          <a:p>
            <a:pPr lvl="1"/>
            <a:r>
              <a:rPr lang="en-US" dirty="0"/>
              <a:t>Update delivery tracking info</a:t>
            </a:r>
          </a:p>
          <a:p>
            <a:pPr lvl="1"/>
            <a:r>
              <a:rPr lang="en-US" dirty="0"/>
              <a:t>Microsoft handles:</a:t>
            </a:r>
          </a:p>
          <a:p>
            <a:pPr lvl="2"/>
            <a:r>
              <a:rPr lang="en-US" dirty="0"/>
              <a:t>job processing</a:t>
            </a:r>
          </a:p>
          <a:p>
            <a:pPr lvl="2"/>
            <a:r>
              <a:rPr lang="en-US" dirty="0"/>
              <a:t>shipment of drives back to you</a:t>
            </a:r>
          </a:p>
        </p:txBody>
      </p:sp>
    </p:spTree>
    <p:extLst>
      <p:ext uri="{BB962C8B-B14F-4D97-AF65-F5344CB8AC3E}">
        <p14:creationId xmlns:p14="http://schemas.microsoft.com/office/powerpoint/2010/main" val="355758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B14F69-CF54-456C-9053-300D794C2A8D}"/>
              </a:ext>
            </a:extLst>
          </p:cNvPr>
          <p:cNvSpPr txBox="1">
            <a:spLocks/>
          </p:cNvSpPr>
          <p:nvPr/>
        </p:nvSpPr>
        <p:spPr bwMode="auto">
          <a:xfrm>
            <a:off x="585216" y="117374"/>
            <a:ext cx="10832752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defTabSz="93274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tr-TR" dirty="0">
                <a:solidFill>
                  <a:schemeClr val="bg1"/>
                </a:solidFill>
                <a:latin typeface="Segoe UI" panose="020B0502040204020203" pitchFamily="34" charset="0"/>
              </a:rPr>
              <a:t>Lesson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>
                <a:solidFill>
                  <a:schemeClr val="bg1"/>
                </a:solidFill>
                <a:latin typeface="Segoe UI" panose="020B0502040204020203" pitchFamily="34" charset="0"/>
              </a:rPr>
              <a:t>4: 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</a:rPr>
              <a:t>Storing and Accessing Data</a:t>
            </a:r>
            <a:endParaRPr lang="tr-TR" dirty="0">
              <a:solidFill>
                <a:schemeClr val="bg1"/>
              </a:solidFill>
              <a:latin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5215" y="1036526"/>
            <a:ext cx="1133807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>
                <a:latin typeface="Segoe UI" panose="020B0502040204020203" pitchFamily="34" charset="0"/>
                <a:cs typeface="Segoe UI" panose="020B0502040204020203" pitchFamily="34" charset="0"/>
              </a:rPr>
              <a:t>How 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CDN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CDN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CDN Endpoints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CDN Time-to-Live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CDN Compression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Video: Using Azure CDN features in the Azure Portal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Video: Optimize Your Content Delivery with Azure CDN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Practice: Optimize Your Content Delivery with Azure CDN</a:t>
            </a:r>
            <a:b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GB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35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Accounts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588263" y="979355"/>
            <a:ext cx="11018520" cy="5010602"/>
          </a:xfrm>
        </p:spPr>
        <p:txBody>
          <a:bodyPr/>
          <a:lstStyle/>
          <a:p>
            <a:r>
              <a:rPr lang="en-US" sz="2400" dirty="0"/>
              <a:t>Storage (general purpose v1):</a:t>
            </a:r>
          </a:p>
          <a:p>
            <a:pPr lvl="1"/>
            <a:r>
              <a:rPr lang="en-US" sz="2000" dirty="0"/>
              <a:t>Can contain blobs (including Azure VM disks), tables, queues, files</a:t>
            </a:r>
          </a:p>
          <a:p>
            <a:pPr lvl="1"/>
            <a:r>
              <a:rPr lang="en-US" sz="2000" dirty="0"/>
              <a:t>Supports performance tiers: Standard and Premium </a:t>
            </a:r>
          </a:p>
          <a:p>
            <a:r>
              <a:rPr lang="en-US" sz="2400" dirty="0"/>
              <a:t>Blob storage:</a:t>
            </a:r>
          </a:p>
          <a:p>
            <a:pPr lvl="1"/>
            <a:r>
              <a:rPr lang="en-US" sz="2000" dirty="0"/>
              <a:t>Can contain blobs only</a:t>
            </a:r>
          </a:p>
          <a:p>
            <a:pPr lvl="1"/>
            <a:r>
              <a:rPr lang="en-US" sz="2000" dirty="0"/>
              <a:t>Supports access tiers: hot, cool, archive</a:t>
            </a:r>
          </a:p>
          <a:p>
            <a:r>
              <a:rPr lang="en-US" sz="2400" dirty="0"/>
              <a:t>Storage V2 (general purpose v2):</a:t>
            </a:r>
          </a:p>
          <a:p>
            <a:pPr lvl="1"/>
            <a:r>
              <a:rPr lang="en-US" sz="2000" dirty="0"/>
              <a:t>Can contain blobs (including Azure VM disks), tables, queues, files</a:t>
            </a:r>
          </a:p>
          <a:p>
            <a:pPr lvl="1"/>
            <a:r>
              <a:rPr lang="en-US" sz="2000" dirty="0"/>
              <a:t>Supports performance tiers: Standard and Premium </a:t>
            </a:r>
          </a:p>
          <a:p>
            <a:pPr lvl="1"/>
            <a:r>
              <a:rPr lang="en-US" sz="2000" dirty="0"/>
              <a:t>Supports access tiers: hot, cool, archive</a:t>
            </a:r>
          </a:p>
          <a:p>
            <a:pPr lvl="1"/>
            <a:r>
              <a:rPr lang="en-US" sz="2000" dirty="0"/>
              <a:t>Support upgrade from:</a:t>
            </a:r>
          </a:p>
          <a:p>
            <a:pPr lvl="2"/>
            <a:r>
              <a:rPr lang="en-US" sz="1800" dirty="0"/>
              <a:t>Blob storage</a:t>
            </a:r>
          </a:p>
          <a:p>
            <a:pPr lvl="2"/>
            <a:r>
              <a:rPr lang="en-US" sz="1800" dirty="0"/>
              <a:t>Storage (general purpose v1)</a:t>
            </a:r>
          </a:p>
        </p:txBody>
      </p:sp>
      <p:pic>
        <p:nvPicPr>
          <p:cNvPr id="1026" name="Picture 2" descr="Screenshot of the three account kind selection drop-down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23" y="2188845"/>
            <a:ext cx="559117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reenshot of the upgrade to a GPv2 account warning.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085" y="4629181"/>
            <a:ext cx="4972050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1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Users are shown accessing Point of Presence Edge Servers. The Edge Servers are retrieving information from the original source of the conten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311" y="2781392"/>
            <a:ext cx="5567234" cy="32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CDN Works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135852" y="907316"/>
            <a:ext cx="11018520" cy="3237809"/>
          </a:xfrm>
        </p:spPr>
        <p:txBody>
          <a:bodyPr/>
          <a:lstStyle/>
          <a:p>
            <a:r>
              <a:rPr lang="en-US" dirty="0"/>
              <a:t>Azure content caching service:</a:t>
            </a:r>
          </a:p>
          <a:p>
            <a:pPr lvl="1"/>
            <a:r>
              <a:rPr lang="en-US" dirty="0"/>
              <a:t>Designed to expedite delivery of audio, video, images, etc. hosted by Azure services</a:t>
            </a:r>
          </a:p>
          <a:p>
            <a:pPr lvl="1"/>
            <a:r>
              <a:rPr lang="en-US" dirty="0"/>
              <a:t>Utilizes the following data flow:</a:t>
            </a:r>
          </a:p>
          <a:p>
            <a:pPr lvl="2"/>
            <a:r>
              <a:rPr lang="en-US" dirty="0"/>
              <a:t>1. Alice requests a file using a URL pointing to a CDN location. DNS routes the request to the optimal POP</a:t>
            </a:r>
          </a:p>
          <a:p>
            <a:pPr lvl="2"/>
            <a:r>
              <a:rPr lang="en-US" dirty="0"/>
              <a:t>2. If edge servers do not have the file cached, </a:t>
            </a:r>
          </a:p>
          <a:p>
            <a:pPr marL="457200" lvl="2" indent="0">
              <a:buNone/>
            </a:pPr>
            <a:r>
              <a:rPr lang="en-US" dirty="0"/>
              <a:t>they requests it from the origin. </a:t>
            </a:r>
          </a:p>
          <a:p>
            <a:pPr lvl="2"/>
            <a:r>
              <a:rPr lang="en-US" dirty="0"/>
              <a:t>3. The origin returns the file, including its TTL.</a:t>
            </a:r>
          </a:p>
          <a:p>
            <a:pPr lvl="2"/>
            <a:r>
              <a:rPr lang="en-US" dirty="0"/>
              <a:t>4. The server caches the file and returns it to Alice.</a:t>
            </a:r>
          </a:p>
          <a:p>
            <a:pPr marL="457200" lvl="2" indent="0">
              <a:buNone/>
            </a:pPr>
            <a:r>
              <a:rPr lang="en-US" dirty="0"/>
              <a:t>The file remains cached until the TTL expires. </a:t>
            </a:r>
          </a:p>
          <a:p>
            <a:pPr lvl="2"/>
            <a:r>
              <a:rPr lang="en-US" dirty="0"/>
              <a:t>5. Subsequent requests are served from the cache.</a:t>
            </a:r>
          </a:p>
        </p:txBody>
      </p:sp>
    </p:spTree>
    <p:extLst>
      <p:ext uri="{BB962C8B-B14F-4D97-AF65-F5344CB8AC3E}">
        <p14:creationId xmlns:p14="http://schemas.microsoft.com/office/powerpoint/2010/main" val="129142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CDN Profile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824189"/>
            <a:ext cx="11018520" cy="4715137"/>
          </a:xfrm>
        </p:spPr>
        <p:txBody>
          <a:bodyPr/>
          <a:lstStyle/>
          <a:p>
            <a:r>
              <a:rPr lang="en-US" dirty="0"/>
              <a:t>A collection of CDN endpoints with the same:</a:t>
            </a:r>
          </a:p>
          <a:p>
            <a:pPr lvl="1"/>
            <a:r>
              <a:rPr lang="en-US" dirty="0"/>
              <a:t>Pricing tier and provider:</a:t>
            </a:r>
          </a:p>
          <a:p>
            <a:pPr lvl="2"/>
            <a:r>
              <a:rPr lang="en-US" dirty="0"/>
              <a:t>Premium Verizon</a:t>
            </a:r>
          </a:p>
          <a:p>
            <a:pPr lvl="2"/>
            <a:r>
              <a:rPr lang="en-US" dirty="0"/>
              <a:t>Standard Verizon</a:t>
            </a:r>
          </a:p>
          <a:p>
            <a:pPr lvl="2"/>
            <a:r>
              <a:rPr lang="en-US" dirty="0"/>
              <a:t>Standard Akamai</a:t>
            </a:r>
          </a:p>
          <a:p>
            <a:r>
              <a:rPr lang="en-US" dirty="0"/>
              <a:t>Pricing based on:</a:t>
            </a:r>
          </a:p>
          <a:p>
            <a:pPr lvl="1"/>
            <a:r>
              <a:rPr lang="en-US" dirty="0"/>
              <a:t>GBs of outbound data transfers</a:t>
            </a:r>
          </a:p>
          <a:p>
            <a:pPr lvl="1"/>
            <a:r>
              <a:rPr lang="en-US" dirty="0"/>
              <a:t>Zone:</a:t>
            </a:r>
          </a:p>
          <a:p>
            <a:pPr lvl="2"/>
            <a:r>
              <a:rPr lang="en-US" dirty="0"/>
              <a:t>Zone 1—North America, Europe, Middle East and Africa</a:t>
            </a:r>
          </a:p>
          <a:p>
            <a:pPr lvl="2"/>
            <a:r>
              <a:rPr lang="en-US" dirty="0"/>
              <a:t>Zone 2—Asia Pacific (including Japan)</a:t>
            </a:r>
          </a:p>
          <a:p>
            <a:pPr lvl="2"/>
            <a:r>
              <a:rPr lang="en-US" dirty="0"/>
              <a:t>Zone 3—South America</a:t>
            </a:r>
          </a:p>
          <a:p>
            <a:pPr lvl="2"/>
            <a:r>
              <a:rPr lang="en-US" dirty="0"/>
              <a:t>Zone 4—Australia</a:t>
            </a:r>
          </a:p>
          <a:p>
            <a:pPr lvl="2"/>
            <a:r>
              <a:rPr lang="en-US" dirty="0"/>
              <a:t>Zone 5—India</a:t>
            </a:r>
          </a:p>
          <a:p>
            <a:pPr lvl="2"/>
            <a:endParaRPr lang="en-US" dirty="0"/>
          </a:p>
        </p:txBody>
      </p:sp>
      <p:pic>
        <p:nvPicPr>
          <p:cNvPr id="9218" name="Picture 2" descr="Screenshot of creating a new CDN profile. Required information is provided for: Name, Subscription, Resource group, Resource Group location, and Pricing Tier. The Pricing Tier drop-down shows: Premium Verizon, Standard Verizon, and Standard Akamai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996" y="824189"/>
            <a:ext cx="283845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92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CDN Endpoints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907315"/>
            <a:ext cx="11018520" cy="4271939"/>
          </a:xfrm>
        </p:spPr>
        <p:txBody>
          <a:bodyPr/>
          <a:lstStyle/>
          <a:p>
            <a:r>
              <a:rPr lang="en-US" dirty="0"/>
              <a:t>Represent configuration of content origin:</a:t>
            </a:r>
          </a:p>
          <a:p>
            <a:pPr lvl="1"/>
            <a:r>
              <a:rPr lang="en-US" dirty="0"/>
              <a:t>CDN endpoint name</a:t>
            </a:r>
          </a:p>
          <a:p>
            <a:pPr lvl="1"/>
            <a:r>
              <a:rPr lang="en-US" dirty="0"/>
              <a:t>Origin type:</a:t>
            </a:r>
          </a:p>
          <a:p>
            <a:pPr lvl="2"/>
            <a:r>
              <a:rPr lang="en-US" dirty="0"/>
              <a:t>Storage</a:t>
            </a:r>
          </a:p>
          <a:p>
            <a:pPr lvl="2"/>
            <a:r>
              <a:rPr lang="en-US" dirty="0"/>
              <a:t>Cloud Service</a:t>
            </a:r>
          </a:p>
          <a:p>
            <a:pPr lvl="2"/>
            <a:r>
              <a:rPr lang="en-US" dirty="0"/>
              <a:t>Web App</a:t>
            </a:r>
          </a:p>
          <a:p>
            <a:pPr lvl="2"/>
            <a:r>
              <a:rPr lang="en-US" dirty="0"/>
              <a:t>Custom origin</a:t>
            </a:r>
          </a:p>
          <a:p>
            <a:pPr lvl="1"/>
            <a:r>
              <a:rPr lang="en-US" dirty="0"/>
              <a:t>Origin hostname</a:t>
            </a:r>
          </a:p>
          <a:p>
            <a:pPr lvl="1"/>
            <a:r>
              <a:rPr lang="en-US" dirty="0"/>
              <a:t>CDN features that affect content delivery, such as:</a:t>
            </a:r>
          </a:p>
          <a:p>
            <a:pPr lvl="2"/>
            <a:r>
              <a:rPr lang="en-US" dirty="0"/>
              <a:t>Compression</a:t>
            </a:r>
          </a:p>
          <a:p>
            <a:pPr lvl="2"/>
            <a:r>
              <a:rPr lang="en-US" dirty="0"/>
              <a:t>Query string</a:t>
            </a:r>
          </a:p>
          <a:p>
            <a:pPr lvl="2"/>
            <a:r>
              <a:rPr lang="en-US" dirty="0"/>
              <a:t>Geo filtering</a:t>
            </a:r>
          </a:p>
          <a:p>
            <a:pPr lvl="2"/>
            <a:r>
              <a:rPr lang="en-US" dirty="0"/>
              <a:t>Custom domains</a:t>
            </a:r>
          </a:p>
        </p:txBody>
      </p:sp>
      <p:pic>
        <p:nvPicPr>
          <p:cNvPr id="10242" name="Picture 2" descr="Screenshot of the Create CDN endpoint page. Required information is provided for CDN endpoint name, Origin Type (Storage), and Origin Hostnam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988" y="1032006"/>
            <a:ext cx="3600450" cy="482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82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CDN Time-to-Live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1011225"/>
            <a:ext cx="11018520" cy="2129814"/>
          </a:xfrm>
        </p:spPr>
        <p:txBody>
          <a:bodyPr/>
          <a:lstStyle/>
          <a:p>
            <a:r>
              <a:rPr lang="en-US" dirty="0"/>
              <a:t>CDN TTL can be:</a:t>
            </a:r>
          </a:p>
          <a:p>
            <a:pPr lvl="1"/>
            <a:r>
              <a:rPr lang="en-US" dirty="0"/>
              <a:t>Included in cache-directive headers in the HTTP response from the content origin</a:t>
            </a:r>
          </a:p>
          <a:p>
            <a:pPr lvl="1"/>
            <a:r>
              <a:rPr lang="en-US" dirty="0"/>
              <a:t>Determined by Cache Expiration Duration, configurable by using: </a:t>
            </a:r>
          </a:p>
          <a:p>
            <a:pPr lvl="2"/>
            <a:r>
              <a:rPr lang="en-US" dirty="0"/>
              <a:t>Global caching rules: affect all requests to the endpoint</a:t>
            </a:r>
          </a:p>
          <a:p>
            <a:pPr lvl="2"/>
            <a:r>
              <a:rPr lang="en-US" dirty="0"/>
              <a:t>Custom caching rules: match paths and file extensions</a:t>
            </a:r>
          </a:p>
          <a:p>
            <a:pPr lvl="1"/>
            <a:r>
              <a:rPr lang="en-US" dirty="0"/>
              <a:t>Custom caching rules override global ones</a:t>
            </a:r>
          </a:p>
        </p:txBody>
      </p:sp>
      <p:pic>
        <p:nvPicPr>
          <p:cNvPr id="11266" name="Picture 2" descr="Screenshot of the Global Caching Rules. The Cache expiration duration is shown as 10 days, 0 hours, 0 minutes, and 0 seconds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34" y="4348564"/>
            <a:ext cx="4953826" cy="157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Screenshot for Custom caching rules. The Match condition is path. The Match value is /images/*.jpg. The Caching behavior is Override. There are 30 days, 0 hours, 0 minutes, and 0 seconds.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094" y="4214647"/>
            <a:ext cx="490537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33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CDN Compression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1042397"/>
            <a:ext cx="11018520" cy="2979277"/>
          </a:xfrm>
        </p:spPr>
        <p:txBody>
          <a:bodyPr/>
          <a:lstStyle/>
          <a:p>
            <a:r>
              <a:rPr lang="en-US" dirty="0"/>
              <a:t>Improves file transfer speed and increases page-load performance:</a:t>
            </a:r>
          </a:p>
          <a:p>
            <a:r>
              <a:rPr lang="en-US" dirty="0"/>
              <a:t>Supports:</a:t>
            </a:r>
          </a:p>
          <a:p>
            <a:pPr lvl="1"/>
            <a:r>
              <a:rPr lang="en-US" dirty="0"/>
              <a:t>Enabling compression on the origin. In this case, the CDN passes along the compressed files and delivers them to clients that request them.</a:t>
            </a:r>
          </a:p>
          <a:p>
            <a:pPr lvl="1"/>
            <a:r>
              <a:rPr lang="en-US" dirty="0"/>
              <a:t>Enabling compression directly on the CDN edge servers. In this case, the CDN compresses the files and serves them to end users.</a:t>
            </a:r>
          </a:p>
          <a:p>
            <a:pPr lvl="1"/>
            <a:r>
              <a:rPr lang="en-US" dirty="0"/>
              <a:t>Enabling compression based on the MIME types list, allowing selection of the content formats to compress.</a:t>
            </a:r>
          </a:p>
        </p:txBody>
      </p:sp>
      <p:pic>
        <p:nvPicPr>
          <p:cNvPr id="12290" name="Picture 2" descr="Screenshot of the Compression blade. Compression is enabled. The formats to compress include: test/plain, text/html, text/css, and text/javascript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283" y="4368799"/>
            <a:ext cx="44862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79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5216" y="2537210"/>
            <a:ext cx="9144000" cy="997196"/>
          </a:xfrm>
        </p:spPr>
        <p:txBody>
          <a:bodyPr/>
          <a:lstStyle/>
          <a:p>
            <a:r>
              <a:rPr lang="en-US" dirty="0"/>
              <a:t>Video: </a:t>
            </a:r>
            <a:r>
              <a:rPr lang="en-US" dirty="0">
                <a:hlinkClick r:id="rId3"/>
              </a:rPr>
              <a:t>Using Azure CDN features in the Azure Portal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01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5216" y="2537210"/>
            <a:ext cx="9144000" cy="997196"/>
          </a:xfrm>
        </p:spPr>
        <p:txBody>
          <a:bodyPr/>
          <a:lstStyle/>
          <a:p>
            <a:r>
              <a:rPr lang="en-US" dirty="0"/>
              <a:t>Video: </a:t>
            </a:r>
            <a:r>
              <a:rPr lang="en-US" dirty="0">
                <a:hlinkClick r:id="rId3"/>
              </a:rPr>
              <a:t>Optimize Your Content Delivery with Azure CDN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9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Azure Import/Export Tool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539812" y="1686634"/>
            <a:ext cx="11018520" cy="430887"/>
          </a:xfrm>
        </p:spPr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2048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661993"/>
          </a:xfrm>
        </p:spPr>
        <p:txBody>
          <a:bodyPr/>
          <a:lstStyle/>
          <a:p>
            <a:r>
              <a:rPr lang="en-US" dirty="0"/>
              <a:t>Practice: Optimize Your Content Delivery with Azure CDN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539812" y="1686634"/>
            <a:ext cx="11018520" cy="430887"/>
          </a:xfrm>
        </p:spPr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23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and Premium Storage Accounts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1032007"/>
            <a:ext cx="11018520" cy="2942344"/>
          </a:xfrm>
        </p:spPr>
        <p:txBody>
          <a:bodyPr/>
          <a:lstStyle/>
          <a:p>
            <a:r>
              <a:rPr lang="en-US" dirty="0"/>
              <a:t>Performance tiers:</a:t>
            </a:r>
          </a:p>
          <a:p>
            <a:pPr lvl="1"/>
            <a:r>
              <a:rPr lang="en-US" dirty="0"/>
              <a:t>Standard: </a:t>
            </a:r>
          </a:p>
          <a:p>
            <a:pPr lvl="2"/>
            <a:r>
              <a:rPr lang="en-US" dirty="0"/>
              <a:t>Best for workloads that do not require high performance I/O</a:t>
            </a:r>
          </a:p>
          <a:p>
            <a:pPr lvl="2"/>
            <a:r>
              <a:rPr lang="en-US" dirty="0"/>
              <a:t>Offer the lowest cost per GB</a:t>
            </a:r>
          </a:p>
          <a:p>
            <a:pPr lvl="2"/>
            <a:r>
              <a:rPr lang="en-US" dirty="0"/>
              <a:t>Backed by magnetic drives (HDD)</a:t>
            </a:r>
          </a:p>
          <a:p>
            <a:pPr lvl="1"/>
            <a:r>
              <a:rPr lang="en-US" dirty="0"/>
              <a:t>Premium (available exclusively for provisioning Azure VM disks):</a:t>
            </a:r>
          </a:p>
          <a:p>
            <a:pPr lvl="2"/>
            <a:r>
              <a:rPr lang="en-US" dirty="0"/>
              <a:t>Best for I/O-intensive workloads, such as databases. </a:t>
            </a:r>
          </a:p>
          <a:p>
            <a:pPr lvl="2"/>
            <a:r>
              <a:rPr lang="en-US" dirty="0"/>
              <a:t>Offer consistent low-latency, high throughput/IOPS</a:t>
            </a:r>
          </a:p>
          <a:p>
            <a:pPr lvl="2"/>
            <a:r>
              <a:rPr lang="en-US" dirty="0"/>
              <a:t>Backed by solid state drives (SSD)</a:t>
            </a:r>
          </a:p>
        </p:txBody>
      </p:sp>
      <p:pic>
        <p:nvPicPr>
          <p:cNvPr id="2050" name="Picture 2" descr="Screenshot of the Performance choices for storage accounts: Standard and Premium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585" y="4793177"/>
            <a:ext cx="5792566" cy="137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72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 Endpoints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539812" y="1686634"/>
            <a:ext cx="11018520" cy="1982081"/>
          </a:xfrm>
        </p:spPr>
        <p:txBody>
          <a:bodyPr/>
          <a:lstStyle/>
          <a:p>
            <a:r>
              <a:rPr lang="en-US" dirty="0"/>
              <a:t>Blob service: http://</a:t>
            </a:r>
            <a:r>
              <a:rPr lang="en-US" i="1" dirty="0"/>
              <a:t>mystorageaccount</a:t>
            </a:r>
            <a:r>
              <a:rPr lang="en-US" dirty="0"/>
              <a:t>.blob.core.windows.net</a:t>
            </a:r>
          </a:p>
          <a:p>
            <a:r>
              <a:rPr lang="en-US" dirty="0"/>
              <a:t>Table service: http://</a:t>
            </a:r>
            <a:r>
              <a:rPr lang="en-US" i="1" dirty="0"/>
              <a:t>mystorageaccount</a:t>
            </a:r>
            <a:r>
              <a:rPr lang="en-US" dirty="0"/>
              <a:t>.table.core.windows.net</a:t>
            </a:r>
          </a:p>
          <a:p>
            <a:r>
              <a:rPr lang="en-US" dirty="0"/>
              <a:t>Queue service: http://</a:t>
            </a:r>
            <a:r>
              <a:rPr lang="en-US" i="1" dirty="0"/>
              <a:t>mystorageaccount</a:t>
            </a:r>
            <a:r>
              <a:rPr lang="en-US" dirty="0"/>
              <a:t>.queue.core.windows.net</a:t>
            </a:r>
          </a:p>
          <a:p>
            <a:r>
              <a:rPr lang="en-US" dirty="0"/>
              <a:t>File service: http://</a:t>
            </a:r>
            <a:r>
              <a:rPr lang="en-US" i="1" dirty="0"/>
              <a:t>mystorageaccount</a:t>
            </a:r>
            <a:r>
              <a:rPr lang="en-US" dirty="0"/>
              <a:t>.file.core.windows.net</a:t>
            </a:r>
          </a:p>
        </p:txBody>
      </p:sp>
    </p:spTree>
    <p:extLst>
      <p:ext uri="{BB962C8B-B14F-4D97-AF65-F5344CB8AC3E}">
        <p14:creationId xmlns:p14="http://schemas.microsoft.com/office/powerpoint/2010/main" val="80652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Custom Domain Names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477466" y="1177480"/>
            <a:ext cx="11018520" cy="4678204"/>
          </a:xfrm>
        </p:spPr>
        <p:txBody>
          <a:bodyPr/>
          <a:lstStyle/>
          <a:p>
            <a:r>
              <a:rPr lang="en-US" dirty="0"/>
              <a:t>Direct CNAME mapping:</a:t>
            </a:r>
          </a:p>
          <a:p>
            <a:pPr lvl="1"/>
            <a:r>
              <a:rPr lang="en-US" dirty="0"/>
              <a:t>Create a CNAME record that points to the Azure storage account [storage account].blob.core.windows.net.</a:t>
            </a:r>
          </a:p>
          <a:p>
            <a:pPr lvl="1"/>
            <a:r>
              <a:rPr lang="en-US" dirty="0"/>
              <a:t>This method can result in a brief downtime during registration of the custom domain with Azure.</a:t>
            </a:r>
          </a:p>
          <a:p>
            <a:r>
              <a:rPr lang="en-US" dirty="0"/>
              <a:t>Intermediary mapping with </a:t>
            </a:r>
            <a:r>
              <a:rPr lang="en-US" dirty="0" err="1"/>
              <a:t>asverify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Step 1. </a:t>
            </a:r>
            <a:r>
              <a:rPr lang="en-US" dirty="0"/>
              <a:t>Prepend </a:t>
            </a:r>
            <a:r>
              <a:rPr lang="en-US" dirty="0" err="1"/>
              <a:t>asverify</a:t>
            </a:r>
            <a:r>
              <a:rPr lang="en-US" dirty="0"/>
              <a:t> to your own CNAME record. This allows Azure to recognize your custom domain.</a:t>
            </a:r>
          </a:p>
          <a:p>
            <a:pPr lvl="1"/>
            <a:r>
              <a:rPr lang="en-US" b="1" dirty="0"/>
              <a:t>Step 2. </a:t>
            </a:r>
            <a:r>
              <a:rPr lang="en-US" dirty="0"/>
              <a:t>Modify the DNS record for the domain.</a:t>
            </a:r>
          </a:p>
          <a:p>
            <a:pPr lvl="1"/>
            <a:r>
              <a:rPr lang="en-US" dirty="0"/>
              <a:t>This methods eliminates downtime.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2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and Billing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948879"/>
            <a:ext cx="11018520" cy="4985980"/>
          </a:xfrm>
        </p:spPr>
        <p:txBody>
          <a:bodyPr/>
          <a:lstStyle/>
          <a:p>
            <a:r>
              <a:rPr lang="en-US" dirty="0"/>
              <a:t>Storage costs depend on:</a:t>
            </a:r>
          </a:p>
          <a:p>
            <a:pPr lvl="1"/>
            <a:r>
              <a:rPr lang="en-US" dirty="0"/>
              <a:t>The amount of data</a:t>
            </a:r>
          </a:p>
          <a:p>
            <a:pPr lvl="1"/>
            <a:r>
              <a:rPr lang="en-US" dirty="0"/>
              <a:t>Performance level</a:t>
            </a:r>
          </a:p>
          <a:p>
            <a:pPr lvl="1"/>
            <a:r>
              <a:rPr lang="en-US" dirty="0"/>
              <a:t>Access tier (per-gigabyte cost decreases as the tier gets cooler)</a:t>
            </a:r>
          </a:p>
          <a:p>
            <a:r>
              <a:rPr lang="en-US" dirty="0"/>
              <a:t>Storage costs include:</a:t>
            </a:r>
          </a:p>
          <a:p>
            <a:pPr lvl="1"/>
            <a:r>
              <a:rPr lang="en-US" dirty="0"/>
              <a:t>Data access costs: increase as the tier gets cooler. </a:t>
            </a:r>
          </a:p>
          <a:p>
            <a:pPr lvl="1"/>
            <a:r>
              <a:rPr lang="en-US" dirty="0"/>
              <a:t>Transaction costs: increases as the tier gets cooler.</a:t>
            </a:r>
          </a:p>
          <a:p>
            <a:pPr lvl="1"/>
            <a:r>
              <a:rPr lang="en-US" dirty="0"/>
              <a:t>Geo-Replication data transfer costs (per GB): for GRS and RA-GRS storage accounts.</a:t>
            </a:r>
          </a:p>
          <a:p>
            <a:pPr lvl="1"/>
            <a:r>
              <a:rPr lang="en-US" dirty="0"/>
              <a:t>Outbound data transfer costs (per GB): transferred out of an Azure region</a:t>
            </a:r>
          </a:p>
          <a:p>
            <a:pPr lvl="1"/>
            <a:r>
              <a:rPr lang="en-US" dirty="0"/>
              <a:t>Changing the storage tier: </a:t>
            </a:r>
          </a:p>
          <a:p>
            <a:pPr lvl="2"/>
            <a:r>
              <a:rPr lang="en-US" dirty="0"/>
              <a:t>Changing the account storage tier from cool to hot incurs a charge equal to reading all the data existing in the storage account. </a:t>
            </a:r>
          </a:p>
          <a:p>
            <a:pPr lvl="2"/>
            <a:r>
              <a:rPr lang="en-US" dirty="0"/>
              <a:t>changing the account storage tier from hot to cool incurs a charge equal to writing all the data into the cool tier (GPv2 accounts only).</a:t>
            </a:r>
          </a:p>
        </p:txBody>
      </p:sp>
    </p:spTree>
    <p:extLst>
      <p:ext uri="{BB962C8B-B14F-4D97-AF65-F5344CB8AC3E}">
        <p14:creationId xmlns:p14="http://schemas.microsoft.com/office/powerpoint/2010/main" val="4986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Demonstration: </a:t>
            </a:r>
            <a:r>
              <a:rPr lang="en-US" dirty="0">
                <a:hlinkClick r:id="rId3"/>
              </a:rPr>
              <a:t>Creating Storage 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1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Storage Account Management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539812" y="1686634"/>
            <a:ext cx="11018520" cy="430887"/>
          </a:xfrm>
        </p:spPr>
        <p:txBody>
          <a:bodyPr/>
          <a:lstStyle/>
          <a:p>
            <a:r>
              <a:rPr lang="tr-TR" b="1" dirty="0"/>
              <a:t>Let’s create a Storage Account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27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A3FBD5A9-6ED4-4247-B514-45D69F798535}"/>
    </a:ext>
  </a:extLst>
</a:theme>
</file>

<file path=ppt/theme/theme3.xml><?xml version="1.0" encoding="utf-8"?>
<a:theme xmlns:a="http://schemas.openxmlformats.org/drawingml/2006/main" name="MS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S" id="{C261F2DB-B314-424E-9569-4F22780BFB1A}" vid="{DD5D8A28-346F-4D92-9E14-76D07224788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630a2e83-186a-4a0f-ab27-bee8a8096abc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5924</TotalTime>
  <Words>2817</Words>
  <Application>Microsoft Office PowerPoint</Application>
  <PresentationFormat>Widescreen</PresentationFormat>
  <Paragraphs>369</Paragraphs>
  <Slides>38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Consolas</vt:lpstr>
      <vt:lpstr>Segoe UI</vt:lpstr>
      <vt:lpstr>Segoe UI Light</vt:lpstr>
      <vt:lpstr>Segoe UI Semibold</vt:lpstr>
      <vt:lpstr>Segoe UI Semilight</vt:lpstr>
      <vt:lpstr>Verdana</vt:lpstr>
      <vt:lpstr>Wingdings</vt:lpstr>
      <vt:lpstr>WHITE TEMPLATE</vt:lpstr>
      <vt:lpstr>SOFT BLACK TEMPLATE</vt:lpstr>
      <vt:lpstr>MS</vt:lpstr>
      <vt:lpstr>AZ-300T01 M 2: Implementing and Managing Storage</vt:lpstr>
      <vt:lpstr>Azure Storage</vt:lpstr>
      <vt:lpstr>Azure Storage Accounts</vt:lpstr>
      <vt:lpstr>Standard and Premium Storage Accounts</vt:lpstr>
      <vt:lpstr>Storage Account Endpoints</vt:lpstr>
      <vt:lpstr>Configuring Custom Domain Names</vt:lpstr>
      <vt:lpstr>Pricing and Billing</vt:lpstr>
      <vt:lpstr>Demonstration: Creating Storage Accounts</vt:lpstr>
      <vt:lpstr>Practice: Storage Account Management</vt:lpstr>
      <vt:lpstr>PowerPoint Presentation</vt:lpstr>
      <vt:lpstr>Replication Options</vt:lpstr>
      <vt:lpstr>Locally Redundant Storage</vt:lpstr>
      <vt:lpstr>Geo-Redundant Storage</vt:lpstr>
      <vt:lpstr>Zone Redundant Storage</vt:lpstr>
      <vt:lpstr>Replication Option Comparison</vt:lpstr>
      <vt:lpstr>Storage Account PowerShell Tasks</vt:lpstr>
      <vt:lpstr>PowerPoint Presentation</vt:lpstr>
      <vt:lpstr>Azure Storage Explorer</vt:lpstr>
      <vt:lpstr>Storage Explorer Functionality</vt:lpstr>
      <vt:lpstr>Video: Overview of Azure Storage Explorer</vt:lpstr>
      <vt:lpstr>Video: Keyword Search in Azure Storage Explorer</vt:lpstr>
      <vt:lpstr>Video: Storage Explorer Table Query</vt:lpstr>
      <vt:lpstr>Demonstration: Storage Access Tools</vt:lpstr>
      <vt:lpstr>Practice: Storage Explorer</vt:lpstr>
      <vt:lpstr>AzCopy</vt:lpstr>
      <vt:lpstr>Import and Export Service</vt:lpstr>
      <vt:lpstr>Import Jobs</vt:lpstr>
      <vt:lpstr>Export Jobs</vt:lpstr>
      <vt:lpstr>PowerPoint Presentation</vt:lpstr>
      <vt:lpstr>How CDN Works</vt:lpstr>
      <vt:lpstr>CDN Profile</vt:lpstr>
      <vt:lpstr>CDN Endpoints</vt:lpstr>
      <vt:lpstr>CDN Time-to-Live</vt:lpstr>
      <vt:lpstr>CDN Compression</vt:lpstr>
      <vt:lpstr>Video: Using Azure CDN features in the Azure Portal</vt:lpstr>
      <vt:lpstr>Video: Optimize Your Content Delivery with Azure CDN</vt:lpstr>
      <vt:lpstr>Practice: Azure Import/Export Tool</vt:lpstr>
      <vt:lpstr>Practice: Optimize Your Content Delivery with Azure CDN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AZ-101.1 Migrate Servers to Azure</dc:title>
  <dc:subject/>
  <dc:creator>sarahkishpaugh</dc:creator>
  <cp:keywords/>
  <dc:description/>
  <cp:lastModifiedBy>Dan Lewis</cp:lastModifiedBy>
  <cp:revision>194</cp:revision>
  <dcterms:created xsi:type="dcterms:W3CDTF">2018-07-31T14:16:34Z</dcterms:created>
  <dcterms:modified xsi:type="dcterms:W3CDTF">2019-05-22T09:29:44Z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