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42" r:id="rId6"/>
  </p:sldMasterIdLst>
  <p:notesMasterIdLst>
    <p:notesMasterId r:id="rId50"/>
  </p:notesMasterIdLst>
  <p:handoutMasterIdLst>
    <p:handoutMasterId r:id="rId51"/>
  </p:handoutMasterIdLst>
  <p:sldIdLst>
    <p:sldId id="1719" r:id="rId7"/>
    <p:sldId id="2125" r:id="rId8"/>
    <p:sldId id="2046" r:id="rId9"/>
    <p:sldId id="2047" r:id="rId10"/>
    <p:sldId id="2048" r:id="rId11"/>
    <p:sldId id="2049" r:id="rId12"/>
    <p:sldId id="2050" r:id="rId13"/>
    <p:sldId id="2052" r:id="rId14"/>
    <p:sldId id="2055" r:id="rId15"/>
    <p:sldId id="2056" r:id="rId16"/>
    <p:sldId id="2126" r:id="rId17"/>
    <p:sldId id="2023" r:id="rId18"/>
    <p:sldId id="2062" r:id="rId19"/>
    <p:sldId id="2063" r:id="rId20"/>
    <p:sldId id="2064" r:id="rId21"/>
    <p:sldId id="2128" r:id="rId22"/>
    <p:sldId id="2070" r:id="rId23"/>
    <p:sldId id="2071" r:id="rId24"/>
    <p:sldId id="2072" r:id="rId25"/>
    <p:sldId id="2073" r:id="rId26"/>
    <p:sldId id="2173" r:id="rId27"/>
    <p:sldId id="2155" r:id="rId28"/>
    <p:sldId id="2156" r:id="rId29"/>
    <p:sldId id="2157" r:id="rId30"/>
    <p:sldId id="2127" r:id="rId31"/>
    <p:sldId id="2037" r:id="rId32"/>
    <p:sldId id="2076" r:id="rId33"/>
    <p:sldId id="2077" r:id="rId34"/>
    <p:sldId id="2129" r:id="rId35"/>
    <p:sldId id="2039" r:id="rId36"/>
    <p:sldId id="2080" r:id="rId37"/>
    <p:sldId id="2081" r:id="rId38"/>
    <p:sldId id="2082" r:id="rId39"/>
    <p:sldId id="2083" r:id="rId40"/>
    <p:sldId id="2084" r:id="rId41"/>
    <p:sldId id="2085" r:id="rId42"/>
    <p:sldId id="2086" r:id="rId43"/>
    <p:sldId id="2045" r:id="rId44"/>
    <p:sldId id="2111" r:id="rId45"/>
    <p:sldId id="2112" r:id="rId46"/>
    <p:sldId id="2113" r:id="rId47"/>
    <p:sldId id="2114" r:id="rId48"/>
    <p:sldId id="2117" r:id="rId4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719"/>
          </p14:sldIdLst>
        </p14:section>
        <p14:section name="White Template" id="{A073DAE3-B461-442F-A3D3-6642BD875E45}">
          <p14:sldIdLst>
            <p14:sldId id="2125"/>
            <p14:sldId id="2046"/>
            <p14:sldId id="2047"/>
            <p14:sldId id="2048"/>
            <p14:sldId id="2049"/>
            <p14:sldId id="2050"/>
            <p14:sldId id="2052"/>
            <p14:sldId id="2055"/>
            <p14:sldId id="2056"/>
            <p14:sldId id="2126"/>
            <p14:sldId id="2023"/>
            <p14:sldId id="2062"/>
            <p14:sldId id="2063"/>
            <p14:sldId id="2064"/>
            <p14:sldId id="2128"/>
            <p14:sldId id="2070"/>
            <p14:sldId id="2071"/>
            <p14:sldId id="2072"/>
            <p14:sldId id="2073"/>
            <p14:sldId id="2173"/>
            <p14:sldId id="2155"/>
            <p14:sldId id="2156"/>
            <p14:sldId id="2157"/>
            <p14:sldId id="2127"/>
            <p14:sldId id="2037"/>
            <p14:sldId id="2076"/>
            <p14:sldId id="2077"/>
            <p14:sldId id="2129"/>
            <p14:sldId id="2039"/>
            <p14:sldId id="2080"/>
            <p14:sldId id="2081"/>
            <p14:sldId id="2082"/>
            <p14:sldId id="2083"/>
            <p14:sldId id="2084"/>
            <p14:sldId id="2085"/>
            <p14:sldId id="2086"/>
            <p14:sldId id="2045"/>
            <p14:sldId id="2111"/>
            <p14:sldId id="2112"/>
            <p14:sldId id="2113"/>
            <p14:sldId id="2114"/>
            <p14:sldId id="2117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AE94B-2A0C-44A5-9CF4-5D952AF62973}" v="25" dt="2019-01-31T08:23:23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7" autoAdjust="0"/>
    <p:restoredTop sz="96181" autoAdjust="0"/>
  </p:normalViewPr>
  <p:slideViewPr>
    <p:cSldViewPr snapToGrid="0">
      <p:cViewPr varScale="1">
        <p:scale>
          <a:sx n="76" d="100"/>
          <a:sy n="76" d="100"/>
        </p:scale>
        <p:origin x="27" y="5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ewis" userId="30f7ee97-579a-47d7-a717-b57f0e8fef5f" providerId="ADAL" clId="{463AE94B-2A0C-44A5-9CF4-5D952AF62973}"/>
    <pc:docChg chg="custSel addSld delSld modSld modSection">
      <pc:chgData name="Dan Lewis" userId="30f7ee97-579a-47d7-a717-b57f0e8fef5f" providerId="ADAL" clId="{463AE94B-2A0C-44A5-9CF4-5D952AF62973}" dt="2019-01-31T08:23:44.045" v="87" actId="20577"/>
      <pc:docMkLst>
        <pc:docMk/>
      </pc:docMkLst>
      <pc:sldChg chg="modSp">
        <pc:chgData name="Dan Lewis" userId="30f7ee97-579a-47d7-a717-b57f0e8fef5f" providerId="ADAL" clId="{463AE94B-2A0C-44A5-9CF4-5D952AF62973}" dt="2019-01-31T08:23:44.045" v="87" actId="20577"/>
        <pc:sldMkLst>
          <pc:docMk/>
          <pc:sldMk cId="3635852913" sldId="1719"/>
        </pc:sldMkLst>
        <pc:spChg chg="mod">
          <ac:chgData name="Dan Lewis" userId="30f7ee97-579a-47d7-a717-b57f0e8fef5f" providerId="ADAL" clId="{463AE94B-2A0C-44A5-9CF4-5D952AF62973}" dt="2019-01-31T08:23:44.045" v="87" actId="20577"/>
          <ac:spMkLst>
            <pc:docMk/>
            <pc:sldMk cId="3635852913" sldId="1719"/>
            <ac:spMk id="5" creationId="{00000000-0000-0000-0000-000000000000}"/>
          </ac:spMkLst>
        </pc:spChg>
      </pc:sldChg>
      <pc:sldChg chg="add">
        <pc:chgData name="Dan Lewis" userId="30f7ee97-579a-47d7-a717-b57f0e8fef5f" providerId="ADAL" clId="{463AE94B-2A0C-44A5-9CF4-5D952AF62973}" dt="2019-01-31T08:23:23.104" v="44"/>
        <pc:sldMkLst>
          <pc:docMk/>
          <pc:sldMk cId="2039535378" sldId="2155"/>
        </pc:sldMkLst>
      </pc:sldChg>
      <pc:sldChg chg="add">
        <pc:chgData name="Dan Lewis" userId="30f7ee97-579a-47d7-a717-b57f0e8fef5f" providerId="ADAL" clId="{463AE94B-2A0C-44A5-9CF4-5D952AF62973}" dt="2019-01-31T08:23:23.104" v="44"/>
        <pc:sldMkLst>
          <pc:docMk/>
          <pc:sldMk cId="298734277" sldId="2156"/>
        </pc:sldMkLst>
      </pc:sldChg>
      <pc:sldChg chg="add">
        <pc:chgData name="Dan Lewis" userId="30f7ee97-579a-47d7-a717-b57f0e8fef5f" providerId="ADAL" clId="{463AE94B-2A0C-44A5-9CF4-5D952AF62973}" dt="2019-01-31T08:23:23.104" v="44"/>
        <pc:sldMkLst>
          <pc:docMk/>
          <pc:sldMk cId="513303154" sldId="2157"/>
        </pc:sldMkLst>
      </pc:sldChg>
      <pc:sldChg chg="add">
        <pc:chgData name="Dan Lewis" userId="30f7ee97-579a-47d7-a717-b57f0e8fef5f" providerId="ADAL" clId="{463AE94B-2A0C-44A5-9CF4-5D952AF62973}" dt="2019-01-31T08:23:23.104" v="44"/>
        <pc:sldMkLst>
          <pc:docMk/>
          <pc:sldMk cId="3251558838" sldId="2173"/>
        </pc:sldMkLst>
      </pc:sldChg>
      <pc:sldMasterChg chg="delSldLayout">
        <pc:chgData name="Dan Lewis" userId="30f7ee97-579a-47d7-a717-b57f0e8fef5f" providerId="ADAL" clId="{463AE94B-2A0C-44A5-9CF4-5D952AF62973}" dt="2019-01-28T07:57:30.085" v="42" actId="2696"/>
        <pc:sldMasterMkLst>
          <pc:docMk/>
          <pc:sldMasterMk cId="669986775" sldId="2147484742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1/31/2019 8:23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0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4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23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4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51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8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00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40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69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55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8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93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87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7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23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3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89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0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7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16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37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41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24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7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01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881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7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5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8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Show this if you</a:t>
            </a:r>
            <a:r>
              <a:rPr lang="tr-TR" baseline="0" dirty="0"/>
              <a:t> prefer or make the delegates do them as homeworks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9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1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93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7991855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2524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0954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5462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0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4025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893773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8646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9141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63644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C8D-C1AB-48A2-B0C4-805AF97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8A47-D0E7-4604-B8A5-FD7DAA7D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0439988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067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765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4" r:id="rId12"/>
    <p:sldLayoutId id="2147484755" r:id="rId13"/>
  </p:sldLayoutIdLst>
  <p:transition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1685846"/>
            <a:ext cx="4167887" cy="2215991"/>
          </a:xfrm>
        </p:spPr>
        <p:txBody>
          <a:bodyPr/>
          <a:lstStyle/>
          <a:p>
            <a:r>
              <a:rPr lang="en-US" dirty="0"/>
              <a:t>AZ-300</a:t>
            </a:r>
            <a:r>
              <a:rPr lang="tr-TR" dirty="0"/>
              <a:t>T</a:t>
            </a:r>
            <a:r>
              <a:rPr lang="en-US" dirty="0"/>
              <a:t>02</a:t>
            </a:r>
            <a:br>
              <a:rPr lang="en-US" dirty="0"/>
            </a:br>
            <a:r>
              <a:rPr lang="en-US" dirty="0"/>
              <a:t>M 2:  Implementing and Managing Application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025900"/>
            <a:ext cx="4164583" cy="21544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Deploying Web Apps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Managing Web Apps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App Service Security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Serverless Computing Concepts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Managing Azure Functions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Managing Logic App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Templates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83250"/>
            <a:ext cx="11018520" cy="2277547"/>
          </a:xfrm>
        </p:spPr>
        <p:txBody>
          <a:bodyPr/>
          <a:lstStyle/>
          <a:p>
            <a:r>
              <a:rPr lang="en-US" dirty="0"/>
              <a:t>Azure Resource Manager templates for:</a:t>
            </a:r>
          </a:p>
          <a:p>
            <a:pPr lvl="1"/>
            <a:r>
              <a:rPr lang="en-US" dirty="0"/>
              <a:t>Deploying a Windows-based web app:</a:t>
            </a:r>
          </a:p>
          <a:p>
            <a:pPr lvl="1"/>
            <a:r>
              <a:rPr lang="en-US" dirty="0"/>
              <a:t>Configuring a Windows-based web app:</a:t>
            </a:r>
          </a:p>
          <a:p>
            <a:pPr lvl="1"/>
            <a:r>
              <a:rPr lang="en-US" dirty="0"/>
              <a:t>Deploying and configuring a Linux-based web app</a:t>
            </a:r>
          </a:p>
          <a:p>
            <a:pPr lvl="1"/>
            <a:r>
              <a:rPr lang="en-US" dirty="0"/>
              <a:t>Deploying web apps with connected resources (e.g. an Azure SQL Database)</a:t>
            </a:r>
          </a:p>
          <a:p>
            <a:pPr lvl="1"/>
            <a:r>
              <a:rPr lang="en-US" dirty="0"/>
              <a:t>Creating App Service Environment v2</a:t>
            </a:r>
          </a:p>
        </p:txBody>
      </p:sp>
      <p:pic>
        <p:nvPicPr>
          <p:cNvPr id="6146" name="Picture 2" descr="Five text boxes: Deploy, Configure, Linux, Connected Resources, and App Service Environ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36" y="4279009"/>
            <a:ext cx="7860716" cy="88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7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2: Managing Web Apps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5" y="926231"/>
            <a:ext cx="102628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Management Tools and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Managing App Settings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Managing General App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Backup Your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Restore a Backup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Restore a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Cloning an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Azure Backup and Restore</a:t>
            </a:r>
          </a:p>
        </p:txBody>
      </p:sp>
    </p:spTree>
    <p:extLst>
      <p:ext uri="{BB962C8B-B14F-4D97-AF65-F5344CB8AC3E}">
        <p14:creationId xmlns:p14="http://schemas.microsoft.com/office/powerpoint/2010/main" val="35453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Your App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34304" y="936357"/>
            <a:ext cx="11018520" cy="2966966"/>
          </a:xfrm>
        </p:spPr>
        <p:txBody>
          <a:bodyPr/>
          <a:lstStyle/>
          <a:p>
            <a:r>
              <a:rPr lang="en-US" dirty="0"/>
              <a:t>To configure Azure web app backups, provide:</a:t>
            </a:r>
          </a:p>
          <a:p>
            <a:pPr lvl="1"/>
            <a:r>
              <a:rPr lang="en-US" dirty="0"/>
              <a:t>1. Backup storage which designates backup destination:</a:t>
            </a:r>
          </a:p>
          <a:p>
            <a:pPr lvl="2"/>
            <a:r>
              <a:rPr lang="en-US" dirty="0"/>
              <a:t>Azure Storage account and container</a:t>
            </a:r>
          </a:p>
          <a:p>
            <a:pPr lvl="1"/>
            <a:r>
              <a:rPr lang="en-US" dirty="0"/>
              <a:t>2. Backup database (in scenarios where the web app uses a back-end database):</a:t>
            </a:r>
          </a:p>
          <a:p>
            <a:pPr lvl="2"/>
            <a:r>
              <a:rPr lang="en-US" dirty="0"/>
              <a:t>The database must be referenced in the connection strings of the web app</a:t>
            </a:r>
          </a:p>
          <a:p>
            <a:pPr lvl="2"/>
            <a:r>
              <a:rPr lang="en-US" dirty="0"/>
              <a:t>The backup supports Azure SQL Database, Azure Database for MySQL, Azure Database for PostgreSQL, and MySQL in-app</a:t>
            </a:r>
          </a:p>
          <a:p>
            <a:pPr lvl="1"/>
            <a:r>
              <a:rPr lang="en-US" dirty="0"/>
              <a:t>3. Backup schedule (in order to automate backups)</a:t>
            </a:r>
          </a:p>
          <a:p>
            <a:pPr lvl="2"/>
            <a:endParaRPr lang="en-US" dirty="0"/>
          </a:p>
        </p:txBody>
      </p:sp>
      <p:pic>
        <p:nvPicPr>
          <p:cNvPr id="7170" name="Picture 2" descr="Flowchart with three boxes: backup storage, backup database, and backup schedu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61" y="4827444"/>
            <a:ext cx="8002332" cy="117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Backup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88263" y="934797"/>
            <a:ext cx="11018520" cy="4419671"/>
          </a:xfrm>
        </p:spPr>
        <p:txBody>
          <a:bodyPr/>
          <a:lstStyle/>
          <a:p>
            <a:r>
              <a:rPr lang="en-US" dirty="0"/>
              <a:t>Available from the Azure portal</a:t>
            </a:r>
          </a:p>
          <a:p>
            <a:r>
              <a:rPr lang="en-US" dirty="0"/>
              <a:t>Included in higher pricing tiers:</a:t>
            </a:r>
          </a:p>
          <a:p>
            <a:pPr lvl="1"/>
            <a:r>
              <a:rPr lang="en-US" dirty="0"/>
              <a:t>Standard</a:t>
            </a:r>
          </a:p>
          <a:p>
            <a:pPr lvl="1"/>
            <a:r>
              <a:rPr lang="en-US" dirty="0"/>
              <a:t>Premium</a:t>
            </a:r>
          </a:p>
          <a:p>
            <a:r>
              <a:rPr lang="en-US" dirty="0"/>
              <a:t>Requires designating:</a:t>
            </a:r>
          </a:p>
          <a:p>
            <a:pPr lvl="1"/>
            <a:r>
              <a:rPr lang="en-US" dirty="0"/>
              <a:t>Restore source:</a:t>
            </a:r>
          </a:p>
          <a:p>
            <a:pPr lvl="2"/>
            <a:r>
              <a:rPr lang="en-US" dirty="0"/>
              <a:t>Any backup of the current web app</a:t>
            </a:r>
          </a:p>
          <a:p>
            <a:pPr lvl="2"/>
            <a:r>
              <a:rPr lang="en-US" dirty="0"/>
              <a:t>Any web app backup in Azure Storage</a:t>
            </a:r>
          </a:p>
          <a:p>
            <a:pPr lvl="1"/>
            <a:r>
              <a:rPr lang="en-US" dirty="0"/>
              <a:t>Restore destination:</a:t>
            </a:r>
          </a:p>
          <a:p>
            <a:pPr lvl="2"/>
            <a:r>
              <a:rPr lang="en-US" dirty="0"/>
              <a:t>An existing web app</a:t>
            </a:r>
          </a:p>
          <a:p>
            <a:pPr lvl="2"/>
            <a:r>
              <a:rPr lang="en-US" dirty="0"/>
              <a:t>A new web app</a:t>
            </a:r>
          </a:p>
          <a:p>
            <a:pPr lvl="2"/>
            <a:endParaRPr lang="en-US" dirty="0"/>
          </a:p>
        </p:txBody>
      </p:sp>
      <p:pic>
        <p:nvPicPr>
          <p:cNvPr id="8194" name="Picture 2" descr="Screenshot of the Backup blade. The Restore button is highlighted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92" y="1696868"/>
            <a:ext cx="5410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lowchart with two text boxes: Restore source and Restore destina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92" y="5548603"/>
            <a:ext cx="59245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4084637"/>
            <a:ext cx="6648450" cy="2219325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Snapshot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71526"/>
            <a:ext cx="11018520" cy="3607141"/>
          </a:xfrm>
        </p:spPr>
        <p:txBody>
          <a:bodyPr/>
          <a:lstStyle/>
          <a:p>
            <a:r>
              <a:rPr lang="en-US" dirty="0"/>
              <a:t>Automatic, incremental shadow copies of a web app:</a:t>
            </a:r>
          </a:p>
          <a:p>
            <a:pPr lvl="1"/>
            <a:r>
              <a:rPr lang="en-US" dirty="0"/>
              <a:t>Requires the Premium pricing tier</a:t>
            </a:r>
          </a:p>
          <a:p>
            <a:pPr lvl="1"/>
            <a:r>
              <a:rPr lang="en-US" dirty="0"/>
              <a:t>Is a subject to a number of constraints:</a:t>
            </a:r>
          </a:p>
          <a:p>
            <a:pPr lvl="2"/>
            <a:r>
              <a:rPr lang="en-US" dirty="0"/>
              <a:t>You can only restore to the same app or to a slot belonging to that app.</a:t>
            </a:r>
          </a:p>
          <a:p>
            <a:pPr lvl="2"/>
            <a:r>
              <a:rPr lang="en-US" dirty="0"/>
              <a:t>App Service stops the target app or target slot during the restore.</a:t>
            </a:r>
          </a:p>
          <a:p>
            <a:pPr lvl="2"/>
            <a:r>
              <a:rPr lang="en-US" dirty="0"/>
              <a:t>App Service keeps three months’ worth of snapshots for platform data recovery purposes.</a:t>
            </a:r>
          </a:p>
          <a:p>
            <a:pPr lvl="2"/>
            <a:r>
              <a:rPr lang="en-US" dirty="0"/>
              <a:t>You can only restore snapshots from the last 30 days.</a:t>
            </a:r>
          </a:p>
          <a:p>
            <a:pPr lvl="1"/>
            <a:r>
              <a:rPr lang="en-US" dirty="0"/>
              <a:t>Offers several benefits:</a:t>
            </a:r>
          </a:p>
          <a:p>
            <a:pPr lvl="2"/>
            <a:r>
              <a:rPr lang="en-US" dirty="0"/>
              <a:t>No file copy errors due to file locks.</a:t>
            </a:r>
          </a:p>
          <a:p>
            <a:pPr lvl="2"/>
            <a:r>
              <a:rPr lang="en-US" dirty="0"/>
              <a:t>No storage size limitation.</a:t>
            </a:r>
          </a:p>
          <a:p>
            <a:pPr lvl="2"/>
            <a:r>
              <a:rPr lang="en-US" dirty="0"/>
              <a:t>No configuration required</a:t>
            </a:r>
          </a:p>
        </p:txBody>
      </p:sp>
    </p:spTree>
    <p:extLst>
      <p:ext uri="{BB962C8B-B14F-4D97-AF65-F5344CB8AC3E}">
        <p14:creationId xmlns:p14="http://schemas.microsoft.com/office/powerpoint/2010/main" val="40381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an App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88263" y="848434"/>
            <a:ext cx="11018520" cy="5453801"/>
          </a:xfrm>
        </p:spPr>
        <p:txBody>
          <a:bodyPr/>
          <a:lstStyle/>
          <a:p>
            <a:r>
              <a:rPr lang="en-US" dirty="0"/>
              <a:t>Creates a replica of a web app in the same or a different region:</a:t>
            </a:r>
          </a:p>
          <a:p>
            <a:pPr lvl="1"/>
            <a:r>
              <a:rPr lang="en-US" dirty="0"/>
              <a:t>Requires the Premium pricing tier</a:t>
            </a:r>
          </a:p>
          <a:p>
            <a:pPr lvl="1"/>
            <a:r>
              <a:rPr lang="en-US" dirty="0"/>
              <a:t>Allows selecting settings to clone, including:</a:t>
            </a:r>
          </a:p>
          <a:p>
            <a:pPr lvl="2"/>
            <a:r>
              <a:rPr lang="en-US" dirty="0"/>
              <a:t>Connection strings</a:t>
            </a:r>
          </a:p>
          <a:p>
            <a:pPr lvl="2"/>
            <a:r>
              <a:rPr lang="en-US" dirty="0"/>
              <a:t>Deployment source</a:t>
            </a:r>
          </a:p>
          <a:p>
            <a:pPr lvl="2"/>
            <a:r>
              <a:rPr lang="en-US" dirty="0"/>
              <a:t>Custom domains</a:t>
            </a:r>
          </a:p>
          <a:p>
            <a:pPr lvl="1"/>
            <a:r>
              <a:rPr lang="en-US" dirty="0"/>
              <a:t>Does not include:</a:t>
            </a:r>
          </a:p>
          <a:p>
            <a:pPr lvl="2"/>
            <a:r>
              <a:rPr lang="en-US" dirty="0"/>
              <a:t>Auto scale settings</a:t>
            </a:r>
          </a:p>
          <a:p>
            <a:pPr lvl="2"/>
            <a:r>
              <a:rPr lang="en-US" dirty="0"/>
              <a:t>Backup schedule</a:t>
            </a:r>
          </a:p>
          <a:p>
            <a:pPr lvl="2"/>
            <a:r>
              <a:rPr lang="en-US" dirty="0"/>
              <a:t>VNET settings</a:t>
            </a:r>
          </a:p>
          <a:p>
            <a:pPr lvl="2"/>
            <a:r>
              <a:rPr lang="en-US" dirty="0" err="1"/>
              <a:t>Auth</a:t>
            </a:r>
            <a:r>
              <a:rPr lang="en-US" dirty="0"/>
              <a:t> settings</a:t>
            </a:r>
          </a:p>
          <a:p>
            <a:pPr lvl="2"/>
            <a:r>
              <a:rPr lang="en-US" dirty="0"/>
              <a:t>Kudu Extensions</a:t>
            </a:r>
          </a:p>
          <a:p>
            <a:pPr lvl="2"/>
            <a:r>
              <a:rPr lang="en-US" dirty="0" err="1"/>
              <a:t>TiP</a:t>
            </a:r>
            <a:r>
              <a:rPr lang="en-US" dirty="0"/>
              <a:t> rules</a:t>
            </a:r>
          </a:p>
          <a:p>
            <a:pPr lvl="2"/>
            <a:r>
              <a:rPr lang="en-US" dirty="0"/>
              <a:t>Database content</a:t>
            </a:r>
          </a:p>
          <a:p>
            <a:pPr lvl="2"/>
            <a:r>
              <a:rPr lang="en-US" dirty="0"/>
              <a:t>App Insights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 descr="Screenshot of the Clone Settings page, described in the previous sentence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14" y="2957872"/>
            <a:ext cx="8036269" cy="345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3: App Service Security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5" y="926231"/>
            <a:ext cx="102628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App Security Features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App Service Security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Application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App Service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App Service Authentication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Authentication and Authorization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App Service Security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App Service Isolation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App Service Isolation</a:t>
            </a:r>
          </a:p>
        </p:txBody>
      </p:sp>
    </p:spTree>
    <p:extLst>
      <p:ext uri="{BB962C8B-B14F-4D97-AF65-F5344CB8AC3E}">
        <p14:creationId xmlns:p14="http://schemas.microsoft.com/office/powerpoint/2010/main" val="301833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Security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61134"/>
            <a:ext cx="11018520" cy="5453801"/>
          </a:xfrm>
        </p:spPr>
        <p:txBody>
          <a:bodyPr/>
          <a:lstStyle/>
          <a:p>
            <a:r>
              <a:rPr lang="en-US" sz="2400" dirty="0"/>
              <a:t>Infrastructure and platform security:</a:t>
            </a:r>
          </a:p>
          <a:p>
            <a:pPr lvl="1"/>
            <a:r>
              <a:rPr lang="en-US" sz="2000" dirty="0"/>
              <a:t>Controlled by the Azure platform</a:t>
            </a:r>
          </a:p>
          <a:p>
            <a:pPr lvl="1"/>
            <a:r>
              <a:rPr lang="en-US" sz="2000" dirty="0"/>
              <a:t>Includes compute, storage, network, web frameworks, integration features, etc.</a:t>
            </a:r>
          </a:p>
          <a:p>
            <a:pPr lvl="1"/>
            <a:r>
              <a:rPr lang="en-US" sz="2000" dirty="0"/>
              <a:t>Involves continuous security and compliance checks:</a:t>
            </a:r>
          </a:p>
          <a:p>
            <a:pPr lvl="2"/>
            <a:r>
              <a:rPr lang="en-US" sz="1800" dirty="0"/>
              <a:t>App Service apps are isolated from both the Internet and from the other customers' Azure resources.</a:t>
            </a:r>
          </a:p>
          <a:p>
            <a:pPr lvl="2"/>
            <a:r>
              <a:rPr lang="en-US" sz="1800" dirty="0"/>
              <a:t>Communication of secrets between App Service apps and other Azure resources does not cross network boundaries and is always encrypted.</a:t>
            </a:r>
          </a:p>
          <a:p>
            <a:pPr lvl="2"/>
            <a:r>
              <a:rPr lang="en-US" sz="1800" dirty="0"/>
              <a:t>Communication between App Service apps and external resources, such as PowerShell, Azure CLI, Azure SDKs, REST APIs, and hybrid connections, is properly encrypted.</a:t>
            </a:r>
          </a:p>
          <a:p>
            <a:pPr lvl="2"/>
            <a:r>
              <a:rPr lang="en-US" sz="1800" dirty="0"/>
              <a:t>24-hour threat management protects App Service resources from malware, distributed denial-of-service (DDoS), man-in-the-middle (MITM), and other threats.</a:t>
            </a:r>
          </a:p>
          <a:p>
            <a:r>
              <a:rPr lang="en-US" sz="2400" dirty="0"/>
              <a:t>Application security:</a:t>
            </a:r>
          </a:p>
          <a:p>
            <a:pPr lvl="1"/>
            <a:r>
              <a:rPr lang="en-US" sz="2000" dirty="0"/>
              <a:t>Controlled by customers</a:t>
            </a:r>
          </a:p>
          <a:p>
            <a:pPr lvl="1"/>
            <a:r>
              <a:rPr lang="en-US" sz="2000" dirty="0"/>
              <a:t>Includes Azure AD integration, certificate management, secure communication, etc.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1266" name="Picture 2" descr="Two text boxes with a plus sign between them. One box says Infrastructure and Platform security and the other box says Application Security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92" y="4728708"/>
            <a:ext cx="48387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26234"/>
            <a:ext cx="11018520" cy="2351413"/>
          </a:xfrm>
        </p:spPr>
        <p:txBody>
          <a:bodyPr/>
          <a:lstStyle/>
          <a:p>
            <a:r>
              <a:rPr lang="en-US" dirty="0"/>
              <a:t>Customers are responsible for:</a:t>
            </a:r>
          </a:p>
          <a:p>
            <a:pPr lvl="1"/>
            <a:r>
              <a:rPr lang="en-US" dirty="0"/>
              <a:t>Developing, deploying, and managing App Service code and content in a secure way</a:t>
            </a:r>
          </a:p>
          <a:p>
            <a:pPr lvl="1"/>
            <a:r>
              <a:rPr lang="en-US" dirty="0"/>
              <a:t>Protecting apps from cyber threats such as:</a:t>
            </a:r>
          </a:p>
          <a:p>
            <a:pPr lvl="2"/>
            <a:r>
              <a:rPr lang="en-US" dirty="0"/>
              <a:t>SQL Injection</a:t>
            </a:r>
          </a:p>
          <a:p>
            <a:pPr lvl="2"/>
            <a:r>
              <a:rPr lang="en-US" dirty="0"/>
              <a:t>Session hijacking</a:t>
            </a:r>
          </a:p>
          <a:p>
            <a:pPr lvl="2"/>
            <a:r>
              <a:rPr lang="en-US" dirty="0"/>
              <a:t>Cross-site-scripting</a:t>
            </a:r>
          </a:p>
          <a:p>
            <a:pPr lvl="2"/>
            <a:r>
              <a:rPr lang="en-US" dirty="0"/>
              <a:t>Application level Man-In-the-Middle (MITM) attacks</a:t>
            </a:r>
          </a:p>
        </p:txBody>
      </p:sp>
    </p:spTree>
    <p:extLst>
      <p:ext uri="{BB962C8B-B14F-4D97-AF65-F5344CB8AC3E}">
        <p14:creationId xmlns:p14="http://schemas.microsoft.com/office/powerpoint/2010/main" val="9410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Authentication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11934"/>
            <a:ext cx="11018520" cy="3311676"/>
          </a:xfrm>
        </p:spPr>
        <p:txBody>
          <a:bodyPr/>
          <a:lstStyle/>
          <a:p>
            <a:r>
              <a:rPr lang="en-US" dirty="0"/>
              <a:t>Relies on a trust relationship with an identity provider (</a:t>
            </a:r>
            <a:r>
              <a:rPr lang="en-US" dirty="0" err="1"/>
              <a:t>IdP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You select an identity provider for your App Service app</a:t>
            </a:r>
          </a:p>
          <a:p>
            <a:pPr lvl="1"/>
            <a:r>
              <a:rPr lang="en-US" dirty="0"/>
              <a:t>The identity provider handles authentication and generates authentication token </a:t>
            </a:r>
          </a:p>
          <a:p>
            <a:pPr lvl="1"/>
            <a:r>
              <a:rPr lang="en-US" dirty="0"/>
              <a:t>The App Service app validates token assertions and authorizes access to its resources</a:t>
            </a:r>
          </a:p>
          <a:p>
            <a:pPr lvl="1"/>
            <a:r>
              <a:rPr lang="en-US" dirty="0"/>
              <a:t>Cookies, JWTs, and bearer tokens validate access for the duration of a session</a:t>
            </a:r>
          </a:p>
          <a:p>
            <a:r>
              <a:rPr lang="en-US" dirty="0"/>
              <a:t>Directs authentication requests to an authentication endpoint</a:t>
            </a:r>
          </a:p>
          <a:p>
            <a:r>
              <a:rPr lang="en-US" dirty="0"/>
              <a:t>Includes built-in supports for the most popular identity providers</a:t>
            </a:r>
          </a:p>
          <a:p>
            <a:pPr lvl="1"/>
            <a:endParaRPr lang="en-US" dirty="0"/>
          </a:p>
        </p:txBody>
      </p:sp>
      <p:pic>
        <p:nvPicPr>
          <p:cNvPr id="12290" name="Picture 2" descr="An Identity Provider, with IDs and secrets, Is shown connecting to the App Service endpoint. A user is also shown connecting to the App Service endpoin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36" y="5216641"/>
            <a:ext cx="62388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1: Deploying Web Apps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5" y="926231"/>
            <a:ext cx="1026289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Web App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Continuous Development?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Staging Environments in App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Add a Deployment Slot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Swap Deployment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Deploying to a Stage Slot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Enabling Continuous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Continuous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Managing App Setting and Connection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Deployment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Web App Templates</a:t>
            </a:r>
          </a:p>
        </p:txBody>
      </p:sp>
    </p:spTree>
    <p:extLst>
      <p:ext uri="{BB962C8B-B14F-4D97-AF65-F5344CB8AC3E}">
        <p14:creationId xmlns:p14="http://schemas.microsoft.com/office/powerpoint/2010/main" val="39947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Providers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93169"/>
            <a:ext cx="11018520" cy="3385542"/>
          </a:xfrm>
        </p:spPr>
        <p:txBody>
          <a:bodyPr/>
          <a:lstStyle/>
          <a:p>
            <a:r>
              <a:rPr lang="en-US" dirty="0"/>
              <a:t>Configurable directly from the Azure portal:</a:t>
            </a:r>
          </a:p>
          <a:p>
            <a:pPr lvl="1"/>
            <a:r>
              <a:rPr lang="en-US" dirty="0"/>
              <a:t>Relies on the Authentication/Authorization feature</a:t>
            </a:r>
          </a:p>
          <a:p>
            <a:pPr lvl="1"/>
            <a:r>
              <a:rPr lang="en-US" dirty="0"/>
              <a:t>Uses federated identity</a:t>
            </a:r>
          </a:p>
          <a:p>
            <a:pPr lvl="1"/>
            <a:r>
              <a:rPr lang="en-US" dirty="0"/>
              <a:t>Offers built-in support for:</a:t>
            </a:r>
          </a:p>
          <a:p>
            <a:pPr lvl="2"/>
            <a:r>
              <a:rPr lang="en-US" dirty="0"/>
              <a:t>Azure AD</a:t>
            </a:r>
          </a:p>
          <a:p>
            <a:pPr lvl="2"/>
            <a:r>
              <a:rPr lang="en-US" dirty="0"/>
              <a:t>Facebook</a:t>
            </a:r>
          </a:p>
          <a:p>
            <a:pPr lvl="2"/>
            <a:r>
              <a:rPr lang="en-US" dirty="0"/>
              <a:t>Google</a:t>
            </a:r>
          </a:p>
          <a:p>
            <a:pPr lvl="2"/>
            <a:r>
              <a:rPr lang="en-US" dirty="0"/>
              <a:t>Microsoft Account</a:t>
            </a:r>
          </a:p>
          <a:p>
            <a:pPr lvl="2"/>
            <a:r>
              <a:rPr lang="en-US" dirty="0"/>
              <a:t>Twitter</a:t>
            </a:r>
          </a:p>
          <a:p>
            <a:pPr lvl="1"/>
            <a:endParaRPr lang="en-US" dirty="0"/>
          </a:p>
        </p:txBody>
      </p:sp>
      <p:pic>
        <p:nvPicPr>
          <p:cNvPr id="13314" name="Picture 2" descr="The Authentication and Authorization Settings page. App Service authentication has been enabled. A drop-down of choices, discussed in the text, is show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48" y="2101740"/>
            <a:ext cx="7194441" cy="384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Autoscaling </a:t>
            </a:r>
            <a:r>
              <a:rPr lang="en-GB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 and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5215" y="926231"/>
            <a:ext cx="102628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Computing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Scale and auto-scale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Auto-scale metrics</a:t>
            </a:r>
          </a:p>
        </p:txBody>
      </p:sp>
    </p:spTree>
    <p:extLst>
      <p:ext uri="{BB962C8B-B14F-4D97-AF65-F5344CB8AC3E}">
        <p14:creationId xmlns:p14="http://schemas.microsoft.com/office/powerpoint/2010/main" val="32515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57588"/>
            <a:ext cx="11018520" cy="4271939"/>
          </a:xfrm>
        </p:spPr>
        <p:txBody>
          <a:bodyPr/>
          <a:lstStyle/>
          <a:p>
            <a:r>
              <a:rPr lang="en-US" dirty="0"/>
              <a:t>The most common computing patterns for cloud-based web apps:</a:t>
            </a:r>
          </a:p>
          <a:p>
            <a:pPr lvl="1"/>
            <a:r>
              <a:rPr lang="en-US" dirty="0"/>
              <a:t>On and off: </a:t>
            </a:r>
          </a:p>
          <a:p>
            <a:pPr lvl="2"/>
            <a:r>
              <a:rPr lang="en-US" dirty="0"/>
              <a:t>Common for batch processing</a:t>
            </a:r>
          </a:p>
          <a:p>
            <a:pPr lvl="2"/>
            <a:r>
              <a:rPr lang="en-US" dirty="0"/>
              <a:t>Waste of overprovisioned capacity</a:t>
            </a:r>
          </a:p>
          <a:p>
            <a:pPr lvl="1"/>
            <a:r>
              <a:rPr lang="en-US" dirty="0"/>
              <a:t>Growing fast:</a:t>
            </a:r>
          </a:p>
          <a:p>
            <a:pPr lvl="2"/>
            <a:r>
              <a:rPr lang="en-US" dirty="0"/>
              <a:t>Represents a successful service</a:t>
            </a:r>
          </a:p>
          <a:p>
            <a:pPr lvl="2"/>
            <a:r>
              <a:rPr lang="en-US" dirty="0"/>
              <a:t>Presents growth challenges</a:t>
            </a:r>
          </a:p>
          <a:p>
            <a:pPr lvl="1"/>
            <a:r>
              <a:rPr lang="en-US" dirty="0"/>
              <a:t>Unpredictable bursting:</a:t>
            </a:r>
          </a:p>
          <a:p>
            <a:pPr lvl="2"/>
            <a:r>
              <a:rPr lang="en-US" dirty="0"/>
              <a:t>Unexpected peaks of demand</a:t>
            </a:r>
          </a:p>
          <a:p>
            <a:pPr lvl="2"/>
            <a:r>
              <a:rPr lang="en-US" dirty="0"/>
              <a:t>Waste of overprovisioned capacity</a:t>
            </a:r>
          </a:p>
          <a:p>
            <a:pPr lvl="1"/>
            <a:r>
              <a:rPr lang="en-US" dirty="0"/>
              <a:t>Predictable bursting:</a:t>
            </a:r>
          </a:p>
          <a:p>
            <a:pPr lvl="2"/>
            <a:r>
              <a:rPr lang="en-US" dirty="0"/>
              <a:t>Requires resource provisioning and </a:t>
            </a:r>
            <a:r>
              <a:rPr lang="en-US" dirty="0" err="1"/>
              <a:t>deprovisioning</a:t>
            </a:r>
            <a:endParaRPr lang="en-US" dirty="0"/>
          </a:p>
          <a:p>
            <a:pPr lvl="2"/>
            <a:r>
              <a:rPr lang="en-US" dirty="0"/>
              <a:t>Introduced increased management complexity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28" y="5229527"/>
            <a:ext cx="2865727" cy="934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9" y="1710821"/>
            <a:ext cx="2912725" cy="949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252" y="2885893"/>
            <a:ext cx="2893303" cy="1003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367" y="4105914"/>
            <a:ext cx="2869188" cy="9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3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and auto-scale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52708"/>
            <a:ext cx="11018520" cy="3003899"/>
          </a:xfrm>
        </p:spPr>
        <p:txBody>
          <a:bodyPr/>
          <a:lstStyle/>
          <a:p>
            <a:r>
              <a:rPr lang="en-US" dirty="0"/>
              <a:t>Cloud offers elastic scaling by using its practically unlimited resources</a:t>
            </a:r>
          </a:p>
          <a:p>
            <a:r>
              <a:rPr lang="en-US" dirty="0"/>
              <a:t>Auto-scaling is the ability to monitor workload usage and automatically scale according to changes in usage levels</a:t>
            </a:r>
          </a:p>
          <a:p>
            <a:r>
              <a:rPr lang="en-US" dirty="0"/>
              <a:t>Many Azure services support manual and automatic scaling:</a:t>
            </a:r>
          </a:p>
          <a:p>
            <a:pPr lvl="1"/>
            <a:r>
              <a:rPr lang="en-US" dirty="0"/>
              <a:t>infrastructure services such as Azure Virtual Machine Scale Sets</a:t>
            </a:r>
          </a:p>
          <a:p>
            <a:pPr lvl="1"/>
            <a:r>
              <a:rPr lang="en-US" dirty="0"/>
              <a:t>application services such as Azure App Service</a:t>
            </a:r>
          </a:p>
          <a:p>
            <a:pPr lvl="1"/>
            <a:r>
              <a:rPr lang="en-US" dirty="0"/>
              <a:t>database services such as Azure Cosmos DB.</a:t>
            </a:r>
          </a:p>
        </p:txBody>
      </p:sp>
    </p:spTree>
    <p:extLst>
      <p:ext uri="{BB962C8B-B14F-4D97-AF65-F5344CB8AC3E}">
        <p14:creationId xmlns:p14="http://schemas.microsoft.com/office/powerpoint/2010/main" val="29873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Auto-scale metrics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15748" y="1007570"/>
            <a:ext cx="11018520" cy="4862870"/>
          </a:xfrm>
        </p:spPr>
        <p:txBody>
          <a:bodyPr/>
          <a:lstStyle/>
          <a:p>
            <a:r>
              <a:rPr lang="en-US" sz="2400" dirty="0"/>
              <a:t>App Service support </a:t>
            </a:r>
            <a:r>
              <a:rPr lang="en-US" sz="2400" dirty="0" err="1"/>
              <a:t>autoscale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Requires service plans using Basic, Standard, or Premium pricing tiers</a:t>
            </a:r>
          </a:p>
          <a:p>
            <a:pPr lvl="1"/>
            <a:r>
              <a:rPr lang="en-US" sz="2000" dirty="0"/>
              <a:t>Increases or decreases the instance count within the same service plan</a:t>
            </a:r>
          </a:p>
          <a:p>
            <a:pPr lvl="1"/>
            <a:r>
              <a:rPr lang="en-US" sz="2000" dirty="0"/>
              <a:t>Supports a number of auto-scale metrics:</a:t>
            </a:r>
          </a:p>
          <a:p>
            <a:pPr lvl="2"/>
            <a:r>
              <a:rPr lang="en-US" sz="1800" dirty="0"/>
              <a:t>CPU: </a:t>
            </a:r>
            <a:r>
              <a:rPr lang="en-US" sz="1800" dirty="0" err="1"/>
              <a:t>CpuPercentage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Memory: </a:t>
            </a:r>
            <a:r>
              <a:rPr lang="en-US" sz="1800" dirty="0" err="1"/>
              <a:t>MemoryPercentage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Data in: </a:t>
            </a:r>
            <a:r>
              <a:rPr lang="en-US" sz="1800" dirty="0" err="1"/>
              <a:t>BytesReceived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Data out: </a:t>
            </a:r>
            <a:r>
              <a:rPr lang="en-US" sz="1800" dirty="0" err="1"/>
              <a:t>BytesSent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HTTP queue: </a:t>
            </a:r>
            <a:r>
              <a:rPr lang="en-US" sz="1800" dirty="0" err="1"/>
              <a:t>HttpQueueLength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Disk queue: </a:t>
            </a:r>
            <a:r>
              <a:rPr lang="en-US" sz="1800" dirty="0" err="1"/>
              <a:t>DiskQueueLength</a:t>
            </a:r>
            <a:endParaRPr lang="en-US" sz="1800" dirty="0"/>
          </a:p>
          <a:p>
            <a:pPr lvl="1"/>
            <a:r>
              <a:rPr lang="en-US" sz="2000" dirty="0"/>
              <a:t>Allow you to trigger alerts when the value of a metric crosses a custom threshold:</a:t>
            </a:r>
          </a:p>
          <a:p>
            <a:pPr lvl="2"/>
            <a:r>
              <a:rPr lang="en-US" sz="1800" dirty="0"/>
              <a:t>Send email notifications to the service administrator and co-administrators</a:t>
            </a:r>
          </a:p>
          <a:p>
            <a:pPr lvl="2"/>
            <a:r>
              <a:rPr lang="en-US" sz="1800" dirty="0"/>
              <a:t>Send email to additional email addresses that you specify</a:t>
            </a:r>
          </a:p>
          <a:p>
            <a:pPr lvl="2"/>
            <a:r>
              <a:rPr lang="en-US" sz="1800" dirty="0"/>
              <a:t>Call a webhook</a:t>
            </a:r>
          </a:p>
          <a:p>
            <a:pPr lvl="2"/>
            <a:r>
              <a:rPr lang="en-US" sz="1800" dirty="0"/>
              <a:t>Start the execution of an Azure runbook</a:t>
            </a:r>
          </a:p>
        </p:txBody>
      </p:sp>
    </p:spTree>
    <p:extLst>
      <p:ext uri="{BB962C8B-B14F-4D97-AF65-F5344CB8AC3E}">
        <p14:creationId xmlns:p14="http://schemas.microsoft.com/office/powerpoint/2010/main" val="5133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4:  Serverless Computing Concepts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5" y="926231"/>
            <a:ext cx="102628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Serverless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Serverless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Serverless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Comparing Serverless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92045"/>
            <a:ext cx="11018520" cy="3828740"/>
          </a:xfrm>
        </p:spPr>
        <p:txBody>
          <a:bodyPr/>
          <a:lstStyle/>
          <a:p>
            <a:r>
              <a:rPr lang="en-US" dirty="0"/>
              <a:t>Abstracts servers, infrastructure, and operating systems</a:t>
            </a:r>
          </a:p>
          <a:p>
            <a:r>
              <a:rPr lang="en-US" dirty="0"/>
              <a:t>Reacts to events and triggers in near-real time</a:t>
            </a:r>
          </a:p>
          <a:p>
            <a:r>
              <a:rPr lang="en-US" dirty="0"/>
              <a:t>Offers a range of benefits:</a:t>
            </a:r>
          </a:p>
          <a:p>
            <a:pPr lvl="1"/>
            <a:r>
              <a:rPr lang="en-US" dirty="0"/>
              <a:t>Eliminates management overhead</a:t>
            </a:r>
          </a:p>
          <a:p>
            <a:pPr lvl="1"/>
            <a:r>
              <a:rPr lang="en-US" dirty="0"/>
              <a:t>Allows developers to focus on business logic</a:t>
            </a:r>
          </a:p>
          <a:p>
            <a:pPr lvl="1"/>
            <a:r>
              <a:rPr lang="en-US" dirty="0"/>
              <a:t>Implements flexible scaling</a:t>
            </a:r>
          </a:p>
          <a:p>
            <a:pPr lvl="1"/>
            <a:r>
              <a:rPr lang="en-US" dirty="0"/>
              <a:t>Reduces costs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4338" name="Picture 2" descr="Visual representation of user code with inputs, data, and outputs. The infrastructure is spun-up, scaled, and spun-down when no longer need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92" y="2906415"/>
            <a:ext cx="57626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Applications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730312" y="1102434"/>
            <a:ext cx="11018520" cy="2942344"/>
          </a:xfrm>
        </p:spPr>
        <p:txBody>
          <a:bodyPr/>
          <a:lstStyle/>
          <a:p>
            <a:r>
              <a:rPr lang="en-US" dirty="0"/>
              <a:t>Compute:</a:t>
            </a:r>
          </a:p>
          <a:p>
            <a:pPr lvl="1"/>
            <a:r>
              <a:rPr lang="en-US" dirty="0"/>
              <a:t>Azure Functions</a:t>
            </a:r>
          </a:p>
          <a:p>
            <a:r>
              <a:rPr lang="en-US" dirty="0"/>
              <a:t>Cloud Messaging:</a:t>
            </a:r>
          </a:p>
          <a:p>
            <a:pPr lvl="1"/>
            <a:r>
              <a:rPr lang="en-US" dirty="0"/>
              <a:t>Event Grid</a:t>
            </a:r>
          </a:p>
          <a:p>
            <a:pPr lvl="1"/>
            <a:r>
              <a:rPr lang="en-US" dirty="0"/>
              <a:t>Service Bus</a:t>
            </a:r>
          </a:p>
          <a:p>
            <a:r>
              <a:rPr lang="en-US" dirty="0"/>
              <a:t>Workflow Orchestration:</a:t>
            </a:r>
          </a:p>
          <a:p>
            <a:pPr lvl="1"/>
            <a:r>
              <a:rPr lang="en-US" dirty="0"/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42946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Serverless</a:t>
            </a:r>
            <a:r>
              <a:rPr lang="en-US" dirty="0"/>
              <a:t>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87232" y="1204034"/>
            <a:ext cx="11018520" cy="4370427"/>
          </a:xfrm>
        </p:spPr>
        <p:txBody>
          <a:bodyPr/>
          <a:lstStyle/>
          <a:p>
            <a:pPr lvl="1"/>
            <a:r>
              <a:rPr lang="en-US" dirty="0"/>
              <a:t>Azure Functions vs Logic Apps: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Azure Functions and WebJobs: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64" y="893449"/>
            <a:ext cx="6215999" cy="3371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949" y="4575717"/>
            <a:ext cx="6293614" cy="18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5: Managing Azure Functions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5" y="926231"/>
            <a:ext cx="1026289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Azure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Overview of Azure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Features of Azure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Azure Functions (Examples)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Function Service 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Function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Implementing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Bindings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Function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Azure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Blob Storage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Timer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86534"/>
            <a:ext cx="11018520" cy="3754874"/>
          </a:xfrm>
        </p:spPr>
        <p:txBody>
          <a:bodyPr/>
          <a:lstStyle/>
          <a:p>
            <a:r>
              <a:rPr lang="en-US" dirty="0"/>
              <a:t>Service included in the App Service offering, which provides:</a:t>
            </a:r>
          </a:p>
          <a:p>
            <a:pPr lvl="1"/>
            <a:r>
              <a:rPr lang="en-US" dirty="0"/>
              <a:t>Multiple languages and frameworks</a:t>
            </a:r>
          </a:p>
          <a:p>
            <a:pPr lvl="1"/>
            <a:r>
              <a:rPr lang="en-US" dirty="0"/>
              <a:t>DevOps optimization</a:t>
            </a:r>
          </a:p>
          <a:p>
            <a:pPr lvl="1"/>
            <a:r>
              <a:rPr lang="en-US" dirty="0"/>
              <a:t>Global scale with high availability</a:t>
            </a:r>
          </a:p>
          <a:p>
            <a:pPr lvl="1"/>
            <a:r>
              <a:rPr lang="en-US" dirty="0"/>
              <a:t>Connections to SaaS platforms and on-premises data</a:t>
            </a:r>
          </a:p>
          <a:p>
            <a:pPr lvl="1"/>
            <a:r>
              <a:rPr lang="en-US" dirty="0"/>
              <a:t>Security and compliance</a:t>
            </a:r>
          </a:p>
          <a:p>
            <a:pPr lvl="1"/>
            <a:r>
              <a:rPr lang="en-US" dirty="0"/>
              <a:t>Application templates</a:t>
            </a:r>
          </a:p>
          <a:p>
            <a:pPr lvl="1"/>
            <a:r>
              <a:rPr lang="en-US" dirty="0"/>
              <a:t>Visual Studio integration</a:t>
            </a:r>
          </a:p>
          <a:p>
            <a:pPr lvl="1"/>
            <a:r>
              <a:rPr lang="en-US" dirty="0"/>
              <a:t>API and mobile features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871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Azure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267534"/>
            <a:ext cx="11018520" cy="1908215"/>
          </a:xfrm>
        </p:spPr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compute service:</a:t>
            </a:r>
          </a:p>
          <a:p>
            <a:pPr lvl="1"/>
            <a:r>
              <a:rPr lang="en-US" dirty="0"/>
              <a:t>Eliminates the need to explicitly provision or manage infrastructure</a:t>
            </a:r>
          </a:p>
          <a:p>
            <a:pPr lvl="1"/>
            <a:r>
              <a:rPr lang="en-US" dirty="0"/>
              <a:t>Enables running code on-demand or in response to a trigger</a:t>
            </a:r>
          </a:p>
          <a:p>
            <a:pPr lvl="1"/>
            <a:r>
              <a:rPr lang="en-US" dirty="0"/>
              <a:t>Incurs charges only when active</a:t>
            </a:r>
          </a:p>
          <a:p>
            <a:pPr lvl="1"/>
            <a:endParaRPr lang="en-US" dirty="0"/>
          </a:p>
        </p:txBody>
      </p:sp>
      <p:pic>
        <p:nvPicPr>
          <p:cNvPr id="15362" name="Picture 2" descr="An Azure function is shown receiving instructions from Azure. A bulleted list under the Azure Functions lists the characteristics associated with the Azure function:serverless compute; event-driven; Azure provisions the necessary resources; and activity-based billing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66" y="3377066"/>
            <a:ext cx="49434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7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Azure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81962"/>
            <a:ext cx="11018520" cy="4739759"/>
          </a:xfrm>
        </p:spPr>
        <p:txBody>
          <a:bodyPr/>
          <a:lstStyle/>
          <a:p>
            <a:pPr lvl="1"/>
            <a:r>
              <a:rPr lang="en-US" sz="2000" dirty="0"/>
              <a:t>Support for a range of programming languages: </a:t>
            </a:r>
          </a:p>
          <a:p>
            <a:pPr lvl="2"/>
            <a:r>
              <a:rPr lang="en-US" sz="1800" dirty="0"/>
              <a:t>C#, F#, Node.js, Python, PHP, batch, bash, or any executable.</a:t>
            </a:r>
          </a:p>
          <a:p>
            <a:pPr lvl="1"/>
            <a:r>
              <a:rPr lang="en-US" sz="2000" dirty="0"/>
              <a:t>Pay-per-use pricing model</a:t>
            </a:r>
          </a:p>
          <a:p>
            <a:pPr lvl="1"/>
            <a:r>
              <a:rPr lang="en-US" sz="2000" dirty="0"/>
              <a:t>Support for custom dependencies:</a:t>
            </a:r>
          </a:p>
          <a:p>
            <a:pPr lvl="2"/>
            <a:r>
              <a:rPr lang="en-US" sz="1800" dirty="0" err="1"/>
              <a:t>NuGet</a:t>
            </a:r>
            <a:r>
              <a:rPr lang="en-US" sz="1800" dirty="0"/>
              <a:t> and NPM-based libraries.</a:t>
            </a:r>
          </a:p>
          <a:p>
            <a:pPr lvl="1"/>
            <a:r>
              <a:rPr lang="en-US" sz="2000" dirty="0"/>
              <a:t>Integration with the most popular OAuth providers:</a:t>
            </a:r>
          </a:p>
          <a:p>
            <a:pPr lvl="2"/>
            <a:r>
              <a:rPr lang="en-US" sz="1800" dirty="0"/>
              <a:t>Azure AD, Facebook, Google, Twitter, and Microsoft Account.</a:t>
            </a:r>
          </a:p>
          <a:p>
            <a:pPr lvl="1"/>
            <a:r>
              <a:rPr lang="en-US" sz="2000" dirty="0"/>
              <a:t>Integration with other Azure services and SaaS apps.</a:t>
            </a:r>
          </a:p>
          <a:p>
            <a:pPr lvl="1"/>
            <a:r>
              <a:rPr lang="en-US" sz="2000" dirty="0"/>
              <a:t>Flexible development:</a:t>
            </a:r>
          </a:p>
          <a:p>
            <a:pPr lvl="2"/>
            <a:r>
              <a:rPr lang="en-US" sz="1800" dirty="0"/>
              <a:t>Directly from the Azure portal</a:t>
            </a:r>
          </a:p>
          <a:p>
            <a:pPr lvl="2"/>
            <a:r>
              <a:rPr lang="en-US" sz="1800" dirty="0"/>
              <a:t>Via continuous integration through GitHub, VSTS, and other supported development tools.</a:t>
            </a:r>
          </a:p>
          <a:p>
            <a:pPr lvl="1"/>
            <a:r>
              <a:rPr lang="en-US" sz="2000" dirty="0"/>
              <a:t>Open-source: available on GitHub.</a:t>
            </a:r>
          </a:p>
          <a:p>
            <a:pPr lvl="1"/>
            <a:r>
              <a:rPr lang="en-US" sz="2000" dirty="0"/>
              <a:t>Ease of code reuse:</a:t>
            </a:r>
          </a:p>
          <a:p>
            <a:pPr lvl="2"/>
            <a:r>
              <a:rPr lang="en-US" sz="1800" dirty="0"/>
              <a:t>Developers can reuse their functions in multiple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447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(Examples)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95639"/>
            <a:ext cx="11018520" cy="4001095"/>
          </a:xfrm>
        </p:spPr>
        <p:txBody>
          <a:bodyPr/>
          <a:lstStyle/>
          <a:p>
            <a:pPr lvl="1"/>
            <a:r>
              <a:rPr lang="en-US" dirty="0"/>
              <a:t>Web app backend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Real-time file processing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Automation of scheduled tasks</a:t>
            </a:r>
          </a:p>
        </p:txBody>
      </p:sp>
      <p:pic>
        <p:nvPicPr>
          <p:cNvPr id="16386" name="Picture 2" descr="Diagram showing a request made to a web app. That request is queued in the service bus. A function processes the request and sends the output to the Cosmos DB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39" y="740662"/>
            <a:ext cx="4542972" cy="16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Diagram showing a real-time processing workflow: A PDF file is added to Blob storage. A function decomposes the PDF file and sends it to Cognitive Services for OCR detection. Structured data from the file is then sent to the SQL DB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30" y="2898382"/>
            <a:ext cx="3853008" cy="16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Diagram showing the workflow of an automation of scheduled tasks: A function cleans a database every 15 minutes. It then deduplicates entries based on business logic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90" y="5096734"/>
            <a:ext cx="2873487" cy="14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Service Plans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33268"/>
            <a:ext cx="11018520" cy="3717941"/>
          </a:xfrm>
        </p:spPr>
        <p:txBody>
          <a:bodyPr/>
          <a:lstStyle/>
          <a:p>
            <a:r>
              <a:rPr lang="en-US" dirty="0"/>
              <a:t>Hosting plans:</a:t>
            </a:r>
          </a:p>
          <a:p>
            <a:pPr lvl="1"/>
            <a:r>
              <a:rPr lang="en-US" dirty="0"/>
              <a:t>Consumption Plan:</a:t>
            </a:r>
          </a:p>
          <a:p>
            <a:pPr lvl="2"/>
            <a:r>
              <a:rPr lang="en-US" dirty="0"/>
              <a:t>Azure provides all the necessary compute resources on-demand</a:t>
            </a:r>
          </a:p>
          <a:p>
            <a:pPr lvl="2"/>
            <a:r>
              <a:rPr lang="en-US" dirty="0"/>
              <a:t>Automatic scaling of CPU and memory</a:t>
            </a:r>
          </a:p>
          <a:p>
            <a:pPr lvl="2"/>
            <a:r>
              <a:rPr lang="en-US" dirty="0"/>
              <a:t>Billing is based on:</a:t>
            </a:r>
          </a:p>
          <a:p>
            <a:pPr lvl="3"/>
            <a:r>
              <a:rPr lang="en-US" dirty="0"/>
              <a:t>number of executions</a:t>
            </a:r>
          </a:p>
          <a:p>
            <a:pPr lvl="3"/>
            <a:r>
              <a:rPr lang="en-US" dirty="0"/>
              <a:t>execution time</a:t>
            </a:r>
          </a:p>
          <a:p>
            <a:pPr lvl="3"/>
            <a:r>
              <a:rPr lang="en-US" dirty="0"/>
              <a:t>memory used.</a:t>
            </a:r>
          </a:p>
          <a:p>
            <a:pPr lvl="1"/>
            <a:r>
              <a:rPr lang="en-US" dirty="0"/>
              <a:t>App Service Plan:</a:t>
            </a:r>
          </a:p>
          <a:p>
            <a:pPr lvl="2"/>
            <a:r>
              <a:rPr lang="en-US" dirty="0"/>
              <a:t>The same resource and billing model as for web, mobile, and API apps</a:t>
            </a:r>
          </a:p>
          <a:p>
            <a:pPr lvl="2"/>
            <a:r>
              <a:rPr lang="en-US" dirty="0"/>
              <a:t>Allows for leveraging underutilized App Service deployments</a:t>
            </a:r>
          </a:p>
          <a:p>
            <a:pPr lvl="2"/>
            <a:r>
              <a:rPr lang="en-US" dirty="0"/>
              <a:t>Required for Linux-based function apps</a:t>
            </a:r>
          </a:p>
        </p:txBody>
      </p:sp>
      <p:pic>
        <p:nvPicPr>
          <p:cNvPr id="17410" name="Picture 2" descr="Screenshot of the hosting plan drop-down in the portal. There are two choices: Consumption Plan, and App Service Plan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1" y="835734"/>
            <a:ext cx="3238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61134"/>
            <a:ext cx="11018520" cy="3016210"/>
          </a:xfrm>
        </p:spPr>
        <p:txBody>
          <a:bodyPr/>
          <a:lstStyle/>
          <a:p>
            <a:r>
              <a:rPr lang="en-US" dirty="0"/>
              <a:t>Simplify creating functions for a specific trigger type:</a:t>
            </a:r>
          </a:p>
          <a:p>
            <a:pPr lvl="1"/>
            <a:r>
              <a:rPr lang="en-US" dirty="0"/>
              <a:t>HTTP 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Blob</a:t>
            </a:r>
          </a:p>
          <a:p>
            <a:pPr lvl="1"/>
            <a:r>
              <a:rPr lang="en-US" dirty="0"/>
              <a:t>Event Hub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Webhook</a:t>
            </a:r>
          </a:p>
          <a:p>
            <a:pPr lvl="1"/>
            <a:r>
              <a:rPr lang="en-US" dirty="0"/>
              <a:t>Queue</a:t>
            </a:r>
          </a:p>
        </p:txBody>
      </p:sp>
      <p:pic>
        <p:nvPicPr>
          <p:cNvPr id="18434" name="Picture 2" descr="Graphic showing three triggers: HTTP trigger, Timer trigger, and Blob trigger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558" y="1846369"/>
            <a:ext cx="8108840" cy="14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3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12812" y="1077034"/>
            <a:ext cx="11018520" cy="1982081"/>
          </a:xfrm>
        </p:spPr>
        <p:txBody>
          <a:bodyPr/>
          <a:lstStyle/>
          <a:p>
            <a:r>
              <a:rPr lang="en-US" dirty="0"/>
              <a:t>In-portal authoring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In-portal monitoring</a:t>
            </a:r>
          </a:p>
        </p:txBody>
      </p:sp>
      <p:pic>
        <p:nvPicPr>
          <p:cNvPr id="19458" name="Picture 2" descr="Screenshot of the Timer trigger. The language is JavaScript. The Name is TimerTriggerJS13. the Schedule is 0*/1****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03" y="1077034"/>
            <a:ext cx="6734629" cy="37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Screenshot of the Monitor page for a function. Several successful events are shown with duration and date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2" y="3220594"/>
            <a:ext cx="62007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28681" y="964065"/>
            <a:ext cx="11018520" cy="3090077"/>
          </a:xfrm>
        </p:spPr>
        <p:txBody>
          <a:bodyPr/>
          <a:lstStyle/>
          <a:p>
            <a:r>
              <a:rPr lang="en-US" dirty="0"/>
              <a:t>Link functions to other services as: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Configurable in the Azure portal:</a:t>
            </a:r>
          </a:p>
          <a:p>
            <a:pPr lvl="1"/>
            <a:r>
              <a:rPr lang="en-US" dirty="0"/>
              <a:t>Accessible via the Integrate link</a:t>
            </a:r>
          </a:p>
        </p:txBody>
      </p:sp>
      <p:pic>
        <p:nvPicPr>
          <p:cNvPr id="20482" name="Picture 2" descr="Flowchart. Left to right. An item is being placed in Blob storage (input). A trigger is firing which uses a binding to a function. The function has another biding to Blob Storage (output)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47" y="1340363"/>
            <a:ext cx="6192954" cy="158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Screenshot of the Integrate blade for a function. Inputs include Blob storage, External file, Table storage, and Azure CosmosDB. Outputs include Event hubs, Queue storage, Blob storage, and External file (preview)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41" y="3260002"/>
            <a:ext cx="5607475" cy="27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Scaling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64494"/>
            <a:ext cx="11018520" cy="2868478"/>
          </a:xfrm>
        </p:spPr>
        <p:txBody>
          <a:bodyPr/>
          <a:lstStyle/>
          <a:p>
            <a:r>
              <a:rPr lang="en-US" dirty="0"/>
              <a:t>Relies on the platform-managed Scale Controller</a:t>
            </a:r>
          </a:p>
          <a:p>
            <a:r>
              <a:rPr lang="en-US" dirty="0"/>
              <a:t>Scale Controller:</a:t>
            </a:r>
          </a:p>
          <a:p>
            <a:pPr lvl="1"/>
            <a:r>
              <a:rPr lang="en-US" dirty="0"/>
              <a:t>Monitors the rate of events</a:t>
            </a:r>
          </a:p>
          <a:p>
            <a:pPr lvl="1"/>
            <a:r>
              <a:rPr lang="en-US" dirty="0"/>
              <a:t>Controls horizontal scaling</a:t>
            </a:r>
          </a:p>
          <a:p>
            <a:pPr lvl="1"/>
            <a:r>
              <a:rPr lang="en-US" dirty="0"/>
              <a:t>Relies on heuristics:</a:t>
            </a:r>
          </a:p>
          <a:p>
            <a:pPr lvl="2"/>
            <a:r>
              <a:rPr lang="en-US" dirty="0"/>
              <a:t>E.g. for Queue Storage trigger:</a:t>
            </a:r>
          </a:p>
          <a:p>
            <a:pPr lvl="3"/>
            <a:r>
              <a:rPr lang="en-US" dirty="0"/>
              <a:t>The queue length</a:t>
            </a:r>
          </a:p>
          <a:p>
            <a:pPr lvl="3"/>
            <a:r>
              <a:rPr lang="en-US" dirty="0"/>
              <a:t>The age of the oldest message</a:t>
            </a:r>
          </a:p>
        </p:txBody>
      </p:sp>
      <p:pic>
        <p:nvPicPr>
          <p:cNvPr id="21506" name="Picture 2" descr="Flowchart. Left to right. Events (Webhook, Event Hub, Service Bus, Timer, Queue, and Blob) are sending information to the Scale Controller. The Controller is creating instances of function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86" y="1685933"/>
            <a:ext cx="6899246" cy="411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50034"/>
            <a:ext cx="11018520" cy="4136517"/>
          </a:xfrm>
        </p:spPr>
        <p:txBody>
          <a:bodyPr/>
          <a:lstStyle/>
          <a:p>
            <a:r>
              <a:rPr lang="en-US" dirty="0"/>
              <a:t>Implement scalable integrations and workflows</a:t>
            </a:r>
          </a:p>
          <a:p>
            <a:r>
              <a:rPr lang="en-US" dirty="0"/>
              <a:t>Include a visual designer to model workflows</a:t>
            </a:r>
          </a:p>
          <a:p>
            <a:r>
              <a:rPr lang="en-US" dirty="0"/>
              <a:t>Offer built-in connectors for cloud and on-premises services and apps</a:t>
            </a:r>
          </a:p>
          <a:p>
            <a:r>
              <a:rPr lang="en-US" dirty="0"/>
              <a:t>Provide a range of benefits, including:</a:t>
            </a:r>
          </a:p>
          <a:p>
            <a:pPr lvl="1"/>
            <a:r>
              <a:rPr lang="en-US" dirty="0"/>
              <a:t>Getting started quickly from templates.</a:t>
            </a:r>
          </a:p>
          <a:p>
            <a:pPr lvl="1"/>
            <a:r>
              <a:rPr lang="en-US" dirty="0"/>
              <a:t>Saving time by designing complex processes using easy to understand design tools.</a:t>
            </a:r>
          </a:p>
          <a:p>
            <a:pPr lvl="1"/>
            <a:r>
              <a:rPr lang="en-US" dirty="0"/>
              <a:t>Implementing patterns and workflows seamlessly, that would otherwise be difficult to implement in code.</a:t>
            </a:r>
          </a:p>
          <a:p>
            <a:pPr lvl="1"/>
            <a:r>
              <a:rPr lang="en-US" dirty="0"/>
              <a:t>Customizing your logic app with your own custom APIs, code, and actions.</a:t>
            </a:r>
          </a:p>
          <a:p>
            <a:pPr lvl="1"/>
            <a:r>
              <a:rPr lang="en-US" dirty="0"/>
              <a:t>Connecting and synchronizing disparate systems across on-premises and the cloud.</a:t>
            </a:r>
          </a:p>
        </p:txBody>
      </p:sp>
    </p:spTree>
    <p:extLst>
      <p:ext uri="{BB962C8B-B14F-4D97-AF65-F5344CB8AC3E}">
        <p14:creationId xmlns:p14="http://schemas.microsoft.com/office/powerpoint/2010/main" val="17998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Logic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57849"/>
            <a:ext cx="11018520" cy="4752070"/>
          </a:xfrm>
        </p:spPr>
        <p:txBody>
          <a:bodyPr/>
          <a:lstStyle/>
          <a:p>
            <a:r>
              <a:rPr lang="en-US" dirty="0"/>
              <a:t>From the Azure portal:</a:t>
            </a:r>
          </a:p>
          <a:p>
            <a:pPr lvl="1"/>
            <a:r>
              <a:rPr lang="en-US" dirty="0"/>
              <a:t>To create a logic app, provide: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Subscription</a:t>
            </a:r>
          </a:p>
          <a:p>
            <a:pPr lvl="2"/>
            <a:r>
              <a:rPr lang="en-US" dirty="0"/>
              <a:t>Resource Group</a:t>
            </a:r>
          </a:p>
          <a:p>
            <a:pPr lvl="2"/>
            <a:r>
              <a:rPr lang="en-US" dirty="0"/>
              <a:t>Location</a:t>
            </a:r>
          </a:p>
          <a:p>
            <a:pPr lvl="1"/>
            <a:r>
              <a:rPr lang="en-US" dirty="0"/>
              <a:t>To configure a logic app:</a:t>
            </a:r>
          </a:p>
          <a:p>
            <a:pPr lvl="2"/>
            <a:r>
              <a:rPr lang="en-US" dirty="0"/>
              <a:t>Use the Logic Apps Designer to:</a:t>
            </a:r>
          </a:p>
          <a:p>
            <a:pPr lvl="3"/>
            <a:r>
              <a:rPr lang="en-US" dirty="0"/>
              <a:t>Add triggers</a:t>
            </a:r>
          </a:p>
          <a:p>
            <a:pPr lvl="3"/>
            <a:r>
              <a:rPr lang="en-US" dirty="0"/>
              <a:t>Add connectors</a:t>
            </a:r>
          </a:p>
          <a:p>
            <a:pPr lvl="3"/>
            <a:r>
              <a:rPr lang="en-US" dirty="0"/>
              <a:t>Leverage templates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33794" name="Picture 2" descr="Screenshot of the Create logic app page. Shown are the Name, Subscription, Resource Group, and Location parameters. Log Analytics is Off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108" y="975355"/>
            <a:ext cx="3851246" cy="16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Screenshot of the choose a template to create a logic app page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95" y="4528496"/>
            <a:ext cx="5174959" cy="181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Screenshot of the common triggers start page.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47" y="2987882"/>
            <a:ext cx="59436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Development?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69661"/>
            <a:ext cx="11018520" cy="2646878"/>
          </a:xfrm>
        </p:spPr>
        <p:txBody>
          <a:bodyPr/>
          <a:lstStyle/>
          <a:p>
            <a:r>
              <a:rPr lang="en-US" dirty="0"/>
              <a:t>Automatic publishing of updates to source control code:</a:t>
            </a:r>
          </a:p>
          <a:p>
            <a:pPr lvl="1"/>
            <a:r>
              <a:rPr lang="en-US" dirty="0"/>
              <a:t>Visual Studio Team Services</a:t>
            </a:r>
          </a:p>
          <a:p>
            <a:pPr lvl="1"/>
            <a:r>
              <a:rPr lang="en-US" dirty="0" err="1"/>
              <a:t>Bitbucket</a:t>
            </a:r>
            <a:endParaRPr lang="en-US" dirty="0"/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and many others…</a:t>
            </a:r>
          </a:p>
          <a:p>
            <a:pPr lvl="1"/>
            <a:endParaRPr lang="en-US" dirty="0"/>
          </a:p>
        </p:txBody>
      </p:sp>
      <p:pic>
        <p:nvPicPr>
          <p:cNvPr id="1028" name="Picture 4" descr="Diagram illustrating that two developers are sending information to GitHub and GitHub is providing the information to a website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70" y="3142133"/>
            <a:ext cx="6911381" cy="33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1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Triggers and Actions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835734"/>
            <a:ext cx="11018520" cy="4518160"/>
          </a:xfrm>
        </p:spPr>
        <p:txBody>
          <a:bodyPr/>
          <a:lstStyle/>
          <a:p>
            <a:pPr lvl="1"/>
            <a:r>
              <a:rPr lang="en-US" dirty="0"/>
              <a:t>Triggers:</a:t>
            </a:r>
          </a:p>
          <a:p>
            <a:pPr lvl="2"/>
            <a:r>
              <a:rPr lang="en-US" dirty="0"/>
              <a:t>Recurrence</a:t>
            </a:r>
          </a:p>
          <a:p>
            <a:pPr lvl="2"/>
            <a:r>
              <a:rPr lang="en-US" dirty="0"/>
              <a:t>HTTP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r>
              <a:rPr lang="en-US" dirty="0"/>
              <a:t>Azure Functions</a:t>
            </a:r>
          </a:p>
          <a:p>
            <a:pPr lvl="2"/>
            <a:r>
              <a:rPr lang="en-US" dirty="0"/>
              <a:t>Batch</a:t>
            </a:r>
          </a:p>
          <a:p>
            <a:pPr lvl="2"/>
            <a:r>
              <a:rPr lang="en-US" dirty="0"/>
              <a:t>Logic Apps</a:t>
            </a:r>
          </a:p>
          <a:p>
            <a:pPr marL="457200" lvl="2" indent="0">
              <a:buNone/>
            </a:pPr>
            <a:endParaRPr lang="en-US" dirty="0"/>
          </a:p>
          <a:p>
            <a:pPr lvl="1"/>
            <a:r>
              <a:rPr lang="en-US" dirty="0"/>
              <a:t>Actions:</a:t>
            </a:r>
          </a:p>
          <a:p>
            <a:pPr lvl="2"/>
            <a:r>
              <a:rPr lang="en-US" dirty="0"/>
              <a:t>Condition</a:t>
            </a:r>
          </a:p>
          <a:p>
            <a:pPr lvl="2"/>
            <a:r>
              <a:rPr lang="en-US" dirty="0"/>
              <a:t>For each</a:t>
            </a:r>
          </a:p>
          <a:p>
            <a:pPr lvl="2"/>
            <a:r>
              <a:rPr lang="en-US" dirty="0"/>
              <a:t>Scope</a:t>
            </a:r>
          </a:p>
          <a:p>
            <a:pPr lvl="2"/>
            <a:r>
              <a:rPr lang="en-US" dirty="0"/>
              <a:t>Switch</a:t>
            </a:r>
          </a:p>
          <a:p>
            <a:pPr lvl="2"/>
            <a:r>
              <a:rPr lang="en-US" dirty="0"/>
              <a:t>Terminate</a:t>
            </a:r>
          </a:p>
          <a:p>
            <a:pPr lvl="2"/>
            <a:r>
              <a:rPr lang="en-US" dirty="0"/>
              <a:t>Until</a:t>
            </a:r>
          </a:p>
        </p:txBody>
      </p:sp>
      <p:pic>
        <p:nvPicPr>
          <p:cNvPr id="34818" name="Picture 2" descr="Graphic with icons for HTTP, Request, Azure Functions, Batch, and Azure Logic App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82" y="1085038"/>
            <a:ext cx="77152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0" y="4067046"/>
            <a:ext cx="7328272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Connectors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14412" y="835734"/>
            <a:ext cx="11018520" cy="4604337"/>
          </a:xfrm>
        </p:spPr>
        <p:txBody>
          <a:bodyPr/>
          <a:lstStyle/>
          <a:p>
            <a:r>
              <a:rPr lang="en-US" dirty="0"/>
              <a:t>200+ built-in connectors, including:</a:t>
            </a:r>
          </a:p>
          <a:p>
            <a:pPr lvl="1"/>
            <a:r>
              <a:rPr lang="en-US" dirty="0"/>
              <a:t>Managed API connectors:</a:t>
            </a:r>
          </a:p>
          <a:p>
            <a:pPr lvl="2"/>
            <a:r>
              <a:rPr lang="en-US" dirty="0"/>
              <a:t>Azure Blob Storage, Office 365, Dynamics, Power BI, OneDrive, Salesforce, and SharePoint Online.</a:t>
            </a:r>
          </a:p>
          <a:p>
            <a:pPr lvl="1"/>
            <a:r>
              <a:rPr lang="en-US" dirty="0"/>
              <a:t>On-premises connectors:</a:t>
            </a:r>
          </a:p>
          <a:p>
            <a:pPr lvl="2"/>
            <a:r>
              <a:rPr lang="en-US" dirty="0"/>
              <a:t>SQL Server, SharePoint Server, Oracle DB, Twitter, Salesforce, Facebook, and file shares.</a:t>
            </a:r>
          </a:p>
          <a:p>
            <a:pPr lvl="1"/>
            <a:r>
              <a:rPr lang="en-US" dirty="0"/>
              <a:t>Integration account connectors:</a:t>
            </a:r>
          </a:p>
          <a:p>
            <a:pPr lvl="2"/>
            <a:r>
              <a:rPr lang="en-US" dirty="0"/>
              <a:t>Require a paid-for integration account</a:t>
            </a:r>
          </a:p>
          <a:p>
            <a:pPr lvl="2"/>
            <a:r>
              <a:rPr lang="en-US" dirty="0"/>
              <a:t>Transform and validate XML</a:t>
            </a:r>
          </a:p>
          <a:p>
            <a:pPr lvl="2"/>
            <a:r>
              <a:rPr lang="en-US" dirty="0"/>
              <a:t>Encode and decode flat files</a:t>
            </a:r>
          </a:p>
          <a:p>
            <a:pPr lvl="2"/>
            <a:r>
              <a:rPr lang="en-US" dirty="0"/>
              <a:t>Process B2B messages </a:t>
            </a:r>
          </a:p>
          <a:p>
            <a:pPr lvl="1"/>
            <a:r>
              <a:rPr lang="en-US" dirty="0"/>
              <a:t>Enterprise connectors:</a:t>
            </a:r>
          </a:p>
          <a:p>
            <a:pPr lvl="2"/>
            <a:r>
              <a:rPr lang="en-US" dirty="0"/>
              <a:t>Incur extra cost</a:t>
            </a:r>
          </a:p>
          <a:p>
            <a:pPr lvl="2"/>
            <a:r>
              <a:rPr lang="en-US" dirty="0"/>
              <a:t>Provide access to enterprise systems:</a:t>
            </a:r>
          </a:p>
          <a:p>
            <a:pPr lvl="3"/>
            <a:r>
              <a:rPr lang="en-US" dirty="0"/>
              <a:t>Support SAP and IBM MQ.</a:t>
            </a:r>
          </a:p>
        </p:txBody>
      </p:sp>
      <p:pic>
        <p:nvPicPr>
          <p:cNvPr id="35842" name="Picture 2" descr="Screenshot of the Twitter triggers and Twitter Actions page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28" y="3571188"/>
            <a:ext cx="5792562" cy="282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0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Screenshot of the Recurrence trigger and Put a message on a queue page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88" y="1072313"/>
            <a:ext cx="6460344" cy="30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87232" y="1072313"/>
            <a:ext cx="11018520" cy="1760482"/>
          </a:xfrm>
        </p:spPr>
        <p:txBody>
          <a:bodyPr/>
          <a:lstStyle/>
          <a:p>
            <a:r>
              <a:rPr lang="en-US" dirty="0"/>
              <a:t>The Scheduler logic app consists of:</a:t>
            </a:r>
          </a:p>
          <a:p>
            <a:pPr lvl="1"/>
            <a:r>
              <a:rPr lang="en-US" dirty="0"/>
              <a:t>Recurrence:</a:t>
            </a:r>
          </a:p>
          <a:p>
            <a:pPr lvl="2"/>
            <a:r>
              <a:rPr lang="en-US" dirty="0"/>
              <a:t>Controls scheduling</a:t>
            </a:r>
          </a:p>
          <a:p>
            <a:pPr lvl="1"/>
            <a:r>
              <a:rPr lang="en-US" dirty="0"/>
              <a:t>Put  a message on a queue:</a:t>
            </a:r>
          </a:p>
          <a:p>
            <a:pPr lvl="2"/>
            <a:r>
              <a:rPr lang="en-US" dirty="0"/>
              <a:t>Designates the target Storage queue</a:t>
            </a:r>
          </a:p>
        </p:txBody>
      </p:sp>
      <p:pic>
        <p:nvPicPr>
          <p:cNvPr id="36868" name="Picture 4" descr="Screenshot of the Azure queue with messages from the logic app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892" y="4434473"/>
            <a:ext cx="5791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Example (cont.)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00112" y="1013534"/>
            <a:ext cx="11018520" cy="2129814"/>
          </a:xfrm>
        </p:spPr>
        <p:txBody>
          <a:bodyPr/>
          <a:lstStyle/>
          <a:p>
            <a:r>
              <a:rPr lang="en-US" dirty="0"/>
              <a:t>To customize the workflow:</a:t>
            </a:r>
          </a:p>
          <a:p>
            <a:pPr lvl="1"/>
            <a:r>
              <a:rPr lang="en-US" dirty="0"/>
              <a:t>Add a extra action:</a:t>
            </a:r>
          </a:p>
          <a:p>
            <a:pPr lvl="2"/>
            <a:r>
              <a:rPr lang="en-US" dirty="0"/>
              <a:t>Variable (Initialize Variable)</a:t>
            </a:r>
          </a:p>
          <a:p>
            <a:pPr lvl="1"/>
            <a:r>
              <a:rPr lang="en-US" dirty="0"/>
              <a:t>Modify the action sequence</a:t>
            </a:r>
          </a:p>
          <a:p>
            <a:pPr lvl="1"/>
            <a:r>
              <a:rPr lang="en-US" dirty="0"/>
              <a:t>Add variable to the message</a:t>
            </a:r>
          </a:p>
          <a:p>
            <a:pPr lvl="2"/>
            <a:endParaRPr lang="en-US" dirty="0"/>
          </a:p>
        </p:txBody>
      </p:sp>
      <p:pic>
        <p:nvPicPr>
          <p:cNvPr id="37890" name="Picture 2" descr="Logic App Designer flowchart with 3 steps: recurrence, put a message on a queue, and handle errors. The Add a Action button is highlighted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35" y="1057924"/>
            <a:ext cx="3268221" cy="26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Logic app flowchart including Recurrence, Initialize Variable, and Put a message on the queue. Initialize variable shows the value as the utcNow() function. The Put a message on the queue shows the message includes the utcNow() func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129" y="2391750"/>
            <a:ext cx="3333641" cy="439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phic showing that two developers are sending information to GitHub. GitHub is sending information to the Staging slot. A production slot is shown which can swap information with the staging slo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79" y="2130308"/>
            <a:ext cx="6573679" cy="316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Environments in App Service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55362"/>
            <a:ext cx="11018520" cy="3902607"/>
          </a:xfrm>
        </p:spPr>
        <p:txBody>
          <a:bodyPr/>
          <a:lstStyle/>
          <a:p>
            <a:r>
              <a:rPr lang="en-US" dirty="0"/>
              <a:t>A separate deployment slot of App Service services:</a:t>
            </a:r>
          </a:p>
          <a:p>
            <a:pPr lvl="1"/>
            <a:r>
              <a:rPr lang="en-US" dirty="0"/>
              <a:t>Supported by web apps, mobile apps, and API apps</a:t>
            </a:r>
          </a:p>
          <a:p>
            <a:pPr lvl="1"/>
            <a:r>
              <a:rPr lang="en-US" dirty="0"/>
              <a:t>Requires a higher pricing tier:</a:t>
            </a:r>
          </a:p>
          <a:p>
            <a:pPr lvl="2"/>
            <a:r>
              <a:rPr lang="en-US" dirty="0"/>
              <a:t>Standard</a:t>
            </a:r>
          </a:p>
          <a:p>
            <a:pPr lvl="2"/>
            <a:r>
              <a:rPr lang="en-US" dirty="0"/>
              <a:t>Premium</a:t>
            </a:r>
          </a:p>
          <a:p>
            <a:pPr lvl="2"/>
            <a:r>
              <a:rPr lang="en-US" dirty="0"/>
              <a:t>Isolated</a:t>
            </a:r>
          </a:p>
          <a:p>
            <a:pPr lvl="1"/>
            <a:r>
              <a:rPr lang="en-US" dirty="0"/>
              <a:t>Offers a number of benefits:</a:t>
            </a:r>
          </a:p>
          <a:p>
            <a:pPr lvl="2"/>
            <a:r>
              <a:rPr lang="en-US" dirty="0"/>
              <a:t>Additional validation of app changes</a:t>
            </a:r>
          </a:p>
          <a:p>
            <a:pPr lvl="2"/>
            <a:r>
              <a:rPr lang="en-US" dirty="0"/>
              <a:t>Slot warming before swap</a:t>
            </a:r>
          </a:p>
          <a:p>
            <a:pPr lvl="2"/>
            <a:r>
              <a:rPr lang="en-US" dirty="0"/>
              <a:t>Support for auto-swap </a:t>
            </a:r>
          </a:p>
          <a:p>
            <a:pPr lvl="2"/>
            <a:r>
              <a:rPr lang="en-US" dirty="0"/>
              <a:t>Immediate rollback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Deployment Slot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56685" y="1025109"/>
            <a:ext cx="11018520" cy="2868478"/>
          </a:xfrm>
        </p:spPr>
        <p:txBody>
          <a:bodyPr/>
          <a:lstStyle/>
          <a:p>
            <a:r>
              <a:rPr lang="en-US" dirty="0"/>
              <a:t>The operation can be performed directly from the Azure portal</a:t>
            </a:r>
          </a:p>
          <a:p>
            <a:r>
              <a:rPr lang="en-US" dirty="0"/>
              <a:t>Slot cloning:</a:t>
            </a:r>
          </a:p>
          <a:p>
            <a:pPr lvl="1"/>
            <a:r>
              <a:rPr lang="en-US" dirty="0"/>
              <a:t>For the first slot:</a:t>
            </a:r>
          </a:p>
          <a:p>
            <a:pPr lvl="2"/>
            <a:r>
              <a:rPr lang="en-US" dirty="0"/>
              <a:t>you can clone the production slot</a:t>
            </a:r>
          </a:p>
          <a:p>
            <a:pPr lvl="1"/>
            <a:r>
              <a:rPr lang="en-US" dirty="0"/>
              <a:t>For subsequent slots:</a:t>
            </a:r>
          </a:p>
          <a:p>
            <a:pPr lvl="2"/>
            <a:r>
              <a:rPr lang="en-US" dirty="0"/>
              <a:t>you can clone any existing slots</a:t>
            </a:r>
          </a:p>
          <a:p>
            <a:endParaRPr lang="en-US" dirty="0"/>
          </a:p>
        </p:txBody>
      </p:sp>
      <p:pic>
        <p:nvPicPr>
          <p:cNvPr id="3074" name="Picture 2" descr="Screenshot of the add a deployment slot blad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59" y="4208170"/>
            <a:ext cx="6442202" cy="207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reenshot of creating a new slot from where, in this case, the option selected (highlighted) is Don't clone configuration from an existing slot configura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96" y="4178035"/>
            <a:ext cx="26098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Deployment Slots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87232" y="958522"/>
            <a:ext cx="11018520" cy="3484031"/>
          </a:xfrm>
        </p:spPr>
        <p:txBody>
          <a:bodyPr/>
          <a:lstStyle/>
          <a:p>
            <a:r>
              <a:rPr lang="en-US" dirty="0"/>
              <a:t>There are three types of slot swapping settings:</a:t>
            </a:r>
          </a:p>
          <a:p>
            <a:pPr lvl="1"/>
            <a:r>
              <a:rPr lang="en-US" dirty="0"/>
              <a:t>Settings that are not swapped: </a:t>
            </a:r>
          </a:p>
          <a:p>
            <a:pPr lvl="2"/>
            <a:r>
              <a:rPr lang="en-US" dirty="0"/>
              <a:t>publishing endpoints, custom domain names, SSL certificates and bindings, scale settings, </a:t>
            </a:r>
            <a:r>
              <a:rPr lang="en-US" dirty="0" err="1"/>
              <a:t>WebJob</a:t>
            </a:r>
            <a:r>
              <a:rPr lang="en-US" dirty="0"/>
              <a:t> schedulers.</a:t>
            </a:r>
          </a:p>
          <a:p>
            <a:pPr lvl="1"/>
            <a:r>
              <a:rPr lang="en-US" dirty="0"/>
              <a:t>Settings that are swapped:</a:t>
            </a:r>
          </a:p>
          <a:p>
            <a:pPr lvl="2"/>
            <a:r>
              <a:rPr lang="en-US" dirty="0"/>
              <a:t>general settings, handler mappings, monitoring, diagnostics, and WebJobs.</a:t>
            </a:r>
          </a:p>
          <a:p>
            <a:pPr lvl="1"/>
            <a:r>
              <a:rPr lang="en-US" dirty="0"/>
              <a:t>Settings that are configurable (either swapped or not swapped):</a:t>
            </a:r>
          </a:p>
          <a:p>
            <a:pPr lvl="2"/>
            <a:r>
              <a:rPr lang="en-US" dirty="0"/>
              <a:t>App settings and connection strings.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 descr="Screenshot of swapping slot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648" y="3877141"/>
            <a:ext cx="2607926" cy="303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creenshot of the swap 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2" y="4296357"/>
            <a:ext cx="79724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Continuous Deployment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10858" y="944809"/>
            <a:ext cx="11018520" cy="3016210"/>
          </a:xfrm>
        </p:spPr>
        <p:txBody>
          <a:bodyPr/>
          <a:lstStyle/>
          <a:p>
            <a:r>
              <a:rPr lang="en-US" dirty="0"/>
              <a:t>Configurable from the Azure portal:</a:t>
            </a:r>
          </a:p>
          <a:p>
            <a:pPr lvl="1"/>
            <a:r>
              <a:rPr lang="en-US" dirty="0"/>
              <a:t>VSTS</a:t>
            </a:r>
          </a:p>
          <a:p>
            <a:pPr lvl="1"/>
            <a:r>
              <a:rPr lang="en-US" dirty="0"/>
              <a:t>OneDrive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 err="1"/>
              <a:t>Bitbucket</a:t>
            </a:r>
            <a:endParaRPr lang="en-US" dirty="0"/>
          </a:p>
          <a:p>
            <a:pPr lvl="1"/>
            <a:r>
              <a:rPr lang="en-US" dirty="0"/>
              <a:t>Dropbox</a:t>
            </a:r>
          </a:p>
          <a:p>
            <a:pPr lvl="1"/>
            <a:r>
              <a:rPr lang="en-US" dirty="0"/>
              <a:t>External Repository</a:t>
            </a:r>
          </a:p>
        </p:txBody>
      </p:sp>
      <p:pic>
        <p:nvPicPr>
          <p:cNvPr id="5122" name="Picture 2" descr="Screenshot of the Deployment options blade. Sources are shown including VSTS, OneDrive, Local Git Repository, GitHub, and BitBuck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86" y="1526791"/>
            <a:ext cx="7650992" cy="41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Deployment Slots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8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MS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" id="{C261F2DB-B314-424E-9569-4F22780BFB1A}" vid="{DD5D8A28-346F-4D92-9E14-76D0722478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openxmlformats.org/package/2006/metadata/core-properties"/>
    <ds:schemaRef ds:uri="630a2e83-186a-4a0f-ab27-bee8a8096abc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7082</TotalTime>
  <Words>3147</Words>
  <Application>Microsoft Office PowerPoint</Application>
  <PresentationFormat>Widescreen</PresentationFormat>
  <Paragraphs>529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Consolas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MS</vt:lpstr>
      <vt:lpstr>AZ-300T02 M 2:  Implementing and Managing Application Services</vt:lpstr>
      <vt:lpstr>PowerPoint Presentation</vt:lpstr>
      <vt:lpstr>Web App Features</vt:lpstr>
      <vt:lpstr>What is Continuous Development?</vt:lpstr>
      <vt:lpstr>Staging Environments in App Service</vt:lpstr>
      <vt:lpstr>Add a Deployment Slot</vt:lpstr>
      <vt:lpstr>Swap Deployment Slots</vt:lpstr>
      <vt:lpstr>Enabling Continuous Deployment</vt:lpstr>
      <vt:lpstr>Practice: Deployment Slots</vt:lpstr>
      <vt:lpstr>Web App Templates</vt:lpstr>
      <vt:lpstr>PowerPoint Presentation</vt:lpstr>
      <vt:lpstr>Backup Your App</vt:lpstr>
      <vt:lpstr>Restore a Backup</vt:lpstr>
      <vt:lpstr>Restore a Snapshot</vt:lpstr>
      <vt:lpstr>Cloning an App</vt:lpstr>
      <vt:lpstr>PowerPoint Presentation</vt:lpstr>
      <vt:lpstr>App Service Security Levels</vt:lpstr>
      <vt:lpstr>Application Security</vt:lpstr>
      <vt:lpstr>App Service Authentication</vt:lpstr>
      <vt:lpstr>Authentication Providers</vt:lpstr>
      <vt:lpstr>PowerPoint Presentation</vt:lpstr>
      <vt:lpstr>Computing patterns</vt:lpstr>
      <vt:lpstr>Scale and auto-scale</vt:lpstr>
      <vt:lpstr>Auto-scale metrics</vt:lpstr>
      <vt:lpstr>PowerPoint Presentation</vt:lpstr>
      <vt:lpstr>Serverless Computing</vt:lpstr>
      <vt:lpstr>Serverless Applications</vt:lpstr>
      <vt:lpstr>Comparing Serverless Options</vt:lpstr>
      <vt:lpstr>PowerPoint Presentation</vt:lpstr>
      <vt:lpstr>Overview of Azure Functions</vt:lpstr>
      <vt:lpstr>Features of Azure Functions</vt:lpstr>
      <vt:lpstr>Azure Functions (Examples)</vt:lpstr>
      <vt:lpstr>Function Service Plans</vt:lpstr>
      <vt:lpstr>Function Templates</vt:lpstr>
      <vt:lpstr>Implementing Functions</vt:lpstr>
      <vt:lpstr>Bindings</vt:lpstr>
      <vt:lpstr>Function Scaling</vt:lpstr>
      <vt:lpstr>Logic Apps</vt:lpstr>
      <vt:lpstr>Implementing Logic Apps</vt:lpstr>
      <vt:lpstr>Built-in Triggers and Actions</vt:lpstr>
      <vt:lpstr>Managed Connectors</vt:lpstr>
      <vt:lpstr>Logic App Example</vt:lpstr>
      <vt:lpstr>Logic App Example (cont.)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sarahkishpaugh</dc:creator>
  <cp:keywords/>
  <dc:description/>
  <cp:lastModifiedBy>Dan Lewis</cp:lastModifiedBy>
  <cp:revision>351</cp:revision>
  <dcterms:created xsi:type="dcterms:W3CDTF">2018-07-31T14:16:34Z</dcterms:created>
  <dcterms:modified xsi:type="dcterms:W3CDTF">2019-01-31T08:23:47Z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