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sldIdLst>
    <p:sldId id="1719" r:id="rId3"/>
    <p:sldId id="2150" r:id="rId4"/>
    <p:sldId id="2152" r:id="rId5"/>
    <p:sldId id="2151" r:id="rId6"/>
    <p:sldId id="2153" r:id="rId7"/>
    <p:sldId id="2154" r:id="rId8"/>
    <p:sldId id="2134" r:id="rId9"/>
    <p:sldId id="21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B6C3D4A0-B5AC-4E46-A023-0796D24F7DB6}">
          <p14:sldIdLst>
            <p14:sldId id="1719"/>
          </p14:sldIdLst>
        </p14:section>
        <p14:section name="MS-Template" id="{FABFE086-F1D0-4C47-937C-F498A7B9BB44}">
          <p14:sldIdLst>
            <p14:sldId id="2150"/>
            <p14:sldId id="2152"/>
            <p14:sldId id="2151"/>
            <p14:sldId id="2153"/>
            <p14:sldId id="2154"/>
            <p14:sldId id="2134"/>
            <p14:sldId id="21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0231F-8504-448F-A134-86E9882EECE7}" v="3" dt="2019-01-30T07:46:1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ewis" userId="30f7ee97-579a-47d7-a717-b57f0e8fef5f" providerId="ADAL" clId="{8A20231F-8504-448F-A134-86E9882EECE7}"/>
    <pc:docChg chg="modSld">
      <pc:chgData name="Dan Lewis" userId="30f7ee97-579a-47d7-a717-b57f0e8fef5f" providerId="ADAL" clId="{8A20231F-8504-448F-A134-86E9882EECE7}" dt="2019-01-30T07:46:14.028" v="0"/>
      <pc:docMkLst>
        <pc:docMk/>
      </pc:docMkLst>
      <pc:sldChg chg="delSp">
        <pc:chgData name="Dan Lewis" userId="30f7ee97-579a-47d7-a717-b57f0e8fef5f" providerId="ADAL" clId="{8A20231F-8504-448F-A134-86E9882EECE7}" dt="2019-01-30T07:46:14.028" v="0"/>
        <pc:sldMkLst>
          <pc:docMk/>
          <pc:sldMk cId="3556601225" sldId="2154"/>
        </pc:sldMkLst>
        <pc:picChg chg="del">
          <ac:chgData name="Dan Lewis" userId="30f7ee97-579a-47d7-a717-b57f0e8fef5f" providerId="ADAL" clId="{8A20231F-8504-448F-A134-86E9882EECE7}" dt="2019-01-30T07:46:14.028" v="0"/>
          <ac:picMkLst>
            <pc:docMk/>
            <pc:sldMk cId="3556601225" sldId="2154"/>
            <ac:picMk id="2" creationId="{23C12658-DB9C-418E-B6EA-3589A789723B}"/>
          </ac:picMkLst>
        </pc:picChg>
      </pc:sldChg>
    </pc:docChg>
  </pc:docChgLst>
  <pc:docChgLst>
    <pc:chgData name="Dan Lewis" userId="30f7ee97-579a-47d7-a717-b57f0e8fef5f" providerId="ADAL" clId="{C1B4E81D-0E44-4DAB-986F-2DF3AC5D11D4}"/>
    <pc:docChg chg="modSld">
      <pc:chgData name="Dan Lewis" userId="30f7ee97-579a-47d7-a717-b57f0e8fef5f" providerId="ADAL" clId="{C1B4E81D-0E44-4DAB-986F-2DF3AC5D11D4}" dt="2018-11-22T09:54:26.360" v="1" actId="20577"/>
      <pc:docMkLst>
        <pc:docMk/>
      </pc:docMkLst>
      <pc:sldChg chg="modSp">
        <pc:chgData name="Dan Lewis" userId="30f7ee97-579a-47d7-a717-b57f0e8fef5f" providerId="ADAL" clId="{C1B4E81D-0E44-4DAB-986F-2DF3AC5D11D4}" dt="2018-11-22T09:54:26.360" v="1" actId="20577"/>
        <pc:sldMkLst>
          <pc:docMk/>
          <pc:sldMk cId="249098355" sldId="2151"/>
        </pc:sldMkLst>
        <pc:spChg chg="mod">
          <ac:chgData name="Dan Lewis" userId="30f7ee97-579a-47d7-a717-b57f0e8fef5f" providerId="ADAL" clId="{C1B4E81D-0E44-4DAB-986F-2DF3AC5D11D4}" dt="2018-11-22T09:54:26.360" v="1" actId="20577"/>
          <ac:spMkLst>
            <pc:docMk/>
            <pc:sldMk cId="249098355" sldId="215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8E44-E03D-4831-9A0B-A34C7D34390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DAE2B-93E2-4B6B-A8E7-4015702B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1/30/2019 7:45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2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1/30/2019 7:46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850-158A-41B7-B162-34DF57FC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AE8E3-DB4A-4959-9D38-0B8548841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8B0F-FFD3-4D4F-A54D-8BCBD0D1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F3BE-C09A-48AA-BC8F-502D3581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B91-DA5B-40B3-B134-6AD8A803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EE9-76A6-4B54-85C9-2E14319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4E42A-0397-4938-8834-155E557C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BA7F-8F72-4627-9C4C-A7D27B1D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06FC-C875-46FA-8BA4-D4009ABE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3701-B387-4A69-8C02-2B00D27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EAA96-307F-469D-8BA6-5B7BC2E47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C96AF-B441-49A9-85DE-6A236547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C3F1-E9B3-4700-A04C-0549FBA3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61BE-D3F5-498F-B0CA-C6D7BE02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DC87-F230-44CC-B350-8C11BA9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165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96927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016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545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1898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0228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0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E950-0129-4526-9A01-B6EB079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9B72-4F25-435F-B975-EB434257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FAA0-82D5-40C2-BD88-E80E3CA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EF6C-3D05-42BA-A40E-FE2EE9EB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FC9E-D2E4-46A8-B562-612ABFE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1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349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7574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0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71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815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81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537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558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755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BC8D-C1AB-48A2-B0C4-805AF97E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8A47-D0E7-4604-B8A5-FD7DAA7DE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99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C4F8-6C02-4923-A2A4-50E92672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3FC4-FCE9-4862-9DF8-DFA99249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D871-618F-4068-BD79-8B15855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523-5593-4AA4-A6F3-D77B846F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10EE-35FD-4C0F-95D0-1D15F4CE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2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50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2313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9859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19355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6448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7000-34DF-4F1E-84C7-52C40572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54AA-6ECA-4CFF-A8CB-1FF40FCD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A1FF-F49E-4AD1-9B56-F7A77CA7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F393B-F2FF-46AA-80A5-FD062B3C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ACCF4-06E1-4E78-A08E-BB6F0939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2A64B-DC72-4397-8DC5-20A31D4C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E5F7-241B-4878-9F48-7372519E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98F6-5AAA-4ED3-9CBD-396E539C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1361-5393-4794-AD76-9FB695AD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42E9-1A24-4480-BA35-28CC9B3B3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CB196-15A0-45FC-AF04-BD0E327F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21891-0B55-4490-9B45-4D0B32E6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289E3-F9B5-495A-8E8A-7DEF89DA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439F-0706-43B8-9ED9-3C773A71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99F4-306B-45CC-9CFC-6963922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1157D-4A58-458C-A547-186E3034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06CFA-F7CE-40C6-972F-9A621AD1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88A2-D88E-4848-A8E7-12961F0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2137A-B30E-419C-944F-4F81B745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5319C-F864-4F1C-9F6B-A5365B9A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8167-E6FE-46C2-90C3-34E2C9FB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285-1A64-4D0F-B140-C17CB98F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C6F-42EA-4B51-825D-76558583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FA9E-6C04-43B1-8F28-62558CEA7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C22FF-3BB7-4E36-846F-99DCFE91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29DC2-03B4-4704-A9A5-35F7087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3BA1-A27E-47A9-8166-07D347C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896C-9D75-429D-A004-1A07ECFB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A1718-C311-4CFB-B6D4-CDEE5F435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25E08-B7E5-4026-905F-242F5920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865F-8DF1-4FFF-A2D8-864FAACC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8328-BAFF-409E-BBE9-26BD4C81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CFE5-5457-4AC1-983D-729D2ED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42AE3-C8AF-45CE-9D9C-A5330536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1CA8-3FBD-4D34-8A06-42F61275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67DB-141B-4610-9CAF-A28C388E6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3064-6A86-48C0-AE53-2C4693C385F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1BBE-CA1E-4378-9173-FF1318476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2C40-9479-4848-A726-D6D39DC1D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F871-00FC-43C9-B02E-CEAD920F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316514"/>
            <a:ext cx="4167887" cy="2585323"/>
          </a:xfrm>
        </p:spPr>
        <p:txBody>
          <a:bodyPr/>
          <a:lstStyle/>
          <a:p>
            <a:r>
              <a:rPr lang="en-US" sz="3600" b="1"/>
              <a:t>AZ-300</a:t>
            </a:r>
            <a:r>
              <a:rPr lang="tr-TR" sz="3600" b="1"/>
              <a:t>T</a:t>
            </a:r>
            <a:r>
              <a:rPr lang="en-US" sz="3600" b="1"/>
              <a:t>03</a:t>
            </a:r>
            <a:br>
              <a:rPr lang="en-US" sz="3600" b="1"/>
            </a:br>
            <a:r>
              <a:rPr lang="en-US" sz="3600" b="1"/>
              <a:t>M</a:t>
            </a:r>
            <a:r>
              <a:rPr lang="tr-TR" sz="3600" b="1"/>
              <a:t> </a:t>
            </a:r>
            <a:r>
              <a:rPr lang="en-US" sz="3600" b="1"/>
              <a:t>3</a:t>
            </a:r>
            <a:r>
              <a:rPr lang="en-US" sz="3600"/>
              <a:t>: Measure Throughput and Structure of Data Access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18408" y="155749"/>
            <a:ext cx="11018520" cy="553998"/>
          </a:xfrm>
        </p:spPr>
        <p:txBody>
          <a:bodyPr>
            <a:normAutofit/>
          </a:bodyPr>
          <a:lstStyle/>
          <a:p>
            <a:r>
              <a:rPr lang="en-US"/>
              <a:t>Normalized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153888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the context of </a:t>
            </a:r>
            <a:r>
              <a:rPr lang="en-US" err="1"/>
              <a:t>hyperscale</a:t>
            </a:r>
            <a:r>
              <a:rPr lang="en-US"/>
              <a:t> cloud database services:</a:t>
            </a:r>
          </a:p>
          <a:p>
            <a:pPr lvl="1"/>
            <a:r>
              <a:rPr lang="en-US"/>
              <a:t>Assist with comparing database tiers</a:t>
            </a:r>
          </a:p>
          <a:p>
            <a:pPr lvl="1"/>
            <a:r>
              <a:rPr lang="en-US"/>
              <a:t>Sometimes represent direct relationship to on-premises equivalents</a:t>
            </a:r>
          </a:p>
          <a:p>
            <a:pPr lvl="1"/>
            <a:r>
              <a:rPr lang="en-US"/>
              <a:t>Can serve as relative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20622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Image showing difference in performance between ti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72" y="3744017"/>
            <a:ext cx="4635500" cy="29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9232" y="75362"/>
            <a:ext cx="11018520" cy="553998"/>
          </a:xfrm>
        </p:spPr>
        <p:txBody>
          <a:bodyPr>
            <a:normAutofit/>
          </a:bodyPr>
          <a:lstStyle/>
          <a:p>
            <a:r>
              <a:rPr lang="en-US"/>
              <a:t>DTUs –Azure SQL Database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9232" y="1011198"/>
            <a:ext cx="11018520" cy="453047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Database Transaction Unit (DTU) model:</a:t>
            </a:r>
          </a:p>
          <a:p>
            <a:pPr lvl="1"/>
            <a:r>
              <a:rPr lang="en-US"/>
              <a:t>Represents a combination of:</a:t>
            </a:r>
          </a:p>
          <a:p>
            <a:pPr lvl="2"/>
            <a:r>
              <a:rPr lang="en-US"/>
              <a:t>CPU</a:t>
            </a:r>
          </a:p>
          <a:p>
            <a:pPr lvl="2"/>
            <a:r>
              <a:rPr lang="en-US"/>
              <a:t>Memory</a:t>
            </a:r>
          </a:p>
          <a:p>
            <a:pPr lvl="2"/>
            <a:r>
              <a:rPr lang="en-US"/>
              <a:t>Read-write performance</a:t>
            </a:r>
          </a:p>
          <a:p>
            <a:pPr lvl="1"/>
            <a:r>
              <a:rPr lang="en-US"/>
              <a:t>Comprises of:</a:t>
            </a:r>
          </a:p>
          <a:p>
            <a:pPr lvl="2"/>
            <a:r>
              <a:rPr lang="en-US"/>
              <a:t>DTUs – single databases</a:t>
            </a:r>
          </a:p>
          <a:p>
            <a:pPr lvl="2"/>
            <a:r>
              <a:rPr lang="en-US" err="1"/>
              <a:t>eDTUs</a:t>
            </a:r>
            <a:r>
              <a:rPr lang="en-US"/>
              <a:t> – elastic database pools</a:t>
            </a:r>
          </a:p>
          <a:p>
            <a:pPr lvl="1"/>
            <a:r>
              <a:rPr lang="en-US"/>
              <a:t>Describes the capacity of:</a:t>
            </a:r>
          </a:p>
          <a:p>
            <a:pPr lvl="2"/>
            <a:r>
              <a:rPr lang="en-US"/>
              <a:t>3 service tiers: </a:t>
            </a:r>
          </a:p>
          <a:p>
            <a:pPr lvl="3"/>
            <a:r>
              <a:rPr lang="en-US"/>
              <a:t>Basic, Standard, Premium</a:t>
            </a:r>
          </a:p>
          <a:p>
            <a:pPr lvl="2"/>
            <a:r>
              <a:rPr lang="en-US"/>
              <a:t>Multiple performance levels:</a:t>
            </a:r>
          </a:p>
          <a:p>
            <a:pPr lvl="3"/>
            <a:r>
              <a:rPr lang="en-US"/>
              <a:t>within each service tiers</a:t>
            </a:r>
          </a:p>
          <a:p>
            <a:pPr lvl="1"/>
            <a:endParaRPr lang="en-US"/>
          </a:p>
        </p:txBody>
      </p:sp>
      <p:pic>
        <p:nvPicPr>
          <p:cNvPr id="14338" name="Picture 2" descr="Image visualizing D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72" y="2086743"/>
            <a:ext cx="46577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175334"/>
            <a:ext cx="11018520" cy="553998"/>
          </a:xfrm>
        </p:spPr>
        <p:txBody>
          <a:bodyPr>
            <a:normAutofit/>
          </a:bodyPr>
          <a:lstStyle/>
          <a:p>
            <a:r>
              <a:rPr lang="en-US"/>
              <a:t>RUs – Azure Cosmos DB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6765" y="993297"/>
            <a:ext cx="11018520" cy="3533275"/>
          </a:xfrm>
        </p:spPr>
        <p:txBody>
          <a:bodyPr/>
          <a:lstStyle/>
          <a:p>
            <a:r>
              <a:rPr lang="en-US" dirty="0"/>
              <a:t>The Request Unit Processing per second (RU/s) model:</a:t>
            </a:r>
          </a:p>
          <a:p>
            <a:pPr lvl="1"/>
            <a:r>
              <a:rPr lang="en-US" dirty="0"/>
              <a:t>Represents a combination of: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Memory</a:t>
            </a:r>
          </a:p>
          <a:p>
            <a:pPr lvl="2"/>
            <a:r>
              <a:rPr lang="en-US" dirty="0"/>
              <a:t>IOPS</a:t>
            </a:r>
          </a:p>
          <a:p>
            <a:pPr lvl="1"/>
            <a:r>
              <a:rPr lang="en-US" dirty="0"/>
              <a:t>Provides normalized measure of request processing costs:</a:t>
            </a:r>
          </a:p>
          <a:p>
            <a:pPr lvl="2"/>
            <a:r>
              <a:rPr lang="en-US"/>
              <a:t>1 RU </a:t>
            </a:r>
            <a:r>
              <a:rPr lang="en-US" dirty="0"/>
              <a:t>is the processing capacity required to read via self-link:</a:t>
            </a:r>
          </a:p>
          <a:p>
            <a:pPr lvl="3"/>
            <a:r>
              <a:rPr lang="en-US" dirty="0"/>
              <a:t>A single item of 1 KB in size with 10 properties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15362" name="Picture 2" descr="Image showing rate limi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68" y="1435843"/>
            <a:ext cx="3698202" cy="41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mage showing processing cost of access metho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30" y="4356099"/>
            <a:ext cx="4814242" cy="227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95459"/>
            <a:ext cx="11018520" cy="553998"/>
          </a:xfrm>
        </p:spPr>
        <p:txBody>
          <a:bodyPr>
            <a:normAutofit/>
          </a:bodyPr>
          <a:lstStyle/>
          <a:p>
            <a:r>
              <a:rPr lang="en-US"/>
              <a:t>Structured and Unstructured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324893"/>
            <a:ext cx="11018520" cy="116955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Polyglot persistence:</a:t>
            </a:r>
          </a:p>
          <a:p>
            <a:pPr lvl="1"/>
            <a:r>
              <a:rPr lang="en-US"/>
              <a:t>Represents solutions that use a mix of data store technologies</a:t>
            </a:r>
          </a:p>
          <a:p>
            <a:pPr lvl="1"/>
            <a:r>
              <a:rPr lang="en-US"/>
              <a:t>Underscores the importance of choosing data store based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49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39812" y="115556"/>
            <a:ext cx="11018520" cy="553998"/>
          </a:xfrm>
        </p:spPr>
        <p:txBody>
          <a:bodyPr>
            <a:normAutofit/>
          </a:bodyPr>
          <a:lstStyle/>
          <a:p>
            <a:r>
              <a:rPr lang="en-US"/>
              <a:t>Using Structured Data Stores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003346"/>
            <a:ext cx="11018520" cy="397647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Relational databases:</a:t>
            </a:r>
          </a:p>
          <a:p>
            <a:pPr lvl="1"/>
            <a:r>
              <a:rPr lang="en-US"/>
              <a:t>Provide data organization:</a:t>
            </a:r>
          </a:p>
          <a:p>
            <a:pPr lvl="2"/>
            <a:r>
              <a:rPr lang="en-US"/>
              <a:t>Based on a well-defined schema</a:t>
            </a:r>
          </a:p>
          <a:p>
            <a:pPr lvl="2"/>
            <a:r>
              <a:rPr lang="en-US"/>
              <a:t>As a series of two-dimensional tables with rows and columns</a:t>
            </a:r>
          </a:p>
          <a:p>
            <a:pPr lvl="2"/>
            <a:r>
              <a:rPr lang="en-US"/>
              <a:t>Supporting Structured Query Language (SQL)</a:t>
            </a:r>
          </a:p>
          <a:p>
            <a:pPr lvl="2"/>
            <a:r>
              <a:rPr lang="en-US"/>
              <a:t>Transactionally-consistent and conforming to ACID model</a:t>
            </a:r>
          </a:p>
          <a:p>
            <a:pPr lvl="1"/>
            <a:r>
              <a:rPr lang="en-US"/>
              <a:t>Are well suited for scenarios that require strong consistency</a:t>
            </a:r>
          </a:p>
          <a:p>
            <a:pPr lvl="1"/>
            <a:r>
              <a:rPr lang="en-US"/>
              <a:t>Are not well suited for scenario that require scaling out</a:t>
            </a:r>
          </a:p>
          <a:p>
            <a:pPr lvl="1"/>
            <a:r>
              <a:rPr lang="en-US"/>
              <a:t>Include Azure managed structured data stores:</a:t>
            </a:r>
          </a:p>
          <a:p>
            <a:pPr lvl="2"/>
            <a:r>
              <a:rPr lang="en-US"/>
              <a:t>Azure SQL Database</a:t>
            </a:r>
          </a:p>
          <a:p>
            <a:pPr lvl="2"/>
            <a:r>
              <a:rPr lang="en-US"/>
              <a:t>Azure Database for MySQL</a:t>
            </a:r>
          </a:p>
          <a:p>
            <a:pPr lvl="2"/>
            <a:r>
              <a:rPr lang="en-US"/>
              <a:t>Azure Database for PostgreSQL</a:t>
            </a:r>
          </a:p>
        </p:txBody>
      </p:sp>
    </p:spTree>
    <p:extLst>
      <p:ext uri="{BB962C8B-B14F-4D97-AF65-F5344CB8AC3E}">
        <p14:creationId xmlns:p14="http://schemas.microsoft.com/office/powerpoint/2010/main" val="35566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data with Transparent Data Encryption (TDE)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1162652"/>
            <a:ext cx="11018520" cy="4813625"/>
          </a:xfrm>
        </p:spPr>
        <p:txBody>
          <a:bodyPr/>
          <a:lstStyle/>
          <a:p>
            <a:r>
              <a:rPr lang="en-US" dirty="0"/>
              <a:t>Primary TDE characteristics:</a:t>
            </a:r>
          </a:p>
          <a:p>
            <a:pPr lvl="1"/>
            <a:r>
              <a:rPr lang="en-US" dirty="0"/>
              <a:t>Encryption at rest for data and log files of:</a:t>
            </a:r>
          </a:p>
          <a:p>
            <a:pPr lvl="2"/>
            <a:r>
              <a:rPr lang="en-US" dirty="0"/>
              <a:t>SQL Server</a:t>
            </a:r>
          </a:p>
          <a:p>
            <a:pPr lvl="2"/>
            <a:r>
              <a:rPr lang="en-US" dirty="0"/>
              <a:t>Azure SQL Database</a:t>
            </a:r>
          </a:p>
          <a:p>
            <a:pPr lvl="2"/>
            <a:r>
              <a:rPr lang="en-US" dirty="0"/>
              <a:t>Azure SQL Data Warehouse</a:t>
            </a:r>
          </a:p>
          <a:p>
            <a:pPr lvl="1"/>
            <a:r>
              <a:rPr lang="en-US" dirty="0"/>
              <a:t>Real-time I/O encryption and decryption on the page level</a:t>
            </a:r>
          </a:p>
          <a:p>
            <a:pPr lvl="1"/>
            <a:r>
              <a:rPr lang="en-US" dirty="0"/>
              <a:t>The use of a database encryption key (DEK):</a:t>
            </a:r>
          </a:p>
          <a:p>
            <a:pPr lvl="2"/>
            <a:r>
              <a:rPr lang="en-US" dirty="0"/>
              <a:t>The key is stored in the database boot record for availability during recovery. </a:t>
            </a:r>
          </a:p>
          <a:p>
            <a:pPr lvl="2"/>
            <a:r>
              <a:rPr lang="en-US" dirty="0"/>
              <a:t>The key is implemented in one of two ways:</a:t>
            </a:r>
          </a:p>
          <a:p>
            <a:pPr lvl="3"/>
            <a:r>
              <a:rPr lang="en-US" dirty="0"/>
              <a:t>a symmetric key secured by using a certificate stored in the master database of the server </a:t>
            </a:r>
          </a:p>
          <a:p>
            <a:pPr lvl="3"/>
            <a:r>
              <a:rPr lang="en-US" dirty="0"/>
              <a:t>an asymmetric key protected by an Extensible Key Management (EKM) module.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data with Always Encrypted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13834" y="905798"/>
            <a:ext cx="11018520" cy="4739759"/>
          </a:xfrm>
        </p:spPr>
        <p:txBody>
          <a:bodyPr/>
          <a:lstStyle/>
          <a:p>
            <a:r>
              <a:rPr lang="en-US" sz="2400" dirty="0"/>
              <a:t>Encryption technology in Azure SQL Database and SQL Server:</a:t>
            </a:r>
          </a:p>
          <a:p>
            <a:pPr lvl="1"/>
            <a:r>
              <a:rPr lang="en-US" sz="2000" dirty="0"/>
              <a:t>helps ensure that sensitive data never appears as plaintext inside the database system.</a:t>
            </a:r>
          </a:p>
          <a:p>
            <a:pPr lvl="1"/>
            <a:r>
              <a:rPr lang="en-US" sz="2000" dirty="0"/>
              <a:t>allows clients to encrypt sensitive data inside client applications and never reveal the encryption keys to the database engine ( SQL Database or SQL Server).</a:t>
            </a:r>
          </a:p>
          <a:p>
            <a:pPr lvl="1"/>
            <a:r>
              <a:rPr lang="en-US" sz="2000" dirty="0"/>
              <a:t>helps protect sensitive data:</a:t>
            </a:r>
          </a:p>
          <a:p>
            <a:pPr lvl="2"/>
            <a:r>
              <a:rPr lang="en-US" sz="1800" dirty="0"/>
              <a:t>at rest on the server</a:t>
            </a:r>
          </a:p>
          <a:p>
            <a:pPr lvl="2"/>
            <a:r>
              <a:rPr lang="en-US" sz="1800" dirty="0"/>
              <a:t>during movement between client and server</a:t>
            </a:r>
          </a:p>
          <a:p>
            <a:pPr lvl="2"/>
            <a:r>
              <a:rPr lang="en-US" sz="1800" dirty="0"/>
              <a:t>while the data is in use </a:t>
            </a:r>
          </a:p>
          <a:p>
            <a:pPr lvl="1"/>
            <a:r>
              <a:rPr lang="en-US" sz="2000" dirty="0"/>
              <a:t>provides a separation between:</a:t>
            </a:r>
          </a:p>
          <a:p>
            <a:pPr lvl="2"/>
            <a:r>
              <a:rPr lang="en-US" sz="1800" dirty="0"/>
              <a:t>those who own the data (and can view it) </a:t>
            </a:r>
          </a:p>
          <a:p>
            <a:pPr lvl="2"/>
            <a:r>
              <a:rPr lang="en-US" sz="1800" dirty="0"/>
              <a:t>those who manage the data (but should have no access).</a:t>
            </a:r>
          </a:p>
          <a:p>
            <a:pPr lvl="1"/>
            <a:r>
              <a:rPr lang="en-US" sz="2000" dirty="0"/>
              <a:t>requires a specialized driver installed on client computers to automatically encrypt and decrypt sensitive data in the client application:</a:t>
            </a:r>
          </a:p>
          <a:p>
            <a:pPr lvl="2"/>
            <a:r>
              <a:rPr lang="en-US" sz="1800" dirty="0"/>
              <a:t>For many applications, this does require some code changes.</a:t>
            </a:r>
          </a:p>
        </p:txBody>
      </p:sp>
    </p:spTree>
    <p:extLst>
      <p:ext uri="{BB962C8B-B14F-4D97-AF65-F5344CB8AC3E}">
        <p14:creationId xmlns:p14="http://schemas.microsoft.com/office/powerpoint/2010/main" val="3631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" id="{C261F2DB-B314-424E-9569-4F22780BFB1A}" vid="{DD5D8A28-346F-4D92-9E14-76D0722478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Verdana</vt:lpstr>
      <vt:lpstr>Wingdings</vt:lpstr>
      <vt:lpstr>Office Theme</vt:lpstr>
      <vt:lpstr>MS</vt:lpstr>
      <vt:lpstr>AZ-300T03 M 3: Measure Throughput and Structure of Data Access</vt:lpstr>
      <vt:lpstr>Normalized units</vt:lpstr>
      <vt:lpstr>DTUs –Azure SQL Database</vt:lpstr>
      <vt:lpstr>RUs – Azure Cosmos DB</vt:lpstr>
      <vt:lpstr>Structured and Unstructured Data</vt:lpstr>
      <vt:lpstr>Using Structured Data Stores</vt:lpstr>
      <vt:lpstr>Encrypt data with Transparent Data Encryption (TDE)</vt:lpstr>
      <vt:lpstr>Encrypt data with Always Encrypted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AZ-300t03 Module 3: Measure Throughput and Structure of Data Access</dc:title>
  <dc:creator>Brad Joseph</dc:creator>
  <cp:lastModifiedBy>Dan Lewis</cp:lastModifiedBy>
  <cp:revision>1</cp:revision>
  <dcterms:created xsi:type="dcterms:W3CDTF">2018-09-14T22:12:36Z</dcterms:created>
  <dcterms:modified xsi:type="dcterms:W3CDTF">2019-01-30T07:46:19Z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bradj@microsoft.com</vt:lpwstr>
  </property>
  <property fmtid="{D5CDD505-2E9C-101B-9397-08002B2CF9AE}" pid="5" name="MSIP_Label_f42aa342-8706-4288-bd11-ebb85995028c_SetDate">
    <vt:lpwstr>2018-09-14T22:15:46.9011573Z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