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  <p:sldMasterId id="2147484742" r:id="rId6"/>
  </p:sldMasterIdLst>
  <p:notesMasterIdLst>
    <p:notesMasterId r:id="rId26"/>
  </p:notesMasterIdLst>
  <p:handoutMasterIdLst>
    <p:handoutMasterId r:id="rId27"/>
  </p:handoutMasterIdLst>
  <p:sldIdLst>
    <p:sldId id="1719" r:id="rId7"/>
    <p:sldId id="2140" r:id="rId8"/>
    <p:sldId id="2051" r:id="rId9"/>
    <p:sldId id="2117" r:id="rId10"/>
    <p:sldId id="2119" r:id="rId11"/>
    <p:sldId id="2141" r:id="rId12"/>
    <p:sldId id="2133" r:id="rId13"/>
    <p:sldId id="2120" r:id="rId14"/>
    <p:sldId id="2134" r:id="rId15"/>
    <p:sldId id="2135" r:id="rId16"/>
    <p:sldId id="2131" r:id="rId17"/>
    <p:sldId id="2043" r:id="rId18"/>
    <p:sldId id="2100" r:id="rId19"/>
    <p:sldId id="2101" r:id="rId20"/>
    <p:sldId id="2102" r:id="rId21"/>
    <p:sldId id="2103" r:id="rId22"/>
    <p:sldId id="2104" r:id="rId23"/>
    <p:sldId id="2105" r:id="rId24"/>
    <p:sldId id="2106" r:id="rId25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>
            <p14:sldId id="1719"/>
          </p14:sldIdLst>
        </p14:section>
        <p14:section name="White Template" id="{A073DAE3-B461-442F-A3D3-6642BD875E45}">
          <p14:sldIdLst>
            <p14:sldId id="2140"/>
            <p14:sldId id="2051"/>
            <p14:sldId id="2117"/>
            <p14:sldId id="2119"/>
            <p14:sldId id="2141"/>
            <p14:sldId id="2133"/>
            <p14:sldId id="2120"/>
            <p14:sldId id="2134"/>
            <p14:sldId id="2135"/>
            <p14:sldId id="2131"/>
            <p14:sldId id="2043"/>
            <p14:sldId id="2100"/>
            <p14:sldId id="2101"/>
            <p14:sldId id="2102"/>
            <p14:sldId id="2103"/>
            <p14:sldId id="2104"/>
            <p14:sldId id="2105"/>
            <p14:sldId id="2106"/>
          </p14:sldIdLst>
        </p14:section>
        <p14:section name="Soft Black template" id="{888AB95E-1B7E-4E95-8F39-C5D0E8372BC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8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5318B-CBD8-4BB2-90E9-9F1AF02CE30B}" v="1" dt="2019-01-31T08:19:57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6" autoAdjust="0"/>
    <p:restoredTop sz="68657" autoAdjust="0"/>
  </p:normalViewPr>
  <p:slideViewPr>
    <p:cSldViewPr snapToGrid="0">
      <p:cViewPr varScale="1">
        <p:scale>
          <a:sx n="72" d="100"/>
          <a:sy n="72" d="100"/>
        </p:scale>
        <p:origin x="474" y="2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Lewis" userId="30f7ee97-579a-47d7-a717-b57f0e8fef5f" providerId="ADAL" clId="{6CC9DA5A-CAED-49E0-AF71-E674BD23D358}"/>
    <pc:docChg chg="delSld modSection">
      <pc:chgData name="Dan Lewis" userId="30f7ee97-579a-47d7-a717-b57f0e8fef5f" providerId="ADAL" clId="{6CC9DA5A-CAED-49E0-AF71-E674BD23D358}" dt="2018-12-07T08:34:25.815" v="3" actId="2696"/>
      <pc:docMkLst>
        <pc:docMk/>
      </pc:docMkLst>
    </pc:docChg>
  </pc:docChgLst>
  <pc:docChgLst>
    <pc:chgData name="Dan Lewis" userId="30f7ee97-579a-47d7-a717-b57f0e8fef5f" providerId="ADAL" clId="{8ABEFF34-6711-497E-8D9D-A3097AFB1124}"/>
    <pc:docChg chg="addSld delSld modSld modSection">
      <pc:chgData name="Dan Lewis" userId="30f7ee97-579a-47d7-a717-b57f0e8fef5f" providerId="ADAL" clId="{8ABEFF34-6711-497E-8D9D-A3097AFB1124}" dt="2018-12-07T09:23:56.231" v="156" actId="2696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1/31/2019 8:19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1/31/2019 8:19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AZ-300.16</a:t>
            </a:r>
            <a:br>
              <a:rPr lang="en-US" b="0" dirty="0"/>
            </a:br>
            <a:r>
              <a:rPr lang="en-US" b="0" dirty="0"/>
              <a:t>Module 16: Developing Long-Running Tasks and Distributed Transactions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1/31/2019 8:19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02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5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22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46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05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34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41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0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7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4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95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60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21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85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1/31/2019 8:19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6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3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267201" y="1828800"/>
            <a:ext cx="7643223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67200" y="2895600"/>
            <a:ext cx="770128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2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207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7702802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09653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4354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65974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0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2812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3836745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2313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35565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85334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BC8D-C1AB-48A2-B0C4-805AF97E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B8A47-D0E7-4604-B8A5-FD7DAA7DE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1110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9668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765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8" y="1021215"/>
            <a:ext cx="10825541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1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3" r:id="rId1"/>
    <p:sldLayoutId id="2147484744" r:id="rId2"/>
    <p:sldLayoutId id="2147484745" r:id="rId3"/>
    <p:sldLayoutId id="2147484746" r:id="rId4"/>
    <p:sldLayoutId id="2147484747" r:id="rId5"/>
    <p:sldLayoutId id="2147484748" r:id="rId6"/>
    <p:sldLayoutId id="2147484749" r:id="rId7"/>
    <p:sldLayoutId id="2147484750" r:id="rId8"/>
    <p:sldLayoutId id="2147484751" r:id="rId9"/>
    <p:sldLayoutId id="2147484752" r:id="rId10"/>
    <p:sldLayoutId id="2147484753" r:id="rId11"/>
    <p:sldLayoutId id="2147484754" r:id="rId12"/>
    <p:sldLayoutId id="2147484755" r:id="rId13"/>
  </p:sldLayoutIdLst>
  <p:transition>
    <p:fade/>
  </p:transition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8" userDrawn="1">
          <p15:clr>
            <a:srgbClr val="C35EA4"/>
          </p15:clr>
        </p15:guide>
        <p15:guide id="2" pos="7313" userDrawn="1">
          <p15:clr>
            <a:srgbClr val="C35EA4"/>
          </p15:clr>
        </p15:guide>
        <p15:guide id="3" orient="horz" pos="369" userDrawn="1">
          <p15:clr>
            <a:srgbClr val="C35EA4"/>
          </p15:clr>
        </p15:guide>
        <p15:guide id="4" orient="horz" pos="3949" userDrawn="1">
          <p15:clr>
            <a:srgbClr val="C35EA4"/>
          </p15:clr>
        </p15:guide>
        <p15:guide id="5" orient="horz" pos="184" userDrawn="1">
          <p15:clr>
            <a:srgbClr val="A4A3A4"/>
          </p15:clr>
        </p15:guide>
        <p15:guide id="6" pos="185" userDrawn="1">
          <p15:clr>
            <a:srgbClr val="A4A3A4"/>
          </p15:clr>
        </p15:guide>
        <p15:guide id="7" orient="horz" pos="4135" userDrawn="1">
          <p15:clr>
            <a:srgbClr val="A4A3A4"/>
          </p15:clr>
        </p15:guide>
        <p15:guide id="8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8738" y="1409799"/>
            <a:ext cx="4167887" cy="2769989"/>
          </a:xfrm>
        </p:spPr>
        <p:txBody>
          <a:bodyPr/>
          <a:lstStyle/>
          <a:p>
            <a:r>
              <a:rPr lang="en-US" dirty="0"/>
              <a:t>AZ-300</a:t>
            </a:r>
            <a:r>
              <a:rPr lang="tr-TR" dirty="0"/>
              <a:t>T06</a:t>
            </a:r>
            <a:br>
              <a:rPr lang="en-US" dirty="0"/>
            </a:br>
            <a:r>
              <a:rPr lang="en-US" dirty="0"/>
              <a:t>M</a:t>
            </a:r>
            <a:r>
              <a:rPr lang="tr-TR" dirty="0"/>
              <a:t> 1</a:t>
            </a:r>
            <a:r>
              <a:rPr lang="en-US" dirty="0"/>
              <a:t>: </a:t>
            </a:r>
            <a:r>
              <a:rPr lang="en-US" b="1" dirty="0"/>
              <a:t>Developing Long-Running Tasks and Distributed Transactions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252" y="4360262"/>
            <a:ext cx="5338010" cy="159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Implement large-scale, parallel, and </a:t>
            </a:r>
            <a:br>
              <a:rPr lang="tr-TR" sz="2000" dirty="0"/>
            </a:br>
            <a:r>
              <a:rPr lang="en-GB" sz="2000" dirty="0"/>
              <a:t>high-performance apps by using batches</a:t>
            </a: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Implement resilient apps by using queues</a:t>
            </a: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Azure Storage queues in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491686" y="880519"/>
            <a:ext cx="11018520" cy="4776692"/>
          </a:xfrm>
        </p:spPr>
        <p:txBody>
          <a:bodyPr/>
          <a:lstStyle/>
          <a:p>
            <a:r>
              <a:rPr lang="en-US" dirty="0"/>
              <a:t>Sending a message to a queue: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CloudQueueMessage</a:t>
            </a:r>
            <a:endParaRPr lang="en-US" dirty="0"/>
          </a:p>
          <a:p>
            <a:pPr lvl="1"/>
            <a:r>
              <a:rPr lang="en-US" dirty="0"/>
              <a:t>Call the </a:t>
            </a:r>
            <a:r>
              <a:rPr lang="en-US" dirty="0" err="1"/>
              <a:t>AddMessage</a:t>
            </a:r>
            <a:r>
              <a:rPr lang="en-US" dirty="0"/>
              <a:t> method</a:t>
            </a:r>
          </a:p>
          <a:p>
            <a:pPr lvl="2"/>
            <a:r>
              <a:rPr lang="en-US" dirty="0"/>
              <a:t>A </a:t>
            </a:r>
            <a:r>
              <a:rPr lang="en-US" dirty="0" err="1"/>
              <a:t>CloudQueueMessage</a:t>
            </a:r>
            <a:r>
              <a:rPr lang="en-US" dirty="0"/>
              <a:t> can be created from either a string (in UTF-8 format) or a byte array.</a:t>
            </a:r>
          </a:p>
          <a:p>
            <a:r>
              <a:rPr lang="en-US" dirty="0"/>
              <a:t>Receiving messages from a queue:</a:t>
            </a:r>
          </a:p>
          <a:p>
            <a:pPr lvl="1"/>
            <a:r>
              <a:rPr lang="en-US" dirty="0"/>
              <a:t>Peek at the message in the front of a queue without removing it from the queue by calling the </a:t>
            </a:r>
            <a:r>
              <a:rPr lang="en-US" dirty="0" err="1"/>
              <a:t>PeekMessage</a:t>
            </a:r>
            <a:r>
              <a:rPr lang="en-US" dirty="0"/>
              <a:t> method</a:t>
            </a:r>
          </a:p>
          <a:p>
            <a:pPr lvl="1"/>
            <a:r>
              <a:rPr lang="en-US" dirty="0" err="1"/>
              <a:t>Dequeue</a:t>
            </a:r>
            <a:r>
              <a:rPr lang="en-US" dirty="0"/>
              <a:t> a message from a queue in two steps (this ensures that if your code fails to process a message due to a hardware or software failure, another instance of your code can get the same message and try again):</a:t>
            </a:r>
          </a:p>
          <a:p>
            <a:pPr lvl="2"/>
            <a:r>
              <a:rPr lang="en-US" dirty="0"/>
              <a:t>Call </a:t>
            </a:r>
            <a:r>
              <a:rPr lang="en-US" dirty="0" err="1"/>
              <a:t>GetMessage</a:t>
            </a:r>
            <a:r>
              <a:rPr lang="en-US" dirty="0"/>
              <a:t>: a message returned from </a:t>
            </a:r>
            <a:r>
              <a:rPr lang="en-US" dirty="0" err="1"/>
              <a:t>GetMessage</a:t>
            </a:r>
            <a:r>
              <a:rPr lang="en-US" dirty="0"/>
              <a:t> becomes invisible to any other code reading messages from this queue. By default, this message stays invisible for 30 seconds.</a:t>
            </a:r>
          </a:p>
          <a:p>
            <a:pPr lvl="2"/>
            <a:r>
              <a:rPr lang="en-US" dirty="0"/>
              <a:t>Call </a:t>
            </a:r>
            <a:r>
              <a:rPr lang="en-US" dirty="0" err="1"/>
              <a:t>DeleteMessage</a:t>
            </a:r>
            <a:r>
              <a:rPr lang="en-US" dirty="0"/>
              <a:t> after the message has been processed to finish removing the message from the queue</a:t>
            </a:r>
          </a:p>
          <a:p>
            <a:pPr marL="457200" lvl="2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028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216" y="115613"/>
            <a:ext cx="10730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 2: 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Managing Service Bus</a:t>
            </a:r>
            <a:endParaRPr lang="en-GB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5215" y="926231"/>
            <a:ext cx="1026289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Video: Service Bus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Queues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Topics and Subscriptions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Service Bus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Implementing Service Bus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Creating the Namespace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Create a 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Monitoring Service Bus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Comparing Service Bus and Storage Queues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Practice: Service Bus Message Queues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Practice: Service Bus Templates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1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89734"/>
            <a:ext cx="11018520" cy="2277547"/>
          </a:xfrm>
        </p:spPr>
        <p:txBody>
          <a:bodyPr/>
          <a:lstStyle/>
          <a:p>
            <a:r>
              <a:rPr lang="en-US" dirty="0"/>
              <a:t>Azure Service Bus Queues provide:</a:t>
            </a:r>
          </a:p>
          <a:p>
            <a:pPr lvl="1"/>
            <a:r>
              <a:rPr lang="en-US" dirty="0"/>
              <a:t>Asynchronous, brokered messaging</a:t>
            </a:r>
          </a:p>
          <a:p>
            <a:pPr lvl="1"/>
            <a:r>
              <a:rPr lang="en-US" dirty="0"/>
              <a:t>Temporal decoupling of message senders and receivers</a:t>
            </a:r>
          </a:p>
          <a:p>
            <a:pPr lvl="1"/>
            <a:r>
              <a:rPr lang="en-US" dirty="0"/>
              <a:t>Structured message processing</a:t>
            </a:r>
          </a:p>
          <a:p>
            <a:pPr lvl="1"/>
            <a:r>
              <a:rPr lang="en-US" dirty="0"/>
              <a:t>Publish/subscribe capabilities</a:t>
            </a:r>
          </a:p>
          <a:p>
            <a:pPr lvl="1"/>
            <a:r>
              <a:rPr lang="en-US" dirty="0"/>
              <a:t>First In, First Out (FIFO) message delivery</a:t>
            </a:r>
          </a:p>
        </p:txBody>
      </p:sp>
      <p:pic>
        <p:nvPicPr>
          <p:cNvPr id="26626" name="Picture 2" descr="Flowchart from left to right. A sender is providing messages to a message queue. A receiver is picking up the messages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14" y="4050448"/>
            <a:ext cx="7717972" cy="16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43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and Subscriptions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140534"/>
            <a:ext cx="11018520" cy="1982081"/>
          </a:xfrm>
        </p:spPr>
        <p:txBody>
          <a:bodyPr/>
          <a:lstStyle/>
          <a:p>
            <a:r>
              <a:rPr lang="en-US" dirty="0"/>
              <a:t>One-to-many communication in a publish/subscribe pattern</a:t>
            </a:r>
          </a:p>
          <a:p>
            <a:r>
              <a:rPr lang="en-US" dirty="0"/>
              <a:t>Useful for scaling large number of recipients</a:t>
            </a:r>
          </a:p>
          <a:p>
            <a:r>
              <a:rPr lang="en-US" dirty="0"/>
              <a:t>Each published message is available to topic-registered subscriptions</a:t>
            </a:r>
          </a:p>
          <a:p>
            <a:r>
              <a:rPr lang="en-US" dirty="0"/>
              <a:t>Subscriptions use filters to designate messages to receive</a:t>
            </a:r>
          </a:p>
        </p:txBody>
      </p:sp>
      <p:pic>
        <p:nvPicPr>
          <p:cNvPr id="27650" name="Picture 2" descr="A sender is shown providing messages to three topic queues. A receiver is shown picking up the messages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289" y="3667577"/>
            <a:ext cx="74295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77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Features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51634"/>
            <a:ext cx="11018520" cy="1465016"/>
          </a:xfrm>
        </p:spPr>
        <p:txBody>
          <a:bodyPr/>
          <a:lstStyle/>
          <a:p>
            <a:r>
              <a:rPr lang="en-US" dirty="0"/>
              <a:t>Load Leveling</a:t>
            </a:r>
          </a:p>
          <a:p>
            <a:r>
              <a:rPr lang="en-US" dirty="0"/>
              <a:t>Loose Coupling</a:t>
            </a:r>
          </a:p>
          <a:p>
            <a:r>
              <a:rPr lang="en-US" dirty="0"/>
              <a:t>Load Balancing</a:t>
            </a:r>
          </a:p>
        </p:txBody>
      </p:sp>
      <p:pic>
        <p:nvPicPr>
          <p:cNvPr id="28674" name="Picture 2" descr="Visual representation of customers creating online orders. The orders are put into a queue and workers are filling the order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526" y="2827622"/>
            <a:ext cx="6071932" cy="209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35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Flowchart with 5 elements. From left to right: Create service bus namespace, obtain management credentials, create queue/topic, write the code to send/receive to the queue (greyed out), and monitor the queue/topic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672" y="1477769"/>
            <a:ext cx="5892910" cy="146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Service Bus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39812" y="953937"/>
            <a:ext cx="11018520" cy="2277547"/>
          </a:xfrm>
        </p:spPr>
        <p:txBody>
          <a:bodyPr/>
          <a:lstStyle/>
          <a:p>
            <a:r>
              <a:rPr lang="en-US" dirty="0"/>
              <a:t>Implementation steps:</a:t>
            </a:r>
          </a:p>
          <a:p>
            <a:pPr lvl="1"/>
            <a:r>
              <a:rPr lang="en-US" dirty="0"/>
              <a:t>1. Creating a Service Bus namespace</a:t>
            </a:r>
          </a:p>
          <a:p>
            <a:pPr lvl="1"/>
            <a:r>
              <a:rPr lang="en-US" dirty="0"/>
              <a:t>2. Obtaining management credentials</a:t>
            </a:r>
          </a:p>
          <a:p>
            <a:pPr lvl="1"/>
            <a:r>
              <a:rPr lang="en-US" dirty="0"/>
              <a:t>3. Creating queues and topics</a:t>
            </a:r>
          </a:p>
          <a:p>
            <a:pPr lvl="1"/>
            <a:r>
              <a:rPr lang="en-US" dirty="0"/>
              <a:t>4. Writing code to send/receive messages</a:t>
            </a:r>
          </a:p>
          <a:p>
            <a:pPr lvl="1"/>
            <a:r>
              <a:rPr lang="en-US" dirty="0"/>
              <a:t>5. Managing and monitoring queues and topics</a:t>
            </a:r>
          </a:p>
        </p:txBody>
      </p:sp>
      <p:pic>
        <p:nvPicPr>
          <p:cNvPr id="29700" name="Picture 4" descr="Several service bus namespaces are shown Each namespace has queues and applications sending messages to the queues.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626" y="3755316"/>
            <a:ext cx="62103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94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 descr="Screenshot of the Shared access policies blade. The Primary and Secondary keys are shown. Also, the drop-down to regenerate primary keys and regenerate secondary keys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057" y="2644536"/>
            <a:ext cx="4048922" cy="308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Namespace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37334"/>
            <a:ext cx="11018520" cy="4789003"/>
          </a:xfrm>
        </p:spPr>
        <p:txBody>
          <a:bodyPr/>
          <a:lstStyle/>
          <a:p>
            <a:r>
              <a:rPr lang="en-US" dirty="0"/>
              <a:t>Available directly from the Azure portal:</a:t>
            </a:r>
          </a:p>
          <a:p>
            <a:pPr lvl="1"/>
            <a:r>
              <a:rPr lang="en-US" dirty="0"/>
              <a:t>Name: globally identifies the namespace</a:t>
            </a:r>
          </a:p>
          <a:p>
            <a:pPr lvl="1"/>
            <a:r>
              <a:rPr lang="en-US" dirty="0"/>
              <a:t>Pricing tier: determines capacity and capabilities</a:t>
            </a:r>
          </a:p>
          <a:p>
            <a:pPr lvl="2"/>
            <a:r>
              <a:rPr lang="en-US" dirty="0"/>
              <a:t>Basic</a:t>
            </a:r>
          </a:p>
          <a:p>
            <a:pPr lvl="2"/>
            <a:r>
              <a:rPr lang="en-US" dirty="0"/>
              <a:t>Standard</a:t>
            </a:r>
          </a:p>
          <a:p>
            <a:pPr lvl="2"/>
            <a:r>
              <a:rPr lang="en-US" dirty="0"/>
              <a:t>Premium</a:t>
            </a:r>
          </a:p>
          <a:p>
            <a:r>
              <a:rPr lang="en-US" dirty="0"/>
              <a:t>Generates a SAS policy:</a:t>
            </a:r>
          </a:p>
          <a:p>
            <a:pPr lvl="1"/>
            <a:r>
              <a:rPr lang="en-US" dirty="0"/>
              <a:t>Includes:</a:t>
            </a:r>
          </a:p>
          <a:p>
            <a:pPr lvl="2"/>
            <a:r>
              <a:rPr lang="en-US" dirty="0"/>
              <a:t>Primary key</a:t>
            </a:r>
          </a:p>
          <a:p>
            <a:pPr lvl="2"/>
            <a:r>
              <a:rPr lang="en-US" dirty="0"/>
              <a:t>Secondary key</a:t>
            </a:r>
          </a:p>
          <a:p>
            <a:pPr lvl="1"/>
            <a:r>
              <a:rPr lang="en-US" dirty="0"/>
              <a:t>Grants full control to the namespace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0722" name="Picture 2" descr="Screenshot of the Create namespace page. The name is sbces12345. The available pricing tiers are shown: Basic, Standard, and Premium.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182" y="1239598"/>
            <a:ext cx="300037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09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Queue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39812" y="950034"/>
            <a:ext cx="11018520" cy="3902607"/>
          </a:xfrm>
        </p:spPr>
        <p:txBody>
          <a:bodyPr/>
          <a:lstStyle/>
          <a:p>
            <a:r>
              <a:rPr lang="en-US" dirty="0"/>
              <a:t>Available directly from the Azure portal:</a:t>
            </a:r>
          </a:p>
          <a:p>
            <a:pPr lvl="1"/>
            <a:r>
              <a:rPr lang="en-US" dirty="0"/>
              <a:t>Name: identifies the queue within the namespace</a:t>
            </a:r>
          </a:p>
          <a:p>
            <a:pPr lvl="1"/>
            <a:r>
              <a:rPr lang="en-US" dirty="0"/>
              <a:t>Max queue size</a:t>
            </a:r>
          </a:p>
          <a:p>
            <a:pPr lvl="1"/>
            <a:r>
              <a:rPr lang="en-US" dirty="0"/>
              <a:t>Message time to live</a:t>
            </a:r>
          </a:p>
          <a:p>
            <a:pPr lvl="1"/>
            <a:r>
              <a:rPr lang="en-US" dirty="0"/>
              <a:t>Lock duration</a:t>
            </a:r>
          </a:p>
          <a:p>
            <a:pPr lvl="1"/>
            <a:r>
              <a:rPr lang="en-US" dirty="0"/>
              <a:t>Enable duplicate detection</a:t>
            </a:r>
          </a:p>
          <a:p>
            <a:pPr lvl="1"/>
            <a:r>
              <a:rPr lang="en-US" dirty="0"/>
              <a:t>Enable dead lettering</a:t>
            </a:r>
          </a:p>
          <a:p>
            <a:pPr lvl="1"/>
            <a:r>
              <a:rPr lang="en-US" dirty="0"/>
              <a:t>Enable sessions</a:t>
            </a:r>
          </a:p>
          <a:p>
            <a:pPr lvl="1"/>
            <a:r>
              <a:rPr lang="en-US" dirty="0"/>
              <a:t>Enable partitioning</a:t>
            </a:r>
          </a:p>
          <a:p>
            <a:endParaRPr lang="en-US" dirty="0"/>
          </a:p>
        </p:txBody>
      </p:sp>
      <p:pic>
        <p:nvPicPr>
          <p:cNvPr id="31746" name="Picture 2" descr="Screenshot of the Create queue page. Selections are shown for all the parameters discussed on the page. Enable partitioning is selecte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532" y="1051634"/>
            <a:ext cx="39624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12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Service Bus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26234"/>
            <a:ext cx="11018520" cy="2683812"/>
          </a:xfrm>
        </p:spPr>
        <p:txBody>
          <a:bodyPr/>
          <a:lstStyle/>
          <a:p>
            <a:r>
              <a:rPr lang="en-US" dirty="0"/>
              <a:t>Available directly from the Azure portal:</a:t>
            </a:r>
          </a:p>
          <a:p>
            <a:pPr lvl="1"/>
            <a:r>
              <a:rPr lang="en-US" dirty="0"/>
              <a:t>A rich set of metrics:</a:t>
            </a:r>
          </a:p>
          <a:p>
            <a:pPr lvl="2"/>
            <a:r>
              <a:rPr lang="en-US" dirty="0"/>
              <a:t>Namespace level</a:t>
            </a:r>
          </a:p>
          <a:p>
            <a:pPr lvl="2"/>
            <a:r>
              <a:rPr lang="en-US" dirty="0"/>
              <a:t>Queue/topic/message level</a:t>
            </a:r>
          </a:p>
          <a:p>
            <a:pPr lvl="1"/>
            <a:r>
              <a:rPr lang="en-US" dirty="0"/>
              <a:t>Diagnostic logs:</a:t>
            </a:r>
          </a:p>
          <a:p>
            <a:pPr lvl="2"/>
            <a:r>
              <a:rPr lang="en-US" dirty="0"/>
              <a:t>Capture all queue activities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pic>
        <p:nvPicPr>
          <p:cNvPr id="32770" name="Picture 2" descr="Screenshot of the Monitor page for Service Bus. The Select metric drop-down is shown including Count of active messages, Incoming messages, and Outgoing messages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492" y="2368140"/>
            <a:ext cx="498157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Service Bus and Storage Queues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4" y="1064334"/>
            <a:ext cx="7776874" cy="511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2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B14F69-CF54-456C-9053-300D794C2A8D}"/>
              </a:ext>
            </a:extLst>
          </p:cNvPr>
          <p:cNvSpPr txBox="1">
            <a:spLocks/>
          </p:cNvSpPr>
          <p:nvPr/>
        </p:nvSpPr>
        <p:spPr bwMode="auto">
          <a:xfrm>
            <a:off x="284426" y="247478"/>
            <a:ext cx="11771216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defTabSz="93274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tr-TR" sz="2400" dirty="0">
                <a:solidFill>
                  <a:schemeClr val="bg1"/>
                </a:solidFill>
                <a:latin typeface="Segoe UI" panose="020B0502040204020203" pitchFamily="34" charset="0"/>
              </a:rPr>
              <a:t>Lesson 1: </a:t>
            </a: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</a:rPr>
              <a:t>Implement large-scale, parallel, and high-performance apps by using batches</a:t>
            </a:r>
            <a:endParaRPr lang="tr-TR" sz="2400" dirty="0">
              <a:solidFill>
                <a:schemeClr val="bg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5216" y="1092069"/>
            <a:ext cx="113380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High-performance computing (HPC)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HPC using Microsoft Azure Virtual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Azure Batch for HPC</a:t>
            </a:r>
          </a:p>
        </p:txBody>
      </p:sp>
    </p:spTree>
    <p:extLst>
      <p:ext uri="{BB962C8B-B14F-4D97-AF65-F5344CB8AC3E}">
        <p14:creationId xmlns:p14="http://schemas.microsoft.com/office/powerpoint/2010/main" val="375362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High-performance computing (HPC)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12866"/>
            <a:ext cx="11018520" cy="2129814"/>
          </a:xfrm>
        </p:spPr>
        <p:txBody>
          <a:bodyPr/>
          <a:lstStyle/>
          <a:p>
            <a:r>
              <a:rPr lang="en-US" dirty="0"/>
              <a:t>Aggregation of complex processes across different computing nodes:</a:t>
            </a:r>
          </a:p>
          <a:p>
            <a:pPr lvl="1"/>
            <a:r>
              <a:rPr lang="en-US" dirty="0"/>
              <a:t>Maximizes computing power</a:t>
            </a:r>
          </a:p>
          <a:p>
            <a:pPr lvl="1"/>
            <a:r>
              <a:rPr lang="en-US" dirty="0"/>
              <a:t>Facilitates sharing memory and cross-communication between nodes</a:t>
            </a:r>
          </a:p>
          <a:p>
            <a:pPr lvl="1"/>
            <a:r>
              <a:rPr lang="en-US" dirty="0"/>
              <a:t>Leverages cloud benefits to allow access to small and medium-sized enterprises:</a:t>
            </a:r>
          </a:p>
          <a:p>
            <a:pPr lvl="2"/>
            <a:r>
              <a:rPr lang="en-US" dirty="0"/>
              <a:t>Increased elasticity and manageability</a:t>
            </a:r>
          </a:p>
          <a:p>
            <a:pPr lvl="2"/>
            <a:r>
              <a:rPr lang="en-US" dirty="0"/>
              <a:t>Decreased complexity and cost</a:t>
            </a:r>
          </a:p>
        </p:txBody>
      </p:sp>
    </p:spTree>
    <p:extLst>
      <p:ext uri="{BB962C8B-B14F-4D97-AF65-F5344CB8AC3E}">
        <p14:creationId xmlns:p14="http://schemas.microsoft.com/office/powerpoint/2010/main" val="173908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rtual Machines in Azure and on-premises in an HPC se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758" y="2425866"/>
            <a:ext cx="6019819" cy="442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using Microsoft Azure Virtual Machines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18054"/>
            <a:ext cx="11018520" cy="4050340"/>
          </a:xfrm>
        </p:spPr>
        <p:txBody>
          <a:bodyPr/>
          <a:lstStyle/>
          <a:p>
            <a:r>
              <a:rPr lang="en-US" dirty="0"/>
              <a:t>Available via Microsoft HPC Pack </a:t>
            </a:r>
          </a:p>
          <a:p>
            <a:pPr lvl="1"/>
            <a:r>
              <a:rPr lang="en-US" dirty="0"/>
              <a:t>Offers cluster and job management capabilities</a:t>
            </a:r>
          </a:p>
          <a:p>
            <a:pPr lvl="1"/>
            <a:r>
              <a:rPr lang="en-US" dirty="0"/>
              <a:t>Consists of a head node (Windows) and compute nodes (Windows or Linux)</a:t>
            </a:r>
          </a:p>
          <a:p>
            <a:pPr lvl="1"/>
            <a:r>
              <a:rPr lang="en-US" dirty="0"/>
              <a:t>Supports “burst to Azure” hybrid scenarios</a:t>
            </a:r>
          </a:p>
          <a:p>
            <a:r>
              <a:rPr lang="en-US" dirty="0"/>
              <a:t>Benefits from RDMA support of:</a:t>
            </a:r>
          </a:p>
          <a:p>
            <a:pPr lvl="1"/>
            <a:r>
              <a:rPr lang="en-US" dirty="0"/>
              <a:t>H-series VMs (H16r and H16mr):</a:t>
            </a:r>
          </a:p>
          <a:p>
            <a:pPr lvl="2"/>
            <a:r>
              <a:rPr lang="en-US" dirty="0"/>
              <a:t>Intel Haswell-based 16 vCPUs </a:t>
            </a:r>
          </a:p>
          <a:p>
            <a:pPr lvl="2"/>
            <a:r>
              <a:rPr lang="en-US" dirty="0"/>
              <a:t>DDR4 memory</a:t>
            </a:r>
          </a:p>
          <a:p>
            <a:pPr lvl="2"/>
            <a:r>
              <a:rPr lang="en-US" dirty="0"/>
              <a:t>SSD temporary storage</a:t>
            </a:r>
          </a:p>
          <a:p>
            <a:pPr lvl="1"/>
            <a:r>
              <a:rPr lang="en-US" dirty="0"/>
              <a:t>A8 and A9 VM sizes</a:t>
            </a:r>
          </a:p>
          <a:p>
            <a:pPr lvl="1"/>
            <a:r>
              <a:rPr lang="en-US" dirty="0"/>
              <a:t>N-series VMs (designated with “r”)</a:t>
            </a:r>
          </a:p>
        </p:txBody>
      </p:sp>
    </p:spTree>
    <p:extLst>
      <p:ext uri="{BB962C8B-B14F-4D97-AF65-F5344CB8AC3E}">
        <p14:creationId xmlns:p14="http://schemas.microsoft.com/office/powerpoint/2010/main" val="401782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zure Batch managing a parallelized work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874" y="2437366"/>
            <a:ext cx="8418980" cy="391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Batch for HPC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856455"/>
            <a:ext cx="11018520" cy="3323987"/>
          </a:xfrm>
        </p:spPr>
        <p:txBody>
          <a:bodyPr/>
          <a:lstStyle/>
          <a:p>
            <a:r>
              <a:rPr lang="en-US" dirty="0"/>
              <a:t>PaaS service for large-scale parallel and HPC applications:</a:t>
            </a:r>
          </a:p>
          <a:p>
            <a:pPr lvl="1"/>
            <a:r>
              <a:rPr lang="en-US" dirty="0"/>
              <a:t>Offers </a:t>
            </a:r>
            <a:r>
              <a:rPr lang="en-US" dirty="0" err="1"/>
              <a:t>autoscaling</a:t>
            </a:r>
            <a:r>
              <a:rPr lang="en-US" dirty="0"/>
              <a:t>, automatic node management, and job scheduling</a:t>
            </a:r>
          </a:p>
          <a:p>
            <a:pPr lvl="1"/>
            <a:r>
              <a:rPr lang="en-US" dirty="0"/>
              <a:t>Facilitates scenarios involving end-of-cycle processing, highly scalable apps, and intrinsically parallel workloads e.g.:</a:t>
            </a:r>
          </a:p>
          <a:p>
            <a:pPr lvl="2"/>
            <a:r>
              <a:rPr lang="en-US" dirty="0"/>
              <a:t>Fluid dynamics simulations</a:t>
            </a:r>
          </a:p>
          <a:p>
            <a:pPr lvl="2"/>
            <a:r>
              <a:rPr lang="en-US" dirty="0"/>
              <a:t>Digital content creation</a:t>
            </a:r>
          </a:p>
          <a:p>
            <a:pPr lvl="2"/>
            <a:r>
              <a:rPr lang="en-US" dirty="0"/>
              <a:t>Financial services</a:t>
            </a:r>
          </a:p>
          <a:p>
            <a:pPr lvl="2"/>
            <a:r>
              <a:rPr lang="en-US" dirty="0"/>
              <a:t>Life science research</a:t>
            </a:r>
          </a:p>
          <a:p>
            <a:pPr lvl="2"/>
            <a:r>
              <a:rPr lang="en-US" dirty="0"/>
              <a:t>Image rendering</a:t>
            </a:r>
          </a:p>
          <a:p>
            <a:pPr lvl="1"/>
            <a:r>
              <a:rPr lang="en-US" dirty="0"/>
              <a:t>Supports Batch API</a:t>
            </a:r>
          </a:p>
        </p:txBody>
      </p:sp>
    </p:spTree>
    <p:extLst>
      <p:ext uri="{BB962C8B-B14F-4D97-AF65-F5344CB8AC3E}">
        <p14:creationId xmlns:p14="http://schemas.microsoft.com/office/powerpoint/2010/main" val="422614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B14F69-CF54-456C-9053-300D794C2A8D}"/>
              </a:ext>
            </a:extLst>
          </p:cNvPr>
          <p:cNvSpPr txBox="1">
            <a:spLocks/>
          </p:cNvSpPr>
          <p:nvPr/>
        </p:nvSpPr>
        <p:spPr bwMode="auto">
          <a:xfrm>
            <a:off x="585216" y="136679"/>
            <a:ext cx="11771216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defTabSz="93274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tr-TR" sz="3200" dirty="0">
                <a:solidFill>
                  <a:schemeClr val="bg1"/>
                </a:solidFill>
                <a:latin typeface="Segoe UI" panose="020B0502040204020203" pitchFamily="34" charset="0"/>
              </a:rPr>
              <a:t>Lesson 2: </a:t>
            </a: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</a:rPr>
              <a:t>Implement resilient apps by using queues</a:t>
            </a:r>
            <a:endParaRPr lang="tr-TR" sz="3200" dirty="0">
              <a:solidFill>
                <a:schemeClr val="bg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5216" y="1092069"/>
            <a:ext cx="113380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High-performance computing (HPC)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HPC using Microsoft Azure Virtual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Azure Batch for HPC</a:t>
            </a:r>
          </a:p>
        </p:txBody>
      </p:sp>
    </p:spTree>
    <p:extLst>
      <p:ext uri="{BB962C8B-B14F-4D97-AF65-F5344CB8AC3E}">
        <p14:creationId xmlns:p14="http://schemas.microsoft.com/office/powerpoint/2010/main" val="327492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76771"/>
            <a:ext cx="11018520" cy="1908215"/>
          </a:xfrm>
        </p:spPr>
        <p:txBody>
          <a:bodyPr/>
          <a:lstStyle/>
          <a:p>
            <a:r>
              <a:rPr lang="en-US" dirty="0"/>
              <a:t>Facilitates communication in partitioned workloads scenarios</a:t>
            </a:r>
          </a:p>
          <a:p>
            <a:pPr lvl="1"/>
            <a:r>
              <a:rPr lang="en-US" dirty="0"/>
              <a:t>Enables applications and services to communicate and cooperate</a:t>
            </a:r>
          </a:p>
          <a:p>
            <a:pPr lvl="1"/>
            <a:r>
              <a:rPr lang="en-US" dirty="0"/>
              <a:t>Simplifies building scalable and resilient solutions</a:t>
            </a:r>
          </a:p>
          <a:p>
            <a:pPr lvl="1"/>
            <a:r>
              <a:rPr lang="en-US" dirty="0"/>
              <a:t>Supports asynchronous operations</a:t>
            </a:r>
          </a:p>
          <a:p>
            <a:pPr lvl="1"/>
            <a:r>
              <a:rPr lang="en-US" dirty="0"/>
              <a:t>Allows for decoupling consumers and implementers of services</a:t>
            </a:r>
          </a:p>
        </p:txBody>
      </p:sp>
    </p:spTree>
    <p:extLst>
      <p:ext uri="{BB962C8B-B14F-4D97-AF65-F5344CB8AC3E}">
        <p14:creationId xmlns:p14="http://schemas.microsoft.com/office/powerpoint/2010/main" val="295574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queues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880519"/>
            <a:ext cx="11018520" cy="2671501"/>
          </a:xfrm>
        </p:spPr>
        <p:txBody>
          <a:bodyPr/>
          <a:lstStyle/>
          <a:p>
            <a:r>
              <a:rPr lang="en-US" dirty="0"/>
              <a:t>Implement asynchronous messaging</a:t>
            </a:r>
          </a:p>
          <a:p>
            <a:r>
              <a:rPr lang="en-US" dirty="0"/>
              <a:t>Support three fundamental operations:</a:t>
            </a:r>
          </a:p>
          <a:p>
            <a:pPr lvl="1"/>
            <a:r>
              <a:rPr lang="en-US" dirty="0"/>
              <a:t>A sender can post a message to the queue.</a:t>
            </a:r>
          </a:p>
          <a:p>
            <a:pPr lvl="1"/>
            <a:r>
              <a:rPr lang="en-US" dirty="0"/>
              <a:t>A receiver can retrieve a message from the queue (the message is removed from the queue).</a:t>
            </a:r>
          </a:p>
          <a:p>
            <a:pPr lvl="1"/>
            <a:r>
              <a:rPr lang="en-US" dirty="0"/>
              <a:t>A receiver can examine (or peek at) the next available message in the queue (the message is not removed from the queue).</a:t>
            </a:r>
          </a:p>
        </p:txBody>
      </p:sp>
      <p:pic>
        <p:nvPicPr>
          <p:cNvPr id="3074" name="Picture 2" descr="http://openbox-ficus.cloudapp.net:18010/assets/courseware/v1/332f325ff48fd0286dea38c34beec897/asset-v1:Microsoft+INF276x+3T2018+type@asset+block/03_message-que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122" y="4254878"/>
            <a:ext cx="9056461" cy="13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30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openbox-ficus.cloudapp.net:18010/assets/courseware/v1/0f794f63e19d12b90dfb8663908cf787/asset-v1:Microsoft+INF276x+3T2018+type@asset+block/03_queue-consum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388" y="3457754"/>
            <a:ext cx="7922612" cy="312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queue consumers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880519"/>
            <a:ext cx="11018520" cy="3016210"/>
          </a:xfrm>
        </p:spPr>
        <p:txBody>
          <a:bodyPr/>
          <a:lstStyle/>
          <a:p>
            <a:r>
              <a:rPr lang="en-US" dirty="0"/>
              <a:t>Facilitate unpredictable and highly dynamic workloads:</a:t>
            </a:r>
          </a:p>
          <a:p>
            <a:pPr lvl="1"/>
            <a:r>
              <a:rPr lang="en-US" dirty="0"/>
              <a:t>Eliminate the bottleneck associated with a single consumer</a:t>
            </a:r>
          </a:p>
          <a:p>
            <a:pPr lvl="1"/>
            <a:r>
              <a:rPr lang="en-US" dirty="0"/>
              <a:t>Require additional provisions, including:</a:t>
            </a:r>
          </a:p>
          <a:p>
            <a:pPr lvl="2"/>
            <a:r>
              <a:rPr lang="en-US" dirty="0"/>
              <a:t>Coordination among consumers</a:t>
            </a:r>
          </a:p>
          <a:p>
            <a:pPr lvl="2"/>
            <a:r>
              <a:rPr lang="en-US" dirty="0"/>
              <a:t>Load distribution and balancing</a:t>
            </a:r>
          </a:p>
          <a:p>
            <a:pPr lvl="1"/>
            <a:r>
              <a:rPr lang="en-US" dirty="0"/>
              <a:t>Support the use of queues:</a:t>
            </a:r>
          </a:p>
          <a:p>
            <a:pPr lvl="2"/>
            <a:r>
              <a:rPr lang="en-US" dirty="0"/>
              <a:t>Azure Service Bus queues</a:t>
            </a:r>
          </a:p>
          <a:p>
            <a:pPr lvl="2"/>
            <a:r>
              <a:rPr lang="en-US" dirty="0"/>
              <a:t>Azure Storage queues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9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MS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S" id="{C261F2DB-B314-424E-9569-4F22780BFB1A}" vid="{DD5D8A28-346F-4D92-9E14-76D07224788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630a2e83-186a-4a0f-ab27-bee8a8096abc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10434</TotalTime>
  <Words>1284</Words>
  <Application>Microsoft Office PowerPoint</Application>
  <PresentationFormat>Widescreen</PresentationFormat>
  <Paragraphs>187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Consolas</vt:lpstr>
      <vt:lpstr>Segoe UI</vt:lpstr>
      <vt:lpstr>Segoe UI Light</vt:lpstr>
      <vt:lpstr>Segoe UI Semibold</vt:lpstr>
      <vt:lpstr>Segoe UI Semilight</vt:lpstr>
      <vt:lpstr>Verdana</vt:lpstr>
      <vt:lpstr>Wingdings</vt:lpstr>
      <vt:lpstr>WHITE TEMPLATE</vt:lpstr>
      <vt:lpstr>SOFT BLACK TEMPLATE</vt:lpstr>
      <vt:lpstr>MS</vt:lpstr>
      <vt:lpstr>AZ-300T06 M 1: Developing Long-Running Tasks and Distributed Transactions</vt:lpstr>
      <vt:lpstr>PowerPoint Presentation</vt:lpstr>
      <vt:lpstr>High-performance computing (HPC)</vt:lpstr>
      <vt:lpstr>HPC using Microsoft Azure Virtual Machines</vt:lpstr>
      <vt:lpstr>Azure Batch for HPC</vt:lpstr>
      <vt:lpstr>PowerPoint Presentation</vt:lpstr>
      <vt:lpstr>Asynchronous messaging</vt:lpstr>
      <vt:lpstr>Message queues</vt:lpstr>
      <vt:lpstr>Concurrent queue consumers</vt:lpstr>
      <vt:lpstr>Using Azure Storage queues in code</vt:lpstr>
      <vt:lpstr>PowerPoint Presentation</vt:lpstr>
      <vt:lpstr>Queues</vt:lpstr>
      <vt:lpstr>Topics and Subscriptions</vt:lpstr>
      <vt:lpstr>Service Bus Features</vt:lpstr>
      <vt:lpstr>Implementing Service Bus</vt:lpstr>
      <vt:lpstr>Creating the Namespace</vt:lpstr>
      <vt:lpstr>Create a Queue</vt:lpstr>
      <vt:lpstr>Monitoring Service Bus</vt:lpstr>
      <vt:lpstr>Comparing Service Bus and Storage Queues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AZ-101.1 Migrate Servers to Azure</dc:title>
  <dc:subject/>
  <dc:creator>Tanya</dc:creator>
  <cp:keywords/>
  <dc:description/>
  <cp:lastModifiedBy>Dan Lewis</cp:lastModifiedBy>
  <cp:revision>350</cp:revision>
  <dcterms:created xsi:type="dcterms:W3CDTF">2018-07-31T14:16:34Z</dcterms:created>
  <dcterms:modified xsi:type="dcterms:W3CDTF">2019-01-31T08:20:04Z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