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2" r:id="rId6"/>
  </p:sldMasterIdLst>
  <p:notesMasterIdLst>
    <p:notesMasterId r:id="rId27"/>
  </p:notesMasterIdLst>
  <p:handoutMasterIdLst>
    <p:handoutMasterId r:id="rId28"/>
  </p:handoutMasterIdLst>
  <p:sldIdLst>
    <p:sldId id="1719" r:id="rId7"/>
    <p:sldId id="2074" r:id="rId8"/>
    <p:sldId id="2051" r:id="rId9"/>
    <p:sldId id="2075" r:id="rId10"/>
    <p:sldId id="2053" r:id="rId11"/>
    <p:sldId id="2054" r:id="rId12"/>
    <p:sldId id="2055" r:id="rId13"/>
    <p:sldId id="2056" r:id="rId14"/>
    <p:sldId id="2076" r:id="rId15"/>
    <p:sldId id="2058" r:id="rId16"/>
    <p:sldId id="2059" r:id="rId17"/>
    <p:sldId id="2060" r:id="rId18"/>
    <p:sldId id="2077" r:id="rId19"/>
    <p:sldId id="2062" r:id="rId20"/>
    <p:sldId id="2063" r:id="rId21"/>
    <p:sldId id="2064" r:id="rId22"/>
    <p:sldId id="2078" r:id="rId23"/>
    <p:sldId id="2066" r:id="rId24"/>
    <p:sldId id="2067" r:id="rId25"/>
    <p:sldId id="2068"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ldId id="1719"/>
          </p14:sldIdLst>
        </p14:section>
        <p14:section name="MS-Template" id="{A073DAE3-B461-442F-A3D3-6642BD875E45}">
          <p14:sldIdLst>
            <p14:sldId id="2074"/>
            <p14:sldId id="2051"/>
            <p14:sldId id="2075"/>
            <p14:sldId id="2053"/>
            <p14:sldId id="2054"/>
            <p14:sldId id="2055"/>
            <p14:sldId id="2056"/>
            <p14:sldId id="2076"/>
            <p14:sldId id="2058"/>
            <p14:sldId id="2059"/>
            <p14:sldId id="2060"/>
            <p14:sldId id="2077"/>
            <p14:sldId id="2062"/>
            <p14:sldId id="2063"/>
            <p14:sldId id="2064"/>
            <p14:sldId id="2078"/>
            <p14:sldId id="2066"/>
            <p14:sldId id="2067"/>
            <p14:sldId id="2068"/>
          </p14:sldIdLst>
        </p14:section>
        <p14:section name="Soft Black template" id="{888AB95E-1B7E-4E95-8F39-C5D0E8372BC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6" autoAdjust="0"/>
    <p:restoredTop sz="73594" autoAdjust="0"/>
  </p:normalViewPr>
  <p:slideViewPr>
    <p:cSldViewPr snapToGrid="0">
      <p:cViewPr varScale="1">
        <p:scale>
          <a:sx n="77" d="100"/>
          <a:sy n="77" d="100"/>
        </p:scale>
        <p:origin x="84" y="51"/>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ewis" userId="30f7ee97-579a-47d7-a717-b57f0e8fef5f" providerId="ADAL" clId="{5D80B962-A49F-4F26-BA73-B6E8195259B8}"/>
    <pc:docChg chg="delSld modSld modSection">
      <pc:chgData name="Dan Lewis" userId="30f7ee97-579a-47d7-a717-b57f0e8fef5f" providerId="ADAL" clId="{5D80B962-A49F-4F26-BA73-B6E8195259B8}" dt="2018-11-23T08:33:32.387" v="5" actId="2696"/>
      <pc:docMkLst>
        <pc:docMk/>
      </pc:docMkLst>
      <pc:sldChg chg="modSp">
        <pc:chgData name="Dan Lewis" userId="30f7ee97-579a-47d7-a717-b57f0e8fef5f" providerId="ADAL" clId="{5D80B962-A49F-4F26-BA73-B6E8195259B8}" dt="2018-11-23T08:33:10.872" v="0" actId="6549"/>
        <pc:sldMkLst>
          <pc:docMk/>
          <pc:sldMk cId="3635852913" sldId="1719"/>
        </pc:sldMkLst>
        <pc:spChg chg="mod">
          <ac:chgData name="Dan Lewis" userId="30f7ee97-579a-47d7-a717-b57f0e8fef5f" providerId="ADAL" clId="{5D80B962-A49F-4F26-BA73-B6E8195259B8}" dt="2018-11-23T08:33:10.872" v="0" actId="6549"/>
          <ac:spMkLst>
            <pc:docMk/>
            <pc:sldMk cId="3635852913" sldId="1719"/>
            <ac:spMk id="3" creationId="{00000000-0000-0000-0000-000000000000}"/>
          </ac:spMkLst>
        </pc:spChg>
      </pc:sldChg>
      <pc:sldChg chg="del">
        <pc:chgData name="Dan Lewis" userId="30f7ee97-579a-47d7-a717-b57f0e8fef5f" providerId="ADAL" clId="{5D80B962-A49F-4F26-BA73-B6E8195259B8}" dt="2018-11-23T08:33:32.387" v="5" actId="2696"/>
        <pc:sldMkLst>
          <pc:docMk/>
          <pc:sldMk cId="2120981560" sldId="2069"/>
        </pc:sldMkLst>
      </pc:sldChg>
      <pc:sldChg chg="del">
        <pc:chgData name="Dan Lewis" userId="30f7ee97-579a-47d7-a717-b57f0e8fef5f" providerId="ADAL" clId="{5D80B962-A49F-4F26-BA73-B6E8195259B8}" dt="2018-11-23T08:33:28.824" v="3" actId="2696"/>
        <pc:sldMkLst>
          <pc:docMk/>
          <pc:sldMk cId="176283418" sldId="2071"/>
        </pc:sldMkLst>
      </pc:sldChg>
      <pc:sldChg chg="del">
        <pc:chgData name="Dan Lewis" userId="30f7ee97-579a-47d7-a717-b57f0e8fef5f" providerId="ADAL" clId="{5D80B962-A49F-4F26-BA73-B6E8195259B8}" dt="2018-11-23T08:33:27.911" v="2" actId="2696"/>
        <pc:sldMkLst>
          <pc:docMk/>
          <pc:sldMk cId="1399272942" sldId="2072"/>
        </pc:sldMkLst>
      </pc:sldChg>
      <pc:sldChg chg="del">
        <pc:chgData name="Dan Lewis" userId="30f7ee97-579a-47d7-a717-b57f0e8fef5f" providerId="ADAL" clId="{5D80B962-A49F-4F26-BA73-B6E8195259B8}" dt="2018-11-23T08:33:30.660" v="4" actId="2696"/>
        <pc:sldMkLst>
          <pc:docMk/>
          <pc:sldMk cId="3296202688" sldId="2073"/>
        </pc:sldMkLst>
      </pc:sldChg>
      <pc:sldChg chg="del">
        <pc:chgData name="Dan Lewis" userId="30f7ee97-579a-47d7-a717-b57f0e8fef5f" providerId="ADAL" clId="{5D80B962-A49F-4F26-BA73-B6E8195259B8}" dt="2018-11-23T08:33:26.471" v="1" actId="2696"/>
        <pc:sldMkLst>
          <pc:docMk/>
          <pc:sldMk cId="3835103973" sldId="20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11/23/2018 8:33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11/23/2018 8:33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AZ-300.20</a:t>
            </a:r>
            <a:br>
              <a:rPr lang="en-US" dirty="0"/>
            </a:br>
            <a:r>
              <a:rPr lang="en-US" dirty="0"/>
              <a:t>Module 20: </a:t>
            </a:r>
            <a:r>
              <a:rPr lang="en-US" b="1" dirty="0"/>
              <a:t>Developing Azure Cognitive Services Solutions</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67457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91339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122886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39312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24877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41954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4430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4935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5348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1574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7636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3064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63496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11/23/2018 8:33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07330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8903" y="0"/>
            <a:ext cx="12192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6019" name="Rectangle 3"/>
          <p:cNvSpPr>
            <a:spLocks noGrp="1" noChangeArrowheads="1"/>
          </p:cNvSpPr>
          <p:nvPr>
            <p:ph type="ctrTitle" sz="quarter" hasCustomPrompt="1"/>
          </p:nvPr>
        </p:nvSpPr>
        <p:spPr>
          <a:xfrm>
            <a:off x="4267201" y="1828800"/>
            <a:ext cx="7643223"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4267200" y="2895600"/>
            <a:ext cx="770128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68353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7850902"/>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288" userDrawn="1">
          <p15:clr>
            <a:srgbClr val="5ACBF0"/>
          </p15:clr>
        </p15:guide>
        <p15:guide id="3" orient="horz" pos="904"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4035531943"/>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5777783"/>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1043527"/>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3585589"/>
      </p:ext>
    </p:extLst>
  </p:cSld>
  <p:clrMapOvr>
    <a:masterClrMapping/>
  </p:clrMapOvr>
  <p:transition>
    <p:fade/>
  </p:transition>
  <p:extLst>
    <p:ext uri="{DCECCB84-F9BA-43D5-87BE-67443E8EF086}">
      <p15:sldGuideLst xmlns:p15="http://schemas.microsoft.com/office/powerpoint/2012/main">
        <p15:guide id="1" orient="horz" pos="900" userDrawn="1">
          <p15:clr>
            <a:srgbClr val="5ACBF0"/>
          </p15:clr>
        </p15:guide>
        <p15:guide id="2" orient="horz" pos="1276" userDrawn="1">
          <p15:clr>
            <a:srgbClr val="5ACBF0"/>
          </p15:clr>
        </p15:guide>
        <p15:guide id="3" orient="horz" pos="288"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423891"/>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359601334"/>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3619404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6180557"/>
      </p:ext>
    </p:extLst>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8262809"/>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BC8D-C1AB-48A2-B0C4-805AF97E588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70B8A47-D0E7-4604-B8A5-FD7DAA7DEB18}"/>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6400008"/>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24191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image" Target="../media/image1.emf"/><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765"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611718" y="1021215"/>
            <a:ext cx="1082554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5"/>
          <a:stretch>
            <a:fillRect/>
          </a:stretch>
        </p:blipFill>
        <p:spPr>
          <a:xfrm rot="5400000">
            <a:off x="9288988" y="2942644"/>
            <a:ext cx="6858000" cy="972712"/>
          </a:xfrm>
          <a:prstGeom prst="rect">
            <a:avLst/>
          </a:prstGeom>
        </p:spPr>
      </p:pic>
      <p:grpSp>
        <p:nvGrpSpPr>
          <p:cNvPr id="10"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11" name="Straight Connector 10">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5"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9197318"/>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Lst>
  <p:transition>
    <p:fade/>
  </p:transition>
  <p:hf sldNum="0" hdr="0" ftr="0" dt="0"/>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userDrawn="1">
          <p15:clr>
            <a:srgbClr val="C35EA4"/>
          </p15:clr>
        </p15:guide>
        <p15:guide id="2" pos="7313" userDrawn="1">
          <p15:clr>
            <a:srgbClr val="C35EA4"/>
          </p15:clr>
        </p15:guide>
        <p15:guide id="3" orient="horz" pos="369" userDrawn="1">
          <p15:clr>
            <a:srgbClr val="C35EA4"/>
          </p15:clr>
        </p15:guide>
        <p15:guide id="4" orient="horz" pos="3949" userDrawn="1">
          <p15:clr>
            <a:srgbClr val="C35EA4"/>
          </p15:clr>
        </p15:guide>
        <p15:guide id="5" orient="horz" pos="184" userDrawn="1">
          <p15:clr>
            <a:srgbClr val="A4A3A4"/>
          </p15:clr>
        </p15:guide>
        <p15:guide id="6" pos="185" userDrawn="1">
          <p15:clr>
            <a:srgbClr val="A4A3A4"/>
          </p15:clr>
        </p15:guide>
        <p15:guide id="7" orient="horz" pos="4135" userDrawn="1">
          <p15:clr>
            <a:srgbClr val="A4A3A4"/>
          </p15:clr>
        </p15:guide>
        <p15:guide id="8"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5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2042" y="1475424"/>
            <a:ext cx="4167887" cy="2215991"/>
          </a:xfrm>
        </p:spPr>
        <p:txBody>
          <a:bodyPr/>
          <a:lstStyle/>
          <a:p>
            <a:r>
              <a:rPr lang="en-US" dirty="0"/>
              <a:t>AZ-300</a:t>
            </a:r>
            <a:r>
              <a:rPr lang="tr-TR" dirty="0"/>
              <a:t>T06</a:t>
            </a:r>
            <a:br>
              <a:rPr lang="en-US" dirty="0"/>
            </a:br>
            <a:r>
              <a:rPr lang="en-US" dirty="0"/>
              <a:t>M</a:t>
            </a:r>
            <a:r>
              <a:rPr lang="tr-TR" dirty="0"/>
              <a:t> 5</a:t>
            </a:r>
            <a:r>
              <a:rPr lang="en-US" dirty="0"/>
              <a:t>: </a:t>
            </a:r>
            <a:r>
              <a:rPr lang="en-US" b="1" dirty="0"/>
              <a:t>Developing Azure Cognitive Services Solutions</a:t>
            </a:r>
            <a:endParaRPr lang="en-US" dirty="0"/>
          </a:p>
        </p:txBody>
      </p:sp>
      <p:sp>
        <p:nvSpPr>
          <p:cNvPr id="3" name="Rectangle 2"/>
          <p:cNvSpPr/>
          <p:nvPr/>
        </p:nvSpPr>
        <p:spPr>
          <a:xfrm>
            <a:off x="118986" y="3904573"/>
            <a:ext cx="5278496" cy="1450397"/>
          </a:xfrm>
          <a:prstGeom prst="rect">
            <a:avLst/>
          </a:prstGeom>
        </p:spPr>
        <p:txBody>
          <a:bodyPr wrap="none">
            <a:spAutoFit/>
          </a:bodyPr>
          <a:lstStyle/>
          <a:p>
            <a:pPr marL="285750" indent="-285750">
              <a:buFont typeface="Arial" panose="020B0604020202020204" pitchFamily="34" charset="0"/>
              <a:buChar char="•"/>
            </a:pPr>
            <a:r>
              <a:rPr lang="en-GB" dirty="0"/>
              <a:t>Cognitive Services Overview</a:t>
            </a:r>
            <a:endParaRPr lang="tr-TR" dirty="0"/>
          </a:p>
          <a:p>
            <a:pPr marL="285750" indent="-285750">
              <a:buFont typeface="Arial" panose="020B0604020202020204" pitchFamily="34" charset="0"/>
              <a:buChar char="•"/>
            </a:pPr>
            <a:r>
              <a:rPr lang="en-GB" dirty="0"/>
              <a:t>Develop Solutions using Computer Vision</a:t>
            </a:r>
            <a:endParaRPr lang="tr-TR" dirty="0"/>
          </a:p>
          <a:p>
            <a:pPr marL="285750" indent="-285750">
              <a:buFont typeface="Arial" panose="020B0604020202020204" pitchFamily="34" charset="0"/>
              <a:buChar char="•"/>
            </a:pPr>
            <a:r>
              <a:rPr lang="en-GB" dirty="0"/>
              <a:t>Develop Solutions using Bing Web Search</a:t>
            </a:r>
            <a:endParaRPr lang="tr-TR" dirty="0"/>
          </a:p>
          <a:p>
            <a:pPr marL="285750" indent="-285750">
              <a:buFont typeface="Arial" panose="020B0604020202020204" pitchFamily="34" charset="0"/>
              <a:buChar char="•"/>
            </a:pPr>
            <a:r>
              <a:rPr lang="en-GB" dirty="0"/>
              <a:t>Develop Solutions using Custom Speech Service</a:t>
            </a:r>
            <a:endParaRPr lang="tr-TR" dirty="0"/>
          </a:p>
          <a:p>
            <a:pPr marL="285750" indent="-285750">
              <a:buFont typeface="Arial" panose="020B0604020202020204" pitchFamily="34" charset="0"/>
              <a:buChar char="•"/>
            </a:pPr>
            <a:r>
              <a:rPr lang="en-GB" dirty="0"/>
              <a:t>Develop Solutions using QnA Make</a:t>
            </a:r>
            <a:r>
              <a:rPr lang="tr-TR" dirty="0"/>
              <a:t>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Bing Web Search API overview</a:t>
            </a:r>
          </a:p>
        </p:txBody>
      </p:sp>
      <p:sp>
        <p:nvSpPr>
          <p:cNvPr id="6" name="Text Placeholder 5"/>
          <p:cNvSpPr>
            <a:spLocks noGrp="1"/>
          </p:cNvSpPr>
          <p:nvPr>
            <p:ph idx="1"/>
          </p:nvPr>
        </p:nvSpPr>
        <p:spPr>
          <a:xfrm>
            <a:off x="528661" y="928351"/>
            <a:ext cx="11018520" cy="3914918"/>
          </a:xfrm>
        </p:spPr>
        <p:txBody>
          <a:bodyPr/>
          <a:lstStyle/>
          <a:p>
            <a:r>
              <a:rPr lang="en-US" dirty="0"/>
              <a:t>Provides an experience similar to Bing.com/search:</a:t>
            </a:r>
          </a:p>
          <a:p>
            <a:pPr lvl="1"/>
            <a:r>
              <a:rPr lang="en-US" dirty="0"/>
              <a:t>Returns search results that Bing determines are relevant to the user's query</a:t>
            </a:r>
          </a:p>
          <a:p>
            <a:pPr lvl="1"/>
            <a:r>
              <a:rPr lang="en-US" dirty="0"/>
              <a:t>Includes Web pages, images, videos, and news, along with related search queries, spelling corrections, time zones, unit conversion, translations, and calculations.</a:t>
            </a:r>
          </a:p>
          <a:p>
            <a:pPr lvl="1"/>
            <a:r>
              <a:rPr lang="en-US" dirty="0"/>
              <a:t>Generates a </a:t>
            </a:r>
            <a:r>
              <a:rPr lang="en-US" dirty="0" err="1"/>
              <a:t>SearchResponse</a:t>
            </a:r>
            <a:r>
              <a:rPr lang="en-US" dirty="0"/>
              <a:t> object containing a collection of answers::</a:t>
            </a:r>
          </a:p>
          <a:p>
            <a:pPr lvl="2"/>
            <a:r>
              <a:rPr lang="en-US" dirty="0"/>
              <a:t>Webpages</a:t>
            </a:r>
          </a:p>
          <a:p>
            <a:pPr lvl="2"/>
            <a:r>
              <a:rPr lang="en-US" dirty="0"/>
              <a:t>Images</a:t>
            </a:r>
          </a:p>
          <a:p>
            <a:pPr lvl="2"/>
            <a:r>
              <a:rPr lang="en-US" dirty="0"/>
              <a:t>Related searches</a:t>
            </a:r>
          </a:p>
          <a:p>
            <a:pPr lvl="2"/>
            <a:r>
              <a:rPr lang="en-US" dirty="0"/>
              <a:t>Videos</a:t>
            </a:r>
          </a:p>
          <a:p>
            <a:pPr lvl="2"/>
            <a:r>
              <a:rPr lang="en-US" dirty="0"/>
              <a:t>News</a:t>
            </a:r>
          </a:p>
          <a:p>
            <a:pPr lvl="2"/>
            <a:r>
              <a:rPr lang="en-US" dirty="0"/>
              <a:t>Computation</a:t>
            </a:r>
          </a:p>
          <a:p>
            <a:pPr lvl="2"/>
            <a:r>
              <a:rPr lang="en-US" dirty="0" err="1"/>
              <a:t>TimeZone</a:t>
            </a:r>
            <a:endParaRPr lang="en-US" dirty="0"/>
          </a:p>
        </p:txBody>
      </p:sp>
      <p:pic>
        <p:nvPicPr>
          <p:cNvPr id="2" name="Picture 1"/>
          <p:cNvPicPr>
            <a:picLocks noChangeAspect="1"/>
          </p:cNvPicPr>
          <p:nvPr/>
        </p:nvPicPr>
        <p:blipFill>
          <a:blip r:embed="rId3"/>
          <a:stretch>
            <a:fillRect/>
          </a:stretch>
        </p:blipFill>
        <p:spPr>
          <a:xfrm>
            <a:off x="5796491" y="3487975"/>
            <a:ext cx="3481323" cy="3284885"/>
          </a:xfrm>
          <a:prstGeom prst="rect">
            <a:avLst/>
          </a:prstGeom>
        </p:spPr>
      </p:pic>
    </p:spTree>
    <p:extLst>
      <p:ext uri="{BB962C8B-B14F-4D97-AF65-F5344CB8AC3E}">
        <p14:creationId xmlns:p14="http://schemas.microsoft.com/office/powerpoint/2010/main" val="1478325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Develop a Bing Web Search query in C#</a:t>
            </a:r>
          </a:p>
        </p:txBody>
      </p:sp>
      <p:sp>
        <p:nvSpPr>
          <p:cNvPr id="6" name="Text Placeholder 5"/>
          <p:cNvSpPr>
            <a:spLocks noGrp="1"/>
          </p:cNvSpPr>
          <p:nvPr>
            <p:ph idx="1"/>
          </p:nvPr>
        </p:nvSpPr>
        <p:spPr>
          <a:xfrm>
            <a:off x="613834" y="928351"/>
            <a:ext cx="11018520" cy="3040832"/>
          </a:xfrm>
        </p:spPr>
        <p:txBody>
          <a:bodyPr/>
          <a:lstStyle/>
          <a:p>
            <a:r>
              <a:rPr lang="en-US" dirty="0"/>
              <a:t>Prerequisites:</a:t>
            </a:r>
          </a:p>
          <a:p>
            <a:pPr lvl="1"/>
            <a:r>
              <a:rPr lang="en-US" dirty="0"/>
              <a:t>A Cognitive Services API account with Bing Search APIs</a:t>
            </a:r>
          </a:p>
          <a:p>
            <a:pPr lvl="1"/>
            <a:r>
              <a:rPr lang="en-US" dirty="0"/>
              <a:t>Any edition of Visual Studio 2017</a:t>
            </a:r>
          </a:p>
          <a:p>
            <a:r>
              <a:rPr lang="en-US" dirty="0"/>
              <a:t>A sample implementation includes:</a:t>
            </a:r>
          </a:p>
          <a:p>
            <a:pPr lvl="1"/>
            <a:r>
              <a:rPr lang="en-US" dirty="0"/>
              <a:t>a simple console application that performs a Bing Web Search API query and displays the returned raw search results in JSON format. </a:t>
            </a:r>
          </a:p>
          <a:p>
            <a:pPr lvl="1"/>
            <a:r>
              <a:rPr lang="en-US" dirty="0"/>
              <a:t>While the application is written in C#, the API is a RESTful Web service compatible with any programming language that can make HTTP requests and parse JSON.</a:t>
            </a:r>
          </a:p>
        </p:txBody>
      </p:sp>
    </p:spTree>
    <p:extLst>
      <p:ext uri="{BB962C8B-B14F-4D97-AF65-F5344CB8AC3E}">
        <p14:creationId xmlns:p14="http://schemas.microsoft.com/office/powerpoint/2010/main" val="2146064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Filtering the answers in the search response</a:t>
            </a:r>
          </a:p>
        </p:txBody>
      </p:sp>
      <p:sp>
        <p:nvSpPr>
          <p:cNvPr id="6" name="Text Placeholder 5"/>
          <p:cNvSpPr>
            <a:spLocks noGrp="1"/>
          </p:cNvSpPr>
          <p:nvPr>
            <p:ph idx="1"/>
          </p:nvPr>
        </p:nvSpPr>
        <p:spPr>
          <a:xfrm>
            <a:off x="417149" y="827990"/>
            <a:ext cx="11018520" cy="4185761"/>
          </a:xfrm>
        </p:spPr>
        <p:txBody>
          <a:bodyPr/>
          <a:lstStyle/>
          <a:p>
            <a:r>
              <a:rPr lang="en-US" dirty="0"/>
              <a:t>By default, Bing returns all content that it considers to be relevant</a:t>
            </a:r>
          </a:p>
          <a:p>
            <a:r>
              <a:rPr lang="en-US" dirty="0"/>
              <a:t>You can customize the response by modifying a query string:</a:t>
            </a:r>
          </a:p>
          <a:p>
            <a:pPr lvl="1"/>
            <a:r>
              <a:rPr lang="en-US" dirty="0"/>
              <a:t>If you're interested in specific types of content such as images, videos, and news, you can request only those answers by using the </a:t>
            </a:r>
            <a:r>
              <a:rPr lang="en-US" dirty="0" err="1"/>
              <a:t>responseFilter</a:t>
            </a:r>
            <a:r>
              <a:rPr lang="en-US" dirty="0"/>
              <a:t> query parameter. </a:t>
            </a:r>
          </a:p>
          <a:p>
            <a:pPr lvl="2"/>
            <a:r>
              <a:rPr lang="en-US" dirty="0"/>
              <a:t>The </a:t>
            </a:r>
            <a:r>
              <a:rPr lang="en-US" dirty="0" err="1"/>
              <a:t>responseFilter</a:t>
            </a:r>
            <a:r>
              <a:rPr lang="en-US" dirty="0"/>
              <a:t> is a comma-delimited list of answers. </a:t>
            </a:r>
          </a:p>
          <a:p>
            <a:pPr lvl="2"/>
            <a:r>
              <a:rPr lang="en-US" dirty="0"/>
              <a:t>Avoid using </a:t>
            </a:r>
            <a:r>
              <a:rPr lang="en-US" dirty="0" err="1"/>
              <a:t>responseFilter</a:t>
            </a:r>
            <a:r>
              <a:rPr lang="en-US" dirty="0"/>
              <a:t> to get results from a single API. If you want content from a single Bing API, call that API directly. For example, to receive only images, send a request to the Image Search API endpoint.</a:t>
            </a:r>
          </a:p>
          <a:p>
            <a:pPr lvl="1"/>
            <a:r>
              <a:rPr lang="en-US" dirty="0"/>
              <a:t>To retrieve search results from a specific domain, include the site: query operator </a:t>
            </a:r>
          </a:p>
          <a:p>
            <a:pPr lvl="1"/>
            <a:r>
              <a:rPr lang="en-US" dirty="0"/>
              <a:t>To limit the number of answers that Bing returns (webpages and images), set the </a:t>
            </a:r>
            <a:r>
              <a:rPr lang="en-US" dirty="0" err="1"/>
              <a:t>answerCount</a:t>
            </a:r>
            <a:r>
              <a:rPr lang="en-US" dirty="0"/>
              <a:t> query parameter to 2.</a:t>
            </a:r>
          </a:p>
          <a:p>
            <a:pPr lvl="1"/>
            <a:r>
              <a:rPr lang="en-US" dirty="0"/>
              <a:t>To include specific types of ranked answers in the response, set the promote query parameter to the answer type you are interested in.</a:t>
            </a:r>
          </a:p>
        </p:txBody>
      </p:sp>
    </p:spTree>
    <p:extLst>
      <p:ext uri="{BB962C8B-B14F-4D97-AF65-F5344CB8AC3E}">
        <p14:creationId xmlns:p14="http://schemas.microsoft.com/office/powerpoint/2010/main" val="2513650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4</a:t>
            </a:r>
            <a:r>
              <a:rPr lang="en-US" sz="2800" dirty="0">
                <a:solidFill>
                  <a:schemeClr val="bg1"/>
                </a:solidFill>
                <a:latin typeface="Segoe UI" panose="020B0502040204020203" pitchFamily="34" charset="0"/>
                <a:cs typeface="Segoe UI" panose="020B0502040204020203" pitchFamily="34" charset="0"/>
              </a:rPr>
              <a:t>: </a:t>
            </a:r>
            <a:r>
              <a:rPr lang="en-GB" sz="2800" dirty="0">
                <a:solidFill>
                  <a:schemeClr val="bg1"/>
                </a:solidFill>
                <a:latin typeface="Segoe UI" panose="020B0502040204020203" pitchFamily="34" charset="0"/>
                <a:cs typeface="Segoe UI" panose="020B0502040204020203" pitchFamily="34" charset="0"/>
              </a:rPr>
              <a:t>Develop Solutions using Custom Speech Service</a:t>
            </a:r>
          </a:p>
        </p:txBody>
      </p:sp>
      <p:sp>
        <p:nvSpPr>
          <p:cNvPr id="4" name="Rectangle 3"/>
          <p:cNvSpPr/>
          <p:nvPr/>
        </p:nvSpPr>
        <p:spPr>
          <a:xfrm>
            <a:off x="585216" y="926231"/>
            <a:ext cx="9971948" cy="1384995"/>
          </a:xfrm>
          <a:prstGeom prst="rect">
            <a:avLst/>
          </a:prstGeom>
        </p:spPr>
        <p:txBody>
          <a:bodyPr wrap="square">
            <a:spAutoFit/>
          </a:bodyPr>
          <a:lstStyle/>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Custom Speech Service Overview</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Create a custom acoustic model</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Create a custom language model</a:t>
            </a:r>
          </a:p>
        </p:txBody>
      </p:sp>
    </p:spTree>
    <p:extLst>
      <p:ext uri="{BB962C8B-B14F-4D97-AF65-F5344CB8AC3E}">
        <p14:creationId xmlns:p14="http://schemas.microsoft.com/office/powerpoint/2010/main" val="1308002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Custom Speech Service Overview</a:t>
            </a:r>
          </a:p>
        </p:txBody>
      </p:sp>
      <p:sp>
        <p:nvSpPr>
          <p:cNvPr id="6" name="Text Placeholder 5"/>
          <p:cNvSpPr>
            <a:spLocks noGrp="1"/>
          </p:cNvSpPr>
          <p:nvPr>
            <p:ph idx="1"/>
          </p:nvPr>
        </p:nvSpPr>
        <p:spPr>
          <a:xfrm>
            <a:off x="613834" y="1017561"/>
            <a:ext cx="11018520" cy="3717941"/>
          </a:xfrm>
        </p:spPr>
        <p:txBody>
          <a:bodyPr/>
          <a:lstStyle/>
          <a:p>
            <a:r>
              <a:rPr lang="en-US" dirty="0"/>
              <a:t>A cloud-based service that provides the ability to customize speech models for Speech-to-Text transcription:</a:t>
            </a:r>
          </a:p>
          <a:p>
            <a:pPr lvl="1"/>
            <a:r>
              <a:rPr lang="en-US" dirty="0"/>
              <a:t>Contains two statistical models learned from training data:</a:t>
            </a:r>
          </a:p>
          <a:p>
            <a:pPr lvl="2"/>
            <a:r>
              <a:rPr lang="en-US" dirty="0"/>
              <a:t>The acoustic model is a classifier that labels short fragments of audio into one of a number of phonemes, or sound units, in a given language. </a:t>
            </a:r>
          </a:p>
          <a:p>
            <a:pPr lvl="2"/>
            <a:r>
              <a:rPr lang="en-US" dirty="0"/>
              <a:t>The language model is a probability distribution over sequences of words. It helps the system decide among sequences of words that sound similar, based on the likelihood of the word sequences themselves. </a:t>
            </a:r>
          </a:p>
          <a:p>
            <a:pPr lvl="1"/>
            <a:r>
              <a:rPr lang="en-US" dirty="0"/>
              <a:t>Allows creating customized language and acoustic models:</a:t>
            </a:r>
          </a:p>
          <a:p>
            <a:pPr lvl="2"/>
            <a:r>
              <a:rPr lang="en-US" dirty="0"/>
              <a:t>Facilitates application that deal with uncommon vocabulary items, such as product names or jargon</a:t>
            </a:r>
          </a:p>
          <a:p>
            <a:pPr lvl="1"/>
            <a:endParaRPr lang="en-US" dirty="0"/>
          </a:p>
          <a:p>
            <a:pPr lvl="1"/>
            <a:endParaRPr lang="en-US" dirty="0"/>
          </a:p>
        </p:txBody>
      </p:sp>
    </p:spTree>
    <p:extLst>
      <p:ext uri="{BB962C8B-B14F-4D97-AF65-F5344CB8AC3E}">
        <p14:creationId xmlns:p14="http://schemas.microsoft.com/office/powerpoint/2010/main" val="1177000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Create a custom acoustic model</a:t>
            </a:r>
          </a:p>
        </p:txBody>
      </p:sp>
      <p:sp>
        <p:nvSpPr>
          <p:cNvPr id="6" name="Text Placeholder 5"/>
          <p:cNvSpPr>
            <a:spLocks noGrp="1"/>
          </p:cNvSpPr>
          <p:nvPr>
            <p:ph idx="1"/>
          </p:nvPr>
        </p:nvSpPr>
        <p:spPr>
          <a:xfrm>
            <a:off x="613834" y="839142"/>
            <a:ext cx="11018520" cy="5096780"/>
          </a:xfrm>
        </p:spPr>
        <p:txBody>
          <a:bodyPr/>
          <a:lstStyle/>
          <a:p>
            <a:r>
              <a:rPr lang="en-US" dirty="0"/>
              <a:t>Prerequisites:</a:t>
            </a:r>
          </a:p>
          <a:p>
            <a:pPr lvl="1"/>
            <a:r>
              <a:rPr lang="en-US" dirty="0"/>
              <a:t>A Cognitive Services account</a:t>
            </a:r>
          </a:p>
          <a:p>
            <a:r>
              <a:rPr lang="en-US" dirty="0"/>
              <a:t>Implementation steps:</a:t>
            </a:r>
          </a:p>
          <a:p>
            <a:pPr lvl="1"/>
            <a:r>
              <a:rPr lang="en-US" dirty="0"/>
              <a:t>Prepare the data: provide a collection of speech data, consists of a set of audio files of speech data and a text file of transcriptions of each audio file. </a:t>
            </a:r>
          </a:p>
          <a:p>
            <a:pPr lvl="1"/>
            <a:r>
              <a:rPr lang="en-US" dirty="0"/>
              <a:t>Import the acoustic data set: upload the acoustic data sets</a:t>
            </a:r>
          </a:p>
          <a:p>
            <a:pPr lvl="1"/>
            <a:r>
              <a:rPr lang="en-US" dirty="0"/>
              <a:t>Create the custom acoustic model: choose the base acoustic model, select the acoustic data set, and, optionally, perform offline testing of your new model when the processing is complete. There are two base acoustic models to choose from:</a:t>
            </a:r>
          </a:p>
          <a:p>
            <a:pPr lvl="2"/>
            <a:r>
              <a:rPr lang="en-US" dirty="0"/>
              <a:t>Microsoft Search and Dictation LM is appropriate for speech directed at an application, such as commands, search queries, or dictation. </a:t>
            </a:r>
          </a:p>
          <a:p>
            <a:pPr lvl="2"/>
            <a:r>
              <a:rPr lang="en-US" dirty="0"/>
              <a:t>The Microsoft Conversational LM is appropriate for recognizing speech spoken in a conversational style. This type of speech is typically directed at another person and occurs in call centers or meetings.</a:t>
            </a:r>
          </a:p>
          <a:p>
            <a:pPr lvl="2"/>
            <a:endParaRPr lang="en-US" dirty="0"/>
          </a:p>
          <a:p>
            <a:pPr lvl="1"/>
            <a:endParaRPr lang="en-US" dirty="0"/>
          </a:p>
        </p:txBody>
      </p:sp>
    </p:spTree>
    <p:extLst>
      <p:ext uri="{BB962C8B-B14F-4D97-AF65-F5344CB8AC3E}">
        <p14:creationId xmlns:p14="http://schemas.microsoft.com/office/powerpoint/2010/main" val="4092368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Create a custom language model</a:t>
            </a:r>
          </a:p>
        </p:txBody>
      </p:sp>
      <p:sp>
        <p:nvSpPr>
          <p:cNvPr id="6" name="Text Placeholder 5"/>
          <p:cNvSpPr>
            <a:spLocks noGrp="1"/>
          </p:cNvSpPr>
          <p:nvPr>
            <p:ph idx="1"/>
          </p:nvPr>
        </p:nvSpPr>
        <p:spPr>
          <a:xfrm>
            <a:off x="613834" y="827990"/>
            <a:ext cx="11018520" cy="5306068"/>
          </a:xfrm>
        </p:spPr>
        <p:txBody>
          <a:bodyPr/>
          <a:lstStyle/>
          <a:p>
            <a:r>
              <a:rPr lang="en-US" dirty="0"/>
              <a:t>Prerequisites:</a:t>
            </a:r>
          </a:p>
          <a:p>
            <a:pPr lvl="1"/>
            <a:r>
              <a:rPr lang="en-US" dirty="0"/>
              <a:t>A Cognitive Services account</a:t>
            </a:r>
          </a:p>
          <a:p>
            <a:r>
              <a:rPr lang="en-US" dirty="0"/>
              <a:t>Implementation steps:</a:t>
            </a:r>
          </a:p>
          <a:p>
            <a:pPr lvl="1"/>
            <a:r>
              <a:rPr lang="en-US" dirty="0"/>
              <a:t>Prepare the data: provide a list of example utterances</a:t>
            </a:r>
          </a:p>
          <a:p>
            <a:pPr lvl="1"/>
            <a:r>
              <a:rPr lang="en-US" dirty="0"/>
              <a:t>Import the language data set: upload a text file of language data</a:t>
            </a:r>
          </a:p>
          <a:p>
            <a:pPr lvl="1"/>
            <a:r>
              <a:rPr lang="en-US" dirty="0"/>
              <a:t>Create the custom language model: set the locale, choose the base language model, select the language data set, and, optionally, perform offline testing of your new model when the processing is complete. There are two base language models to choose from:</a:t>
            </a:r>
          </a:p>
          <a:p>
            <a:pPr lvl="2"/>
            <a:r>
              <a:rPr lang="en-US" dirty="0"/>
              <a:t>Microsoft Search and Dictation LM is appropriate for speech directed at an application, such as commands, search queries, or dictation. </a:t>
            </a:r>
          </a:p>
          <a:p>
            <a:pPr lvl="2"/>
            <a:r>
              <a:rPr lang="en-US" dirty="0"/>
              <a:t>The Microsoft Conversational LM is appropriate for recognizing speech spoken in a conversational style. This type of speech is typically directed at another person and occurs in call centers or meetings.</a:t>
            </a:r>
          </a:p>
          <a:p>
            <a:pPr lvl="2"/>
            <a:endParaRPr lang="en-US" dirty="0"/>
          </a:p>
          <a:p>
            <a:pPr lvl="1"/>
            <a:endParaRPr lang="en-US" dirty="0"/>
          </a:p>
          <a:p>
            <a:endParaRPr lang="en-US" dirty="0"/>
          </a:p>
        </p:txBody>
      </p:sp>
    </p:spTree>
    <p:extLst>
      <p:ext uri="{BB962C8B-B14F-4D97-AF65-F5344CB8AC3E}">
        <p14:creationId xmlns:p14="http://schemas.microsoft.com/office/powerpoint/2010/main" val="1462641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5</a:t>
            </a:r>
            <a:r>
              <a:rPr lang="en-US" sz="2800" dirty="0">
                <a:solidFill>
                  <a:schemeClr val="bg1"/>
                </a:solidFill>
                <a:latin typeface="Segoe UI" panose="020B0502040204020203" pitchFamily="34" charset="0"/>
                <a:cs typeface="Segoe UI" panose="020B0502040204020203" pitchFamily="34" charset="0"/>
              </a:rPr>
              <a:t>: </a:t>
            </a:r>
            <a:r>
              <a:rPr lang="en-GB" sz="2800" dirty="0">
                <a:solidFill>
                  <a:schemeClr val="bg1"/>
                </a:solidFill>
                <a:latin typeface="Segoe UI" panose="020B0502040204020203" pitchFamily="34" charset="0"/>
                <a:cs typeface="Segoe UI" panose="020B0502040204020203" pitchFamily="34" charset="0"/>
              </a:rPr>
              <a:t>Develop Solutions using QnA Maker</a:t>
            </a:r>
          </a:p>
        </p:txBody>
      </p:sp>
      <p:sp>
        <p:nvSpPr>
          <p:cNvPr id="4" name="Rectangle 3"/>
          <p:cNvSpPr/>
          <p:nvPr/>
        </p:nvSpPr>
        <p:spPr>
          <a:xfrm>
            <a:off x="585216" y="926231"/>
            <a:ext cx="9971948" cy="1815882"/>
          </a:xfrm>
          <a:prstGeom prst="rect">
            <a:avLst/>
          </a:prstGeom>
        </p:spPr>
        <p:txBody>
          <a:bodyPr wrap="square">
            <a:spAutoFit/>
          </a:bodyPr>
          <a:lstStyle/>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QnA Maker overview</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Create a new knowledge base in C#</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Update a knowledge base in C#</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Publish a knowledge base in C#</a:t>
            </a:r>
          </a:p>
        </p:txBody>
      </p:sp>
    </p:spTree>
    <p:extLst>
      <p:ext uri="{BB962C8B-B14F-4D97-AF65-F5344CB8AC3E}">
        <p14:creationId xmlns:p14="http://schemas.microsoft.com/office/powerpoint/2010/main" val="146374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268" y="2153335"/>
            <a:ext cx="6690732" cy="4528483"/>
          </a:xfrm>
          <a:prstGeom prst="rect">
            <a:avLst/>
          </a:prstGeom>
        </p:spPr>
      </p:pic>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err="1"/>
              <a:t>QnA</a:t>
            </a:r>
            <a:r>
              <a:rPr lang="en-US" dirty="0"/>
              <a:t> Maker overview</a:t>
            </a:r>
          </a:p>
        </p:txBody>
      </p:sp>
      <p:sp>
        <p:nvSpPr>
          <p:cNvPr id="6" name="Text Placeholder 5"/>
          <p:cNvSpPr>
            <a:spLocks noGrp="1"/>
          </p:cNvSpPr>
          <p:nvPr>
            <p:ph idx="1"/>
          </p:nvPr>
        </p:nvSpPr>
        <p:spPr>
          <a:xfrm>
            <a:off x="356035" y="886761"/>
            <a:ext cx="11018520" cy="1600438"/>
          </a:xfrm>
        </p:spPr>
        <p:txBody>
          <a:bodyPr/>
          <a:lstStyle/>
          <a:p>
            <a:r>
              <a:rPr lang="en-US" dirty="0" err="1"/>
              <a:t>QnA</a:t>
            </a:r>
            <a:r>
              <a:rPr lang="en-US" dirty="0"/>
              <a:t> Maker helps building question and answer services from semi-structured content like FAQ documents, URLs, or product manuals:</a:t>
            </a:r>
          </a:p>
          <a:p>
            <a:pPr lvl="1"/>
            <a:r>
              <a:rPr lang="en-US" dirty="0"/>
              <a:t>Offers easy-to-use graphical interface</a:t>
            </a:r>
          </a:p>
          <a:p>
            <a:pPr lvl="1"/>
            <a:r>
              <a:rPr lang="en-US" dirty="0"/>
              <a:t>Does not require development skills</a:t>
            </a:r>
          </a:p>
        </p:txBody>
      </p:sp>
    </p:spTree>
    <p:extLst>
      <p:ext uri="{BB962C8B-B14F-4D97-AF65-F5344CB8AC3E}">
        <p14:creationId xmlns:p14="http://schemas.microsoft.com/office/powerpoint/2010/main" val="2688950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Create a new knowledge base in C#</a:t>
            </a:r>
          </a:p>
        </p:txBody>
      </p:sp>
      <p:sp>
        <p:nvSpPr>
          <p:cNvPr id="6" name="Text Placeholder 5"/>
          <p:cNvSpPr>
            <a:spLocks noGrp="1"/>
          </p:cNvSpPr>
          <p:nvPr>
            <p:ph idx="1"/>
          </p:nvPr>
        </p:nvSpPr>
        <p:spPr>
          <a:xfrm>
            <a:off x="613834" y="1006409"/>
            <a:ext cx="11018520" cy="3102388"/>
          </a:xfrm>
        </p:spPr>
        <p:txBody>
          <a:bodyPr/>
          <a:lstStyle/>
          <a:p>
            <a:r>
              <a:rPr lang="en-US" dirty="0"/>
              <a:t>Prerequisites:</a:t>
            </a:r>
          </a:p>
          <a:p>
            <a:pPr lvl="1"/>
            <a:r>
              <a:rPr lang="en-US" dirty="0"/>
              <a:t>A Cognitive Services API account with </a:t>
            </a:r>
            <a:r>
              <a:rPr lang="en-US" dirty="0" err="1"/>
              <a:t>QnA</a:t>
            </a:r>
            <a:r>
              <a:rPr lang="en-US" dirty="0"/>
              <a:t> Maker chosen as your resource</a:t>
            </a:r>
          </a:p>
          <a:p>
            <a:pPr lvl="1"/>
            <a:r>
              <a:rPr lang="en-US" dirty="0"/>
              <a:t>Any edition of Visual Studio 2017</a:t>
            </a:r>
          </a:p>
          <a:p>
            <a:r>
              <a:rPr lang="en-US" dirty="0"/>
              <a:t>A sample implementation includes:</a:t>
            </a:r>
          </a:p>
          <a:p>
            <a:pPr lvl="1"/>
            <a:r>
              <a:rPr lang="en-US" dirty="0"/>
              <a:t>A .NET Framework C# console application that implements a </a:t>
            </a:r>
            <a:r>
              <a:rPr lang="en-US" dirty="0" err="1"/>
              <a:t>QnA</a:t>
            </a:r>
            <a:r>
              <a:rPr lang="en-US" dirty="0"/>
              <a:t> Maker knowledge base and displays the returned results in JSON format. </a:t>
            </a:r>
          </a:p>
          <a:p>
            <a:pPr lvl="1"/>
            <a:r>
              <a:rPr lang="en-US" dirty="0"/>
              <a:t>Once the knowledge base is created, you can view it in </a:t>
            </a:r>
            <a:r>
              <a:rPr lang="en-US" dirty="0" err="1"/>
              <a:t>QnA</a:t>
            </a:r>
            <a:r>
              <a:rPr lang="en-US" dirty="0"/>
              <a:t> Maker Portal.</a:t>
            </a:r>
          </a:p>
          <a:p>
            <a:pPr lvl="1"/>
            <a:endParaRPr lang="en-US" dirty="0"/>
          </a:p>
        </p:txBody>
      </p:sp>
    </p:spTree>
    <p:extLst>
      <p:ext uri="{BB962C8B-B14F-4D97-AF65-F5344CB8AC3E}">
        <p14:creationId xmlns:p14="http://schemas.microsoft.com/office/powerpoint/2010/main" val="510785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1: </a:t>
            </a:r>
            <a:r>
              <a:rPr lang="en-GB" sz="2800" dirty="0">
                <a:solidFill>
                  <a:schemeClr val="bg1"/>
                </a:solidFill>
                <a:latin typeface="Segoe UI" panose="020B0502040204020203" pitchFamily="34" charset="0"/>
                <a:cs typeface="Segoe UI" panose="020B0502040204020203" pitchFamily="34" charset="0"/>
              </a:rPr>
              <a:t>Cognitive Services Overview</a:t>
            </a:r>
          </a:p>
        </p:txBody>
      </p:sp>
      <p:sp>
        <p:nvSpPr>
          <p:cNvPr id="4" name="Rectangle 3"/>
          <p:cNvSpPr/>
          <p:nvPr/>
        </p:nvSpPr>
        <p:spPr>
          <a:xfrm>
            <a:off x="585216" y="926231"/>
            <a:ext cx="9971948" cy="523220"/>
          </a:xfrm>
          <a:prstGeom prst="rect">
            <a:avLst/>
          </a:prstGeom>
        </p:spPr>
        <p:txBody>
          <a:bodyPr wrap="square">
            <a:spAutoFit/>
          </a:bodyPr>
          <a:lstStyle/>
          <a:p>
            <a:pPr marL="342900" indent="-342900">
              <a:buFont typeface="Arial" panose="020B0604020202020204" pitchFamily="34" charset="0"/>
              <a:buChar char="•"/>
            </a:pPr>
            <a:r>
              <a:rPr lang="it-IT" sz="2800" dirty="0">
                <a:latin typeface="Segoe UI" panose="020B0502040204020203" pitchFamily="34" charset="0"/>
                <a:cs typeface="Segoe UI" panose="020B0502040204020203" pitchFamily="34" charset="0"/>
              </a:rPr>
              <a:t>About Cognitive Services</a:t>
            </a:r>
          </a:p>
        </p:txBody>
      </p:sp>
    </p:spTree>
    <p:extLst>
      <p:ext uri="{BB962C8B-B14F-4D97-AF65-F5344CB8AC3E}">
        <p14:creationId xmlns:p14="http://schemas.microsoft.com/office/powerpoint/2010/main" val="238755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Update a knowledge base in C#</a:t>
            </a:r>
          </a:p>
        </p:txBody>
      </p:sp>
      <p:sp>
        <p:nvSpPr>
          <p:cNvPr id="6" name="Text Placeholder 5"/>
          <p:cNvSpPr>
            <a:spLocks noGrp="1"/>
          </p:cNvSpPr>
          <p:nvPr>
            <p:ph idx="1"/>
          </p:nvPr>
        </p:nvSpPr>
        <p:spPr>
          <a:xfrm>
            <a:off x="613834" y="1117922"/>
            <a:ext cx="11018520" cy="1477328"/>
          </a:xfrm>
        </p:spPr>
        <p:txBody>
          <a:bodyPr/>
          <a:lstStyle/>
          <a:p>
            <a:r>
              <a:rPr lang="en-US" sz="3200" dirty="0"/>
              <a:t>A sample implementation includes:</a:t>
            </a:r>
          </a:p>
          <a:p>
            <a:pPr lvl="1"/>
            <a:r>
              <a:rPr lang="en-US" sz="2800" dirty="0"/>
              <a:t>A .NET Framework C# console application that updates an existing </a:t>
            </a:r>
            <a:r>
              <a:rPr lang="en-US" sz="2800" dirty="0" err="1"/>
              <a:t>QnA</a:t>
            </a:r>
            <a:r>
              <a:rPr lang="en-US" sz="2800" dirty="0"/>
              <a:t> Maker knowledge base and displays the returned results in JSON format. </a:t>
            </a:r>
          </a:p>
          <a:p>
            <a:pPr lvl="1"/>
            <a:r>
              <a:rPr lang="en-US" sz="2800" dirty="0"/>
              <a:t>Once the knowledge base is updated, you can view it in </a:t>
            </a:r>
            <a:r>
              <a:rPr lang="en-US" sz="2800" dirty="0" err="1"/>
              <a:t>QnA</a:t>
            </a:r>
            <a:r>
              <a:rPr lang="en-US" sz="2800" dirty="0"/>
              <a:t> Maker Portal.</a:t>
            </a:r>
          </a:p>
        </p:txBody>
      </p:sp>
    </p:spTree>
    <p:extLst>
      <p:ext uri="{BB962C8B-B14F-4D97-AF65-F5344CB8AC3E}">
        <p14:creationId xmlns:p14="http://schemas.microsoft.com/office/powerpoint/2010/main" val="571345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About Cognitive Services</a:t>
            </a:r>
          </a:p>
        </p:txBody>
      </p:sp>
      <p:sp>
        <p:nvSpPr>
          <p:cNvPr id="6" name="Text Placeholder 5"/>
          <p:cNvSpPr>
            <a:spLocks noGrp="1"/>
          </p:cNvSpPr>
          <p:nvPr>
            <p:ph idx="1"/>
          </p:nvPr>
        </p:nvSpPr>
        <p:spPr>
          <a:xfrm>
            <a:off x="613834" y="1073317"/>
            <a:ext cx="11018520" cy="2055947"/>
          </a:xfrm>
        </p:spPr>
        <p:txBody>
          <a:bodyPr/>
          <a:lstStyle/>
          <a:p>
            <a:r>
              <a:rPr lang="en-US" dirty="0"/>
              <a:t>A set of APIs, SDKs and Azure services that:</a:t>
            </a:r>
          </a:p>
          <a:p>
            <a:pPr lvl="1"/>
            <a:r>
              <a:rPr lang="en-US" dirty="0"/>
              <a:t>Simplify development of apps that are intelligent, engaging, and discoverable.</a:t>
            </a:r>
          </a:p>
          <a:p>
            <a:pPr lvl="1"/>
            <a:r>
              <a:rPr lang="en-US" dirty="0"/>
              <a:t>Facilitate features such as:</a:t>
            </a:r>
          </a:p>
          <a:p>
            <a:pPr lvl="2"/>
            <a:r>
              <a:rPr lang="en-US" dirty="0"/>
              <a:t>emotion and video detection</a:t>
            </a:r>
          </a:p>
          <a:p>
            <a:pPr lvl="2"/>
            <a:r>
              <a:rPr lang="en-US" dirty="0"/>
              <a:t>facial, speech and vision recognition</a:t>
            </a:r>
          </a:p>
          <a:p>
            <a:pPr lvl="2"/>
            <a:r>
              <a:rPr lang="en-US" dirty="0"/>
              <a:t>speech and language understanding </a:t>
            </a:r>
          </a:p>
        </p:txBody>
      </p:sp>
    </p:spTree>
    <p:extLst>
      <p:ext uri="{BB962C8B-B14F-4D97-AF65-F5344CB8AC3E}">
        <p14:creationId xmlns:p14="http://schemas.microsoft.com/office/powerpoint/2010/main" val="1739084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2</a:t>
            </a:r>
            <a:r>
              <a:rPr lang="en-US" sz="2800" dirty="0">
                <a:solidFill>
                  <a:schemeClr val="bg1"/>
                </a:solidFill>
                <a:latin typeface="Segoe UI" panose="020B0502040204020203" pitchFamily="34" charset="0"/>
                <a:cs typeface="Segoe UI" panose="020B0502040204020203" pitchFamily="34" charset="0"/>
              </a:rPr>
              <a:t>: </a:t>
            </a:r>
            <a:r>
              <a:rPr lang="en-GB" sz="2800" dirty="0">
                <a:solidFill>
                  <a:schemeClr val="bg1"/>
                </a:solidFill>
                <a:latin typeface="Segoe UI" panose="020B0502040204020203" pitchFamily="34" charset="0"/>
                <a:cs typeface="Segoe UI" panose="020B0502040204020203" pitchFamily="34" charset="0"/>
              </a:rPr>
              <a:t>Develop Solutions using Computer Vision</a:t>
            </a:r>
          </a:p>
        </p:txBody>
      </p:sp>
      <p:sp>
        <p:nvSpPr>
          <p:cNvPr id="4" name="Rectangle 3"/>
          <p:cNvSpPr/>
          <p:nvPr/>
        </p:nvSpPr>
        <p:spPr>
          <a:xfrm>
            <a:off x="585216" y="926231"/>
            <a:ext cx="9971948" cy="1815882"/>
          </a:xfrm>
          <a:prstGeom prst="rect">
            <a:avLst/>
          </a:prstGeom>
        </p:spPr>
        <p:txBody>
          <a:bodyPr wrap="square">
            <a:spAutoFit/>
          </a:bodyPr>
          <a:lstStyle/>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Computer Vision API v2 overview</a:t>
            </a:r>
          </a:p>
          <a:p>
            <a:pPr marL="342900" indent="-342900">
              <a:buFont typeface="Arial" panose="020B0604020202020204" pitchFamily="34" charset="0"/>
              <a:buChar char="•"/>
            </a:pPr>
            <a:r>
              <a:rPr lang="en-GB" sz="2800" dirty="0" err="1">
                <a:latin typeface="Segoe UI" panose="020B0502040204020203" pitchFamily="34" charset="0"/>
                <a:cs typeface="Segoe UI" panose="020B0502040204020203" pitchFamily="34" charset="0"/>
              </a:rPr>
              <a:t>Analyze</a:t>
            </a:r>
            <a:r>
              <a:rPr lang="en-GB" sz="2800" dirty="0">
                <a:latin typeface="Segoe UI" panose="020B0502040204020203" pitchFamily="34" charset="0"/>
                <a:cs typeface="Segoe UI" panose="020B0502040204020203" pitchFamily="34" charset="0"/>
              </a:rPr>
              <a:t> an image with C#</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Generate  a thumbnail with C#</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Extract handwritten text with C#</a:t>
            </a:r>
          </a:p>
        </p:txBody>
      </p:sp>
    </p:spTree>
    <p:extLst>
      <p:ext uri="{BB962C8B-B14F-4D97-AF65-F5344CB8AC3E}">
        <p14:creationId xmlns:p14="http://schemas.microsoft.com/office/powerpoint/2010/main" val="330803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Computer Vision API v2 overview</a:t>
            </a:r>
          </a:p>
        </p:txBody>
      </p:sp>
      <p:sp>
        <p:nvSpPr>
          <p:cNvPr id="6" name="Text Placeholder 5"/>
          <p:cNvSpPr>
            <a:spLocks noGrp="1"/>
          </p:cNvSpPr>
          <p:nvPr>
            <p:ph idx="1"/>
          </p:nvPr>
        </p:nvSpPr>
        <p:spPr>
          <a:xfrm>
            <a:off x="428300" y="908157"/>
            <a:ext cx="11018520" cy="4493538"/>
          </a:xfrm>
        </p:spPr>
        <p:txBody>
          <a:bodyPr/>
          <a:lstStyle/>
          <a:p>
            <a:r>
              <a:rPr lang="en-US" dirty="0"/>
              <a:t>Provides developers with advanced algorithms for image processing:</a:t>
            </a:r>
          </a:p>
          <a:p>
            <a:pPr lvl="1"/>
            <a:r>
              <a:rPr lang="en-US" dirty="0"/>
              <a:t>Processes an uploaded image or an image references by an URL</a:t>
            </a:r>
          </a:p>
          <a:p>
            <a:pPr lvl="1"/>
            <a:r>
              <a:rPr lang="en-US" dirty="0"/>
              <a:t>Analyzes based on inputs and user choices</a:t>
            </a:r>
          </a:p>
          <a:p>
            <a:pPr lvl="1"/>
            <a:r>
              <a:rPr lang="en-US" dirty="0"/>
              <a:t>Delivers such functionality as:</a:t>
            </a:r>
          </a:p>
          <a:p>
            <a:pPr lvl="2"/>
            <a:r>
              <a:rPr lang="en-US" dirty="0"/>
              <a:t>Tagging images</a:t>
            </a:r>
          </a:p>
          <a:p>
            <a:pPr lvl="2"/>
            <a:r>
              <a:rPr lang="en-US" dirty="0"/>
              <a:t>Categorizing images</a:t>
            </a:r>
          </a:p>
          <a:p>
            <a:pPr lvl="2"/>
            <a:r>
              <a:rPr lang="en-US" dirty="0"/>
              <a:t>Identifying image types</a:t>
            </a:r>
          </a:p>
          <a:p>
            <a:pPr lvl="2"/>
            <a:r>
              <a:rPr lang="en-US" dirty="0"/>
              <a:t>Generating descriptions</a:t>
            </a:r>
          </a:p>
          <a:p>
            <a:pPr lvl="2"/>
            <a:r>
              <a:rPr lang="en-US" dirty="0"/>
              <a:t>Perceiving color schemes</a:t>
            </a:r>
          </a:p>
          <a:p>
            <a:pPr lvl="2"/>
            <a:r>
              <a:rPr lang="en-US" dirty="0"/>
              <a:t>Flagging adult content</a:t>
            </a:r>
          </a:p>
          <a:p>
            <a:pPr lvl="2"/>
            <a:r>
              <a:rPr lang="en-US" dirty="0"/>
              <a:t>Recognizing text</a:t>
            </a:r>
          </a:p>
          <a:p>
            <a:pPr lvl="2"/>
            <a:r>
              <a:rPr lang="en-US" dirty="0"/>
              <a:t>Generating thumbnails</a:t>
            </a:r>
          </a:p>
          <a:p>
            <a:pPr lvl="2"/>
            <a:r>
              <a:rPr lang="en-US" dirty="0"/>
              <a:t>Optical character recognition (OCR)</a:t>
            </a:r>
          </a:p>
          <a:p>
            <a:pPr lvl="2"/>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790" y="1852286"/>
            <a:ext cx="5048107" cy="36201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424" y="5472443"/>
            <a:ext cx="4837801" cy="1519372"/>
          </a:xfrm>
          <a:prstGeom prst="rect">
            <a:avLst/>
          </a:prstGeom>
        </p:spPr>
      </p:pic>
    </p:spTree>
    <p:extLst>
      <p:ext uri="{BB962C8B-B14F-4D97-AF65-F5344CB8AC3E}">
        <p14:creationId xmlns:p14="http://schemas.microsoft.com/office/powerpoint/2010/main" val="1262043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Analyze an image with C#</a:t>
            </a:r>
          </a:p>
        </p:txBody>
      </p:sp>
      <p:sp>
        <p:nvSpPr>
          <p:cNvPr id="6" name="Text Placeholder 5"/>
          <p:cNvSpPr>
            <a:spLocks noGrp="1"/>
          </p:cNvSpPr>
          <p:nvPr>
            <p:ph idx="1"/>
          </p:nvPr>
        </p:nvSpPr>
        <p:spPr>
          <a:xfrm>
            <a:off x="613834" y="850293"/>
            <a:ext cx="11018520" cy="5158335"/>
          </a:xfrm>
        </p:spPr>
        <p:txBody>
          <a:bodyPr/>
          <a:lstStyle/>
          <a:p>
            <a:r>
              <a:rPr lang="en-US" dirty="0"/>
              <a:t>Prerequisites:</a:t>
            </a:r>
          </a:p>
          <a:p>
            <a:pPr lvl="1"/>
            <a:r>
              <a:rPr lang="en-US" dirty="0"/>
              <a:t>A subscription key to use Computer Vision</a:t>
            </a:r>
          </a:p>
          <a:p>
            <a:pPr lvl="1"/>
            <a:r>
              <a:rPr lang="en-US" dirty="0"/>
              <a:t>Any edition of Visual Studio 2015 or 2017</a:t>
            </a:r>
          </a:p>
          <a:p>
            <a:pPr lvl="1"/>
            <a:r>
              <a:rPr lang="en-US" dirty="0" err="1"/>
              <a:t>Microsoft.Azure.CognitiveServices.Vision.ComputerVision</a:t>
            </a:r>
            <a:r>
              <a:rPr lang="en-US" dirty="0"/>
              <a:t> client library </a:t>
            </a:r>
            <a:r>
              <a:rPr lang="en-US" dirty="0" err="1"/>
              <a:t>NuGet</a:t>
            </a:r>
            <a:r>
              <a:rPr lang="en-US" dirty="0"/>
              <a:t> package</a:t>
            </a:r>
          </a:p>
          <a:p>
            <a:r>
              <a:rPr lang="en-US" dirty="0"/>
              <a:t>Implementation relies on the Analyze Image API-based methods:</a:t>
            </a:r>
          </a:p>
          <a:p>
            <a:pPr lvl="1"/>
            <a:r>
              <a:rPr lang="en-US" dirty="0"/>
              <a:t>The </a:t>
            </a:r>
            <a:r>
              <a:rPr lang="en-US" dirty="0" err="1"/>
              <a:t>AnalyzeImageAsync</a:t>
            </a:r>
            <a:r>
              <a:rPr lang="en-US" dirty="0"/>
              <a:t> method for remote images</a:t>
            </a:r>
          </a:p>
          <a:p>
            <a:pPr lvl="1"/>
            <a:r>
              <a:rPr lang="en-US" dirty="0"/>
              <a:t>The </a:t>
            </a:r>
            <a:r>
              <a:rPr lang="en-US" dirty="0" err="1"/>
              <a:t>AnalyzeImageInStreamAsync</a:t>
            </a:r>
            <a:r>
              <a:rPr lang="en-US" dirty="0"/>
              <a:t> method for local images</a:t>
            </a:r>
          </a:p>
          <a:p>
            <a:r>
              <a:rPr lang="en-US" dirty="0"/>
              <a:t>The Analyze Image API-based methods allow you to determine:</a:t>
            </a:r>
          </a:p>
          <a:p>
            <a:pPr lvl="1"/>
            <a:r>
              <a:rPr lang="en-US" dirty="0"/>
              <a:t>•A detailed list of tags related to the image content.</a:t>
            </a:r>
          </a:p>
          <a:p>
            <a:pPr lvl="1"/>
            <a:r>
              <a:rPr lang="en-US" dirty="0"/>
              <a:t>•A description of image content in a complete sentence.</a:t>
            </a:r>
          </a:p>
          <a:p>
            <a:pPr lvl="1"/>
            <a:r>
              <a:rPr lang="en-US" dirty="0"/>
              <a:t>•The coordinates, gender, and age of any faces contained in the image.</a:t>
            </a:r>
          </a:p>
          <a:p>
            <a:pPr lvl="1"/>
            <a:r>
              <a:rPr lang="en-US" dirty="0"/>
              <a:t>•The </a:t>
            </a:r>
            <a:r>
              <a:rPr lang="en-US" dirty="0" err="1"/>
              <a:t>ImageType</a:t>
            </a:r>
            <a:r>
              <a:rPr lang="en-US" dirty="0"/>
              <a:t> (clip art or a line drawing).</a:t>
            </a:r>
          </a:p>
          <a:p>
            <a:pPr lvl="1"/>
            <a:r>
              <a:rPr lang="en-US" dirty="0"/>
              <a:t>•The dominant color, the accent color, or whether an image is black &amp; white.</a:t>
            </a:r>
          </a:p>
        </p:txBody>
      </p:sp>
    </p:spTree>
    <p:extLst>
      <p:ext uri="{BB962C8B-B14F-4D97-AF65-F5344CB8AC3E}">
        <p14:creationId xmlns:p14="http://schemas.microsoft.com/office/powerpoint/2010/main" val="12760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Generate  a thumbnail with C#</a:t>
            </a:r>
          </a:p>
        </p:txBody>
      </p:sp>
      <p:sp>
        <p:nvSpPr>
          <p:cNvPr id="6" name="Text Placeholder 5"/>
          <p:cNvSpPr>
            <a:spLocks noGrp="1"/>
          </p:cNvSpPr>
          <p:nvPr>
            <p:ph idx="1"/>
          </p:nvPr>
        </p:nvSpPr>
        <p:spPr>
          <a:xfrm>
            <a:off x="613834" y="928351"/>
            <a:ext cx="11018520" cy="4259628"/>
          </a:xfrm>
        </p:spPr>
        <p:txBody>
          <a:bodyPr/>
          <a:lstStyle/>
          <a:p>
            <a:r>
              <a:rPr lang="en-US" dirty="0"/>
              <a:t>Prerequisites:</a:t>
            </a:r>
          </a:p>
          <a:p>
            <a:pPr lvl="1"/>
            <a:r>
              <a:rPr lang="en-US" dirty="0"/>
              <a:t>A subscription key to use Computer Vision</a:t>
            </a:r>
          </a:p>
          <a:p>
            <a:pPr lvl="1"/>
            <a:r>
              <a:rPr lang="en-US" dirty="0"/>
              <a:t>Any edition of Visual Studio 2015 or 2017</a:t>
            </a:r>
          </a:p>
          <a:p>
            <a:pPr lvl="1"/>
            <a:r>
              <a:rPr lang="en-US" dirty="0" err="1"/>
              <a:t>Microsoft.Azure.CognitiveServices.Vision.ComputerVision</a:t>
            </a:r>
            <a:r>
              <a:rPr lang="en-US" dirty="0"/>
              <a:t> client library </a:t>
            </a:r>
            <a:r>
              <a:rPr lang="en-US" dirty="0" err="1"/>
              <a:t>NuGet</a:t>
            </a:r>
            <a:r>
              <a:rPr lang="en-US" dirty="0"/>
              <a:t> package</a:t>
            </a:r>
          </a:p>
          <a:p>
            <a:r>
              <a:rPr lang="en-US" dirty="0"/>
              <a:t>Implementation relies on the Get Thumbnail API-based methods:</a:t>
            </a:r>
          </a:p>
          <a:p>
            <a:pPr lvl="1"/>
            <a:r>
              <a:rPr lang="en-US" dirty="0"/>
              <a:t>The </a:t>
            </a:r>
            <a:r>
              <a:rPr lang="en-US" dirty="0" err="1"/>
              <a:t>GenerateThumbnailAsync</a:t>
            </a:r>
            <a:r>
              <a:rPr lang="en-US" dirty="0"/>
              <a:t> method for remote images</a:t>
            </a:r>
          </a:p>
          <a:p>
            <a:pPr lvl="1"/>
            <a:r>
              <a:rPr lang="en-US" dirty="0"/>
              <a:t>The </a:t>
            </a:r>
            <a:r>
              <a:rPr lang="en-US" dirty="0" err="1"/>
              <a:t>GenerateThumbnailInStreamAsync</a:t>
            </a:r>
            <a:r>
              <a:rPr lang="en-US" dirty="0"/>
              <a:t> method for local images</a:t>
            </a:r>
          </a:p>
          <a:p>
            <a:r>
              <a:rPr lang="en-US" dirty="0"/>
              <a:t>The Get Thumbnail API-based methods allow you to generate a thumbnail of an image:</a:t>
            </a:r>
          </a:p>
          <a:p>
            <a:endParaRPr lang="en-US" dirty="0"/>
          </a:p>
        </p:txBody>
      </p:sp>
    </p:spTree>
    <p:extLst>
      <p:ext uri="{BB962C8B-B14F-4D97-AF65-F5344CB8AC3E}">
        <p14:creationId xmlns:p14="http://schemas.microsoft.com/office/powerpoint/2010/main" val="4264513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2402AB-896E-41F0-9C49-5C18129E05A6}"/>
              </a:ext>
            </a:extLst>
          </p:cNvPr>
          <p:cNvSpPr>
            <a:spLocks noGrp="1"/>
          </p:cNvSpPr>
          <p:nvPr>
            <p:ph type="title"/>
          </p:nvPr>
        </p:nvSpPr>
        <p:spPr/>
        <p:txBody>
          <a:bodyPr/>
          <a:lstStyle/>
          <a:p>
            <a:r>
              <a:rPr lang="en-US" dirty="0"/>
              <a:t>Extract handwritten text with C#</a:t>
            </a:r>
          </a:p>
        </p:txBody>
      </p:sp>
      <p:sp>
        <p:nvSpPr>
          <p:cNvPr id="6" name="Text Placeholder 5"/>
          <p:cNvSpPr>
            <a:spLocks noGrp="1"/>
          </p:cNvSpPr>
          <p:nvPr>
            <p:ph idx="1"/>
          </p:nvPr>
        </p:nvSpPr>
        <p:spPr>
          <a:xfrm>
            <a:off x="517510" y="1006410"/>
            <a:ext cx="11018520" cy="3742563"/>
          </a:xfrm>
        </p:spPr>
        <p:txBody>
          <a:bodyPr/>
          <a:lstStyle/>
          <a:p>
            <a:r>
              <a:rPr lang="en-US" dirty="0"/>
              <a:t>Prerequisites:</a:t>
            </a:r>
          </a:p>
          <a:p>
            <a:pPr lvl="1"/>
            <a:r>
              <a:rPr lang="en-US" dirty="0"/>
              <a:t>A subscription key to use Computer Vision</a:t>
            </a:r>
          </a:p>
          <a:p>
            <a:pPr lvl="1"/>
            <a:r>
              <a:rPr lang="en-US" dirty="0"/>
              <a:t>Any edition of Visual Studio 2015 or 2017</a:t>
            </a:r>
          </a:p>
          <a:p>
            <a:pPr lvl="1"/>
            <a:r>
              <a:rPr lang="en-US" dirty="0" err="1"/>
              <a:t>Microsoft.Azure.CognitiveServices.Vision.ComputerVision</a:t>
            </a:r>
            <a:r>
              <a:rPr lang="en-US" dirty="0"/>
              <a:t> client library </a:t>
            </a:r>
            <a:r>
              <a:rPr lang="en-US" dirty="0" err="1"/>
              <a:t>NuGet</a:t>
            </a:r>
            <a:r>
              <a:rPr lang="en-US" dirty="0"/>
              <a:t> package</a:t>
            </a:r>
          </a:p>
          <a:p>
            <a:r>
              <a:rPr lang="en-US" dirty="0"/>
              <a:t>Implementation relies on the Analyze Image API-based methods:</a:t>
            </a:r>
          </a:p>
          <a:p>
            <a:pPr lvl="1"/>
            <a:r>
              <a:rPr lang="en-US" dirty="0"/>
              <a:t>The </a:t>
            </a:r>
            <a:r>
              <a:rPr lang="en-US" dirty="0" err="1"/>
              <a:t>AnalyzeImageAsync</a:t>
            </a:r>
            <a:r>
              <a:rPr lang="en-US" dirty="0"/>
              <a:t> method for remote images</a:t>
            </a:r>
          </a:p>
          <a:p>
            <a:pPr lvl="1"/>
            <a:r>
              <a:rPr lang="en-US" dirty="0"/>
              <a:t>The </a:t>
            </a:r>
            <a:r>
              <a:rPr lang="en-US" dirty="0" err="1"/>
              <a:t>AnalyzeImageInStreamAsync</a:t>
            </a:r>
            <a:r>
              <a:rPr lang="en-US" dirty="0"/>
              <a:t> method for local images</a:t>
            </a:r>
          </a:p>
          <a:p>
            <a:r>
              <a:rPr lang="en-US" dirty="0"/>
              <a:t>The Analyze Image API-based methods allow you to extract handwritten text from an image </a:t>
            </a:r>
          </a:p>
        </p:txBody>
      </p:sp>
    </p:spTree>
    <p:extLst>
      <p:ext uri="{BB962C8B-B14F-4D97-AF65-F5344CB8AC3E}">
        <p14:creationId xmlns:p14="http://schemas.microsoft.com/office/powerpoint/2010/main" val="32839852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16" y="115613"/>
            <a:ext cx="10730345" cy="523220"/>
          </a:xfrm>
          <a:prstGeom prst="rect">
            <a:avLst/>
          </a:prstGeom>
        </p:spPr>
        <p:txBody>
          <a:bodyPr wrap="square">
            <a:spAutoFit/>
          </a:bodyPr>
          <a:lstStyle/>
          <a:p>
            <a:r>
              <a:rPr lang="en-US" sz="2800" dirty="0">
                <a:solidFill>
                  <a:schemeClr val="bg1"/>
                </a:solidFill>
                <a:latin typeface="Segoe UI" panose="020B0502040204020203" pitchFamily="34" charset="0"/>
                <a:cs typeface="Segoe UI" panose="020B0502040204020203" pitchFamily="34" charset="0"/>
              </a:rPr>
              <a:t>Lesson </a:t>
            </a:r>
            <a:r>
              <a:rPr lang="tr-TR" sz="2800" dirty="0">
                <a:solidFill>
                  <a:schemeClr val="bg1"/>
                </a:solidFill>
                <a:latin typeface="Segoe UI" panose="020B0502040204020203" pitchFamily="34" charset="0"/>
                <a:cs typeface="Segoe UI" panose="020B0502040204020203" pitchFamily="34" charset="0"/>
              </a:rPr>
              <a:t>3</a:t>
            </a:r>
            <a:r>
              <a:rPr lang="en-US" sz="2800" dirty="0">
                <a:solidFill>
                  <a:schemeClr val="bg1"/>
                </a:solidFill>
                <a:latin typeface="Segoe UI" panose="020B0502040204020203" pitchFamily="34" charset="0"/>
                <a:cs typeface="Segoe UI" panose="020B0502040204020203" pitchFamily="34" charset="0"/>
              </a:rPr>
              <a:t>: </a:t>
            </a:r>
            <a:r>
              <a:rPr lang="en-GB" sz="2800" dirty="0">
                <a:solidFill>
                  <a:schemeClr val="bg1"/>
                </a:solidFill>
                <a:latin typeface="Segoe UI" panose="020B0502040204020203" pitchFamily="34" charset="0"/>
                <a:cs typeface="Segoe UI" panose="020B0502040204020203" pitchFamily="34" charset="0"/>
              </a:rPr>
              <a:t>Develop Solutions using Bing Web Search</a:t>
            </a:r>
          </a:p>
        </p:txBody>
      </p:sp>
      <p:sp>
        <p:nvSpPr>
          <p:cNvPr id="4" name="Rectangle 3"/>
          <p:cNvSpPr/>
          <p:nvPr/>
        </p:nvSpPr>
        <p:spPr>
          <a:xfrm>
            <a:off x="585216" y="926231"/>
            <a:ext cx="9971948" cy="1384995"/>
          </a:xfrm>
          <a:prstGeom prst="rect">
            <a:avLst/>
          </a:prstGeom>
        </p:spPr>
        <p:txBody>
          <a:bodyPr wrap="square">
            <a:spAutoFit/>
          </a:bodyPr>
          <a:lstStyle/>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Bing Web Search API overview</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Develop a Bing Web Search query in C#</a:t>
            </a:r>
          </a:p>
          <a:p>
            <a:pPr marL="342900" indent="-342900">
              <a:buFont typeface="Arial" panose="020B0604020202020204" pitchFamily="34" charset="0"/>
              <a:buChar char="•"/>
            </a:pPr>
            <a:r>
              <a:rPr lang="en-GB" sz="2800" dirty="0">
                <a:latin typeface="Segoe UI" panose="020B0502040204020203" pitchFamily="34" charset="0"/>
                <a:cs typeface="Segoe UI" panose="020B0502040204020203" pitchFamily="34" charset="0"/>
              </a:rPr>
              <a:t>Filtering the answers in the search response</a:t>
            </a:r>
          </a:p>
        </p:txBody>
      </p:sp>
    </p:spTree>
    <p:extLst>
      <p:ext uri="{BB962C8B-B14F-4D97-AF65-F5344CB8AC3E}">
        <p14:creationId xmlns:p14="http://schemas.microsoft.com/office/powerpoint/2010/main" val="2262303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 id="{C261F2DB-B314-424E-9569-4F22780BFB1A}" vid="{DD5D8A28-346F-4D92-9E14-76D07224788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6702</TotalTime>
  <Words>1888</Words>
  <Application>Microsoft Office PowerPoint</Application>
  <PresentationFormat>Widescreen</PresentationFormat>
  <Paragraphs>194</Paragraphs>
  <Slides>20</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Arial</vt:lpstr>
      <vt:lpstr>Consolas</vt:lpstr>
      <vt:lpstr>Segoe UI</vt:lpstr>
      <vt:lpstr>Segoe UI Light</vt:lpstr>
      <vt:lpstr>Segoe UI Semibold</vt:lpstr>
      <vt:lpstr>Segoe UI Semilight</vt:lpstr>
      <vt:lpstr>Verdana</vt:lpstr>
      <vt:lpstr>Wingdings</vt:lpstr>
      <vt:lpstr>WHITE TEMPLATE</vt:lpstr>
      <vt:lpstr>SOFT BLACK TEMPLATE</vt:lpstr>
      <vt:lpstr>MS</vt:lpstr>
      <vt:lpstr>AZ-300T06 M 5: Developing Azure Cognitive Services Solutions</vt:lpstr>
      <vt:lpstr>PowerPoint Presentation</vt:lpstr>
      <vt:lpstr>About Cognitive Services</vt:lpstr>
      <vt:lpstr>PowerPoint Presentation</vt:lpstr>
      <vt:lpstr>Computer Vision API v2 overview</vt:lpstr>
      <vt:lpstr>Analyze an image with C#</vt:lpstr>
      <vt:lpstr>Generate  a thumbnail with C#</vt:lpstr>
      <vt:lpstr>Extract handwritten text with C#</vt:lpstr>
      <vt:lpstr>PowerPoint Presentation</vt:lpstr>
      <vt:lpstr>Bing Web Search API overview</vt:lpstr>
      <vt:lpstr>Develop a Bing Web Search query in C#</vt:lpstr>
      <vt:lpstr>Filtering the answers in the search response</vt:lpstr>
      <vt:lpstr>PowerPoint Presentation</vt:lpstr>
      <vt:lpstr>Custom Speech Service Overview</vt:lpstr>
      <vt:lpstr>Create a custom acoustic model</vt:lpstr>
      <vt:lpstr>Create a custom language model</vt:lpstr>
      <vt:lpstr>PowerPoint Presentation</vt:lpstr>
      <vt:lpstr>QnA Maker overview</vt:lpstr>
      <vt:lpstr>Create a new knowledge base in C#</vt:lpstr>
      <vt:lpstr>Update a knowledge base in C#</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AZ-101.1 Migrate Servers to Azure</dc:title>
  <dc:subject/>
  <dc:creator>Tanya</dc:creator>
  <cp:keywords/>
  <dc:description/>
  <cp:lastModifiedBy>Dan Lewis</cp:lastModifiedBy>
  <cp:revision>401</cp:revision>
  <dcterms:created xsi:type="dcterms:W3CDTF">2018-07-31T14:16:34Z</dcterms:created>
  <dcterms:modified xsi:type="dcterms:W3CDTF">2018-11-23T08:33:37Z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