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742" r:id="rId6"/>
  </p:sldMasterIdLst>
  <p:notesMasterIdLst>
    <p:notesMasterId r:id="rId23"/>
  </p:notesMasterIdLst>
  <p:handoutMasterIdLst>
    <p:handoutMasterId r:id="rId24"/>
  </p:handoutMasterIdLst>
  <p:sldIdLst>
    <p:sldId id="1719" r:id="rId7"/>
    <p:sldId id="2141" r:id="rId8"/>
    <p:sldId id="2051" r:id="rId9"/>
    <p:sldId id="2132" r:id="rId10"/>
    <p:sldId id="2142" r:id="rId11"/>
    <p:sldId id="2143" r:id="rId12"/>
    <p:sldId id="2135" r:id="rId13"/>
    <p:sldId id="2136" r:id="rId14"/>
    <p:sldId id="2144" r:id="rId15"/>
    <p:sldId id="2138" r:id="rId16"/>
    <p:sldId id="2139" r:id="rId17"/>
    <p:sldId id="1879" r:id="rId18"/>
    <p:sldId id="1881" r:id="rId19"/>
    <p:sldId id="1880" r:id="rId20"/>
    <p:sldId id="1885" r:id="rId21"/>
    <p:sldId id="1883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719"/>
          </p14:sldIdLst>
        </p14:section>
        <p14:section name="MS-Template" id="{A073DAE3-B461-442F-A3D3-6642BD875E45}">
          <p14:sldIdLst>
            <p14:sldId id="2141"/>
            <p14:sldId id="2051"/>
            <p14:sldId id="2132"/>
            <p14:sldId id="2142"/>
            <p14:sldId id="2143"/>
            <p14:sldId id="2135"/>
            <p14:sldId id="2136"/>
            <p14:sldId id="2144"/>
            <p14:sldId id="2138"/>
            <p14:sldId id="2139"/>
            <p14:sldId id="1879"/>
            <p14:sldId id="1881"/>
            <p14:sldId id="1880"/>
            <p14:sldId id="1885"/>
            <p14:sldId id="1883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D22C1-976A-4344-B1E2-21E158CFA787}" v="1" dt="2019-02-15T08:44:3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92109" autoAdjust="0"/>
  </p:normalViewPr>
  <p:slideViewPr>
    <p:cSldViewPr snapToGrid="0">
      <p:cViewPr varScale="1">
        <p:scale>
          <a:sx n="131" d="100"/>
          <a:sy n="131" d="100"/>
        </p:scale>
        <p:origin x="96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48531434-74E2-401A-9D8B-21FC2C7DFB67}"/>
    <pc:docChg chg="delSld modSection">
      <pc:chgData name="Dan Lewis" userId="30f7ee97-579a-47d7-a717-b57f0e8fef5f" providerId="ADAL" clId="{48531434-74E2-401A-9D8B-21FC2C7DFB67}" dt="2019-02-15T08:57:30.601" v="4" actId="2696"/>
      <pc:docMkLst>
        <pc:docMk/>
      </pc:docMkLst>
      <pc:sldChg chg="del">
        <pc:chgData name="Dan Lewis" userId="30f7ee97-579a-47d7-a717-b57f0e8fef5f" providerId="ADAL" clId="{48531434-74E2-401A-9D8B-21FC2C7DFB67}" dt="2019-02-15T08:57:24.332" v="0" actId="2696"/>
        <pc:sldMkLst>
          <pc:docMk/>
          <pc:sldMk cId="3546179792" sldId="1872"/>
        </pc:sldMkLst>
      </pc:sldChg>
      <pc:sldChg chg="del">
        <pc:chgData name="Dan Lewis" userId="30f7ee97-579a-47d7-a717-b57f0e8fef5f" providerId="ADAL" clId="{48531434-74E2-401A-9D8B-21FC2C7DFB67}" dt="2019-02-15T08:57:27.854" v="1" actId="2696"/>
        <pc:sldMkLst>
          <pc:docMk/>
          <pc:sldMk cId="1711427598" sldId="1875"/>
        </pc:sldMkLst>
      </pc:sldChg>
      <pc:sldChg chg="del">
        <pc:chgData name="Dan Lewis" userId="30f7ee97-579a-47d7-a717-b57f0e8fef5f" providerId="ADAL" clId="{48531434-74E2-401A-9D8B-21FC2C7DFB67}" dt="2019-02-15T08:57:30.599" v="3" actId="2696"/>
        <pc:sldMkLst>
          <pc:docMk/>
          <pc:sldMk cId="1325957923" sldId="1876"/>
        </pc:sldMkLst>
      </pc:sldChg>
      <pc:sldMasterChg chg="delSldLayout">
        <pc:chgData name="Dan Lewis" userId="30f7ee97-579a-47d7-a717-b57f0e8fef5f" providerId="ADAL" clId="{48531434-74E2-401A-9D8B-21FC2C7DFB67}" dt="2019-02-15T08:57:30.601" v="4" actId="2696"/>
        <pc:sldMasterMkLst>
          <pc:docMk/>
          <pc:sldMasterMk cId="1566420526" sldId="2147484742"/>
        </pc:sldMasterMkLst>
        <pc:sldLayoutChg chg="del">
          <pc:chgData name="Dan Lewis" userId="30f7ee97-579a-47d7-a717-b57f0e8fef5f" providerId="ADAL" clId="{48531434-74E2-401A-9D8B-21FC2C7DFB67}" dt="2019-02-15T08:57:27.858" v="2" actId="2696"/>
          <pc:sldLayoutMkLst>
            <pc:docMk/>
            <pc:sldMasterMk cId="1566420526" sldId="2147484742"/>
            <pc:sldLayoutMk cId="3601015004" sldId="2147484756"/>
          </pc:sldLayoutMkLst>
        </pc:sldLayoutChg>
        <pc:sldLayoutChg chg="del">
          <pc:chgData name="Dan Lewis" userId="30f7ee97-579a-47d7-a717-b57f0e8fef5f" providerId="ADAL" clId="{48531434-74E2-401A-9D8B-21FC2C7DFB67}" dt="2019-02-15T08:57:30.601" v="4" actId="2696"/>
          <pc:sldLayoutMkLst>
            <pc:docMk/>
            <pc:sldMasterMk cId="1566420526" sldId="2147484742"/>
            <pc:sldLayoutMk cId="796340647" sldId="2147484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2/15/2019 8:57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6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3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2/15/2019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08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22949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5053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717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6607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0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03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95740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5917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1972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9349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6467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69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69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7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09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0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839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765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4" r:id="rId12"/>
    <p:sldLayoutId id="2147484755" r:id="rId13"/>
    <p:sldLayoutId id="2147484757" r:id="rId14"/>
    <p:sldLayoutId id="2147484758" r:id="rId15"/>
    <p:sldLayoutId id="2147484759" r:id="rId16"/>
    <p:sldLayoutId id="2147484760" r:id="rId17"/>
    <p:sldLayoutId id="2147484762" r:id="rId18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C35EA4"/>
          </p15:clr>
        </p15:guide>
        <p15:guide id="2" pos="7313" userDrawn="1">
          <p15:clr>
            <a:srgbClr val="C35EA4"/>
          </p15:clr>
        </p15:guide>
        <p15:guide id="3" orient="horz" pos="369" userDrawn="1">
          <p15:clr>
            <a:srgbClr val="C35EA4"/>
          </p15:clr>
        </p15:guide>
        <p15:guide id="4" orient="horz" pos="3949" userDrawn="1">
          <p15:clr>
            <a:srgbClr val="C35EA4"/>
          </p15:clr>
        </p15:guide>
        <p15:guide id="5" orient="horz" pos="184" userDrawn="1">
          <p15:clr>
            <a:srgbClr val="A4A3A4"/>
          </p15:clr>
        </p15:guide>
        <p15:guide id="6" pos="185" userDrawn="1">
          <p15:clr>
            <a:srgbClr val="A4A3A4"/>
          </p15:clr>
        </p15:guide>
        <p15:guide id="7" orient="horz" pos="4135" userDrawn="1">
          <p15:clr>
            <a:srgbClr val="A4A3A4"/>
          </p15:clr>
        </p15:guide>
        <p15:guide id="8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api-management/api-management-policies" TargetMode="Externa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2239844"/>
            <a:ext cx="4167887" cy="1661993"/>
          </a:xfrm>
        </p:spPr>
        <p:txBody>
          <a:bodyPr/>
          <a:lstStyle/>
          <a:p>
            <a:r>
              <a:rPr lang="en-US" dirty="0"/>
              <a:t>AZ-300</a:t>
            </a:r>
            <a:r>
              <a:rPr lang="tr-TR" dirty="0"/>
              <a:t>T</a:t>
            </a:r>
            <a:r>
              <a:rPr lang="en-US" dirty="0"/>
              <a:t>04</a:t>
            </a:r>
            <a:br>
              <a:rPr lang="en-US" dirty="0"/>
            </a:br>
            <a:r>
              <a:rPr lang="en-US" dirty="0"/>
              <a:t>M</a:t>
            </a:r>
            <a:r>
              <a:rPr lang="tr-TR" dirty="0"/>
              <a:t> 3</a:t>
            </a:r>
            <a:r>
              <a:rPr lang="en-US" dirty="0"/>
              <a:t>: </a:t>
            </a:r>
            <a:r>
              <a:rPr lang="en-US" b="1" dirty="0"/>
              <a:t>Using Azure Kubernetes 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046" y="3976492"/>
            <a:ext cx="4971810" cy="907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an Azure Kubernetes Service Cluster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Container Registry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Instances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87991"/>
            <a:ext cx="11018520" cy="3385542"/>
          </a:xfrm>
        </p:spPr>
        <p:txBody>
          <a:bodyPr/>
          <a:lstStyle/>
          <a:p>
            <a:r>
              <a:rPr lang="en-US" dirty="0"/>
              <a:t>A managed container hosting option offering a range of benefits:</a:t>
            </a:r>
          </a:p>
          <a:p>
            <a:pPr lvl="1"/>
            <a:r>
              <a:rPr lang="en-US" dirty="0"/>
              <a:t>Fast startup times</a:t>
            </a:r>
          </a:p>
          <a:p>
            <a:pPr lvl="1"/>
            <a:r>
              <a:rPr lang="en-US" dirty="0"/>
              <a:t>Public IP connectivity and DNS name</a:t>
            </a:r>
          </a:p>
          <a:p>
            <a:pPr lvl="1"/>
            <a:r>
              <a:rPr lang="en-US" dirty="0"/>
              <a:t>Hypervisor-level security</a:t>
            </a:r>
          </a:p>
          <a:p>
            <a:pPr lvl="1"/>
            <a:r>
              <a:rPr lang="en-US" dirty="0"/>
              <a:t>Custom sizes</a:t>
            </a:r>
          </a:p>
          <a:p>
            <a:pPr lvl="1"/>
            <a:r>
              <a:rPr lang="en-US" dirty="0"/>
              <a:t>Persistent storage</a:t>
            </a:r>
          </a:p>
          <a:p>
            <a:pPr lvl="1"/>
            <a:r>
              <a:rPr lang="en-US" dirty="0"/>
              <a:t>Linux and Windows containers</a:t>
            </a:r>
          </a:p>
          <a:p>
            <a:pPr lvl="1"/>
            <a:r>
              <a:rPr lang="en-US" dirty="0"/>
              <a:t>Co-scheduled 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application using Virtual </a:t>
            </a:r>
            <a:r>
              <a:rPr lang="en-US" dirty="0" err="1"/>
              <a:t>Kubelet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23605"/>
            <a:ext cx="11018520" cy="4887492"/>
          </a:xfrm>
        </p:spPr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Kubelet</a:t>
            </a:r>
            <a:r>
              <a:rPr lang="en-US" dirty="0"/>
              <a:t> provider is an experimental open source project:</a:t>
            </a:r>
          </a:p>
          <a:p>
            <a:pPr lvl="1"/>
            <a:r>
              <a:rPr lang="en-US" dirty="0"/>
              <a:t>Allows scheduling AKS-managed containers on Azure Container Instances</a:t>
            </a:r>
          </a:p>
          <a:p>
            <a:pPr lvl="1"/>
            <a:r>
              <a:rPr lang="en-US" dirty="0"/>
              <a:t>Combines functional benefits of AKS with low pricing of ACI</a:t>
            </a:r>
          </a:p>
          <a:p>
            <a:pPr lvl="1"/>
            <a:r>
              <a:rPr lang="en-US" dirty="0"/>
              <a:t>Supports both Windows and Linux containers</a:t>
            </a:r>
          </a:p>
          <a:p>
            <a:r>
              <a:rPr lang="en-US" dirty="0"/>
              <a:t>To install the Virtual </a:t>
            </a:r>
            <a:r>
              <a:rPr lang="en-US" dirty="0" err="1"/>
              <a:t>Kubelet</a:t>
            </a:r>
            <a:r>
              <a:rPr lang="en-US" dirty="0"/>
              <a:t> provider:</a:t>
            </a:r>
          </a:p>
          <a:p>
            <a:pPr lvl="1"/>
            <a:r>
              <a:rPr lang="en-US" dirty="0"/>
              <a:t>Ensure that the prerequisites are satisfied:</a:t>
            </a:r>
          </a:p>
          <a:p>
            <a:pPr lvl="2"/>
            <a:r>
              <a:rPr lang="en-US" dirty="0"/>
              <a:t>An existing AKS cluster</a:t>
            </a:r>
          </a:p>
          <a:p>
            <a:pPr lvl="2"/>
            <a:r>
              <a:rPr lang="en-US" dirty="0"/>
              <a:t>Azure CLI version 2.0.33 and Helm installed</a:t>
            </a:r>
          </a:p>
          <a:p>
            <a:pPr lvl="2"/>
            <a:r>
              <a:rPr lang="en-US" dirty="0"/>
              <a:t>A service account and role binding for use with Tiller (for RBAC-enabled AKS clusters)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install-connector command:</a:t>
            </a:r>
          </a:p>
          <a:p>
            <a:pPr lvl="2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install-connector --resource-group </a:t>
            </a:r>
            <a:r>
              <a:rPr lang="en-US" dirty="0" err="1"/>
              <a:t>myAKSCluster</a:t>
            </a:r>
            <a:r>
              <a:rPr lang="en-US" dirty="0"/>
              <a:t> --name </a:t>
            </a:r>
            <a:r>
              <a:rPr lang="en-US" dirty="0" err="1"/>
              <a:t>myAKSCluster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--connector-name virtual-</a:t>
            </a:r>
            <a:r>
              <a:rPr lang="en-US" dirty="0" err="1"/>
              <a:t>kubelet</a:t>
            </a:r>
            <a:r>
              <a:rPr lang="en-US" dirty="0"/>
              <a:t> --</a:t>
            </a:r>
            <a:r>
              <a:rPr lang="en-US" dirty="0" err="1"/>
              <a:t>os</a:t>
            </a:r>
            <a:r>
              <a:rPr lang="en-US" dirty="0"/>
              <a:t>-type Both</a:t>
            </a:r>
          </a:p>
          <a:p>
            <a:pPr lvl="1"/>
            <a:r>
              <a:rPr lang="en-US" dirty="0"/>
              <a:t>Once the installation completes, you can deploy Windows and Linux containers to ACI:</a:t>
            </a:r>
          </a:p>
          <a:p>
            <a:pPr lvl="2"/>
            <a:r>
              <a:rPr lang="en-US" dirty="0"/>
              <a:t>In the .</a:t>
            </a:r>
            <a:r>
              <a:rPr lang="en-US" dirty="0" err="1"/>
              <a:t>yaml</a:t>
            </a:r>
            <a:r>
              <a:rPr lang="en-US" dirty="0"/>
              <a:t> file, replace kubernetes.io/hostname with the name of the Linux/Windows Virtual </a:t>
            </a:r>
            <a:r>
              <a:rPr lang="en-US" dirty="0" err="1"/>
              <a:t>Kubelet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0043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92-FA78-4917-88DA-2D45398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Management (APIM)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5C21-926C-414F-9C05-64FF97CC7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4419671"/>
          </a:xfrm>
        </p:spPr>
        <p:txBody>
          <a:bodyPr/>
          <a:lstStyle/>
          <a:p>
            <a:r>
              <a:rPr lang="en-US" dirty="0"/>
              <a:t>Streamlines the process of common tasks necessary for creating an API for external use</a:t>
            </a:r>
          </a:p>
          <a:p>
            <a:endParaRPr lang="en-US" dirty="0"/>
          </a:p>
          <a:p>
            <a:r>
              <a:rPr lang="en-US" dirty="0"/>
              <a:t>Tasks include:</a:t>
            </a:r>
          </a:p>
          <a:p>
            <a:pPr lvl="1"/>
            <a:r>
              <a:rPr lang="en-US" dirty="0"/>
              <a:t>Creating a successful and useful developer portal</a:t>
            </a:r>
          </a:p>
          <a:p>
            <a:pPr lvl="1"/>
            <a:r>
              <a:rPr lang="en-US" dirty="0"/>
              <a:t>Securing API endpoints from anonymous or unwanted access</a:t>
            </a:r>
          </a:p>
          <a:p>
            <a:pPr lvl="1"/>
            <a:r>
              <a:rPr lang="en-US" dirty="0"/>
              <a:t>Managing existing developer access through cache mechanisms, throttling and other policies</a:t>
            </a:r>
          </a:p>
          <a:p>
            <a:pPr lvl="1"/>
            <a:r>
              <a:rPr lang="en-US" dirty="0"/>
              <a:t>Building a monitoring and analytics platform to diagnose issues and monitor adoption</a:t>
            </a:r>
          </a:p>
          <a:p>
            <a:pPr lvl="1"/>
            <a:r>
              <a:rPr lang="en-US" dirty="0"/>
              <a:t>Providing business users and developers with deep insights into how each API is specifically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7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C15E-1230-47FC-A2D8-CFF96BF9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API Management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52B-42A6-4ABB-9400-CD3B1CF83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976473"/>
          </a:xfrm>
        </p:spPr>
        <p:txBody>
          <a:bodyPr/>
          <a:lstStyle/>
          <a:p>
            <a:r>
              <a:rPr lang="en-US" dirty="0"/>
              <a:t>Create and manage APIs</a:t>
            </a:r>
          </a:p>
          <a:p>
            <a:endParaRPr lang="en-US" dirty="0"/>
          </a:p>
          <a:p>
            <a:r>
              <a:rPr lang="en-US" dirty="0"/>
              <a:t>Each API contain one or more sets operations</a:t>
            </a:r>
          </a:p>
          <a:p>
            <a:endParaRPr lang="en-US" dirty="0"/>
          </a:p>
          <a:p>
            <a:r>
              <a:rPr lang="en-US" dirty="0"/>
              <a:t>Operations are configurable granting control over:</a:t>
            </a:r>
          </a:p>
          <a:p>
            <a:pPr lvl="1"/>
            <a:r>
              <a:rPr lang="en-US" dirty="0"/>
              <a:t>URL mapping</a:t>
            </a:r>
          </a:p>
          <a:p>
            <a:pPr lvl="1"/>
            <a:r>
              <a:rPr lang="en-US" dirty="0"/>
              <a:t>Query and path parameters</a:t>
            </a:r>
          </a:p>
          <a:p>
            <a:pPr lvl="1"/>
            <a:r>
              <a:rPr lang="en-US" dirty="0"/>
              <a:t>Request and response content</a:t>
            </a:r>
          </a:p>
          <a:p>
            <a:pPr lvl="1"/>
            <a:r>
              <a:rPr lang="en-US" dirty="0"/>
              <a:t>Operation response caching</a:t>
            </a:r>
          </a:p>
        </p:txBody>
      </p:sp>
    </p:spTree>
    <p:extLst>
      <p:ext uri="{BB962C8B-B14F-4D97-AF65-F5344CB8AC3E}">
        <p14:creationId xmlns:p14="http://schemas.microsoft.com/office/powerpoint/2010/main" val="11101783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8536-E97C-4B04-93D4-991E01E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D457-3769-443E-9765-A60952727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237809"/>
          </a:xfrm>
        </p:spPr>
        <p:txBody>
          <a:bodyPr/>
          <a:lstStyle/>
          <a:p>
            <a:r>
              <a:rPr lang="en-US" dirty="0"/>
              <a:t>Contains one or more APIs in a package</a:t>
            </a:r>
          </a:p>
          <a:p>
            <a:endParaRPr lang="en-US" dirty="0"/>
          </a:p>
          <a:p>
            <a:r>
              <a:rPr lang="en-US" dirty="0"/>
              <a:t>Products can be open or protected</a:t>
            </a:r>
          </a:p>
          <a:p>
            <a:pPr lvl="1"/>
            <a:r>
              <a:rPr lang="en-US" dirty="0"/>
              <a:t>Open products are free to use without any subscription</a:t>
            </a:r>
          </a:p>
          <a:p>
            <a:pPr lvl="1"/>
            <a:r>
              <a:rPr lang="en-US" dirty="0"/>
              <a:t>Protected products must be subscribed to before use</a:t>
            </a:r>
          </a:p>
          <a:p>
            <a:endParaRPr lang="en-US" dirty="0"/>
          </a:p>
          <a:p>
            <a:r>
              <a:rPr lang="en-US" dirty="0"/>
              <a:t>When a product is ready for developers, it can be published for use</a:t>
            </a:r>
          </a:p>
        </p:txBody>
      </p:sp>
    </p:spTree>
    <p:extLst>
      <p:ext uri="{BB962C8B-B14F-4D97-AF65-F5344CB8AC3E}">
        <p14:creationId xmlns:p14="http://schemas.microsoft.com/office/powerpoint/2010/main" val="34391910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C87-5D81-457A-BEC6-D8E3EC4E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87" y="404648"/>
            <a:ext cx="11018520" cy="553998"/>
          </a:xfrm>
        </p:spPr>
        <p:txBody>
          <a:bodyPr/>
          <a:lstStyle/>
          <a:p>
            <a:r>
              <a:rPr lang="en-US" dirty="0"/>
              <a:t>Create and Publish a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CD23-C674-4BFB-8C7A-93F3BDC39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696" y="1028343"/>
            <a:ext cx="11018520" cy="2400657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In Azure API Management, a product contains one or more APIs as well as a usage quota and the terms of use. Once a product is published, developers can subscribe to the product and begin to use the product's APIs.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In this topic, you learn how to:</a:t>
            </a:r>
          </a:p>
          <a:p>
            <a:pPr fontAlgn="base"/>
            <a:r>
              <a:rPr lang="en-US" sz="2000" dirty="0"/>
              <a:t>Create and publish a product</a:t>
            </a:r>
          </a:p>
          <a:p>
            <a:pPr fontAlgn="base"/>
            <a:r>
              <a:rPr lang="en-US" sz="2000" dirty="0"/>
              <a:t>Add an API to the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22EAA-5F5C-4E72-B50A-1C4C060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46" y="1733131"/>
            <a:ext cx="5876398" cy="50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28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5EA1-B774-4D84-A025-05110900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9792-B9AE-4D75-A877-E6E00E98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1445022"/>
            <a:ext cx="11018520" cy="3724096"/>
          </a:xfrm>
        </p:spPr>
        <p:txBody>
          <a:bodyPr/>
          <a:lstStyle/>
          <a:p>
            <a:r>
              <a:rPr lang="en-US" dirty="0"/>
              <a:t>Collection of statements that are executed sequentially at the request or response of an API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Are a quick way to change the behavior of an API without code changes to the actual back-end API application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A comprehensive list of policy options can be found here: </a:t>
            </a:r>
            <a:r>
              <a:rPr lang="en-US" u="sng" dirty="0">
                <a:hlinkClick r:id="rId2"/>
              </a:rPr>
              <a:t>https://docs.microsoft.com/azure/api-management/api-management-policies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1: </a:t>
            </a: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an Azure Kubernetes Service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About Azure Kubernetes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Deploy an AKS cluster using Azure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Deploy an AKS cluster using Azure Portal</a:t>
            </a:r>
          </a:p>
        </p:txBody>
      </p:sp>
    </p:spTree>
    <p:extLst>
      <p:ext uri="{BB962C8B-B14F-4D97-AF65-F5344CB8AC3E}">
        <p14:creationId xmlns:p14="http://schemas.microsoft.com/office/powerpoint/2010/main" val="3032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Azure Kubernetes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23605"/>
            <a:ext cx="11018520" cy="4124206"/>
          </a:xfrm>
        </p:spPr>
        <p:txBody>
          <a:bodyPr/>
          <a:lstStyle/>
          <a:p>
            <a:r>
              <a:rPr lang="en-US" dirty="0"/>
              <a:t>Managed Kubernetes cluster hosted in Azure with a range of benefits:</a:t>
            </a:r>
          </a:p>
          <a:p>
            <a:pPr lvl="1"/>
            <a:r>
              <a:rPr lang="en-US" dirty="0"/>
              <a:t>Flexible deployment options</a:t>
            </a:r>
          </a:p>
          <a:p>
            <a:pPr lvl="1"/>
            <a:r>
              <a:rPr lang="en-US" dirty="0"/>
              <a:t>Identity and security management</a:t>
            </a:r>
          </a:p>
          <a:p>
            <a:pPr lvl="1"/>
            <a:r>
              <a:rPr lang="en-US" dirty="0"/>
              <a:t>Integrated logging and monitoring</a:t>
            </a:r>
          </a:p>
          <a:p>
            <a:pPr lvl="1"/>
            <a:r>
              <a:rPr lang="en-US" dirty="0"/>
              <a:t>Cluster node scaling</a:t>
            </a:r>
          </a:p>
          <a:p>
            <a:pPr lvl="1"/>
            <a:r>
              <a:rPr lang="en-US" dirty="0"/>
              <a:t>Cluster node upgrades</a:t>
            </a:r>
          </a:p>
          <a:p>
            <a:pPr lvl="1"/>
            <a:r>
              <a:rPr lang="en-US" dirty="0"/>
              <a:t>HTTP application routing</a:t>
            </a:r>
          </a:p>
          <a:p>
            <a:pPr lvl="1"/>
            <a:r>
              <a:rPr lang="en-US" dirty="0"/>
              <a:t>GPU enabled nodes</a:t>
            </a:r>
          </a:p>
          <a:p>
            <a:pPr lvl="1"/>
            <a:r>
              <a:rPr lang="en-US" dirty="0"/>
              <a:t>Development tooling integration</a:t>
            </a:r>
          </a:p>
          <a:p>
            <a:pPr lvl="1"/>
            <a:r>
              <a:rPr lang="en-US" dirty="0"/>
              <a:t>Virtual network integration</a:t>
            </a:r>
          </a:p>
          <a:p>
            <a:pPr lvl="1"/>
            <a:r>
              <a:rPr lang="en-US" dirty="0"/>
              <a:t>Private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61" y="2932072"/>
            <a:ext cx="4617384" cy="273367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 AKS cluster using Azure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69996" y="833879"/>
            <a:ext cx="11018520" cy="4985980"/>
          </a:xfrm>
        </p:spPr>
        <p:txBody>
          <a:bodyPr/>
          <a:lstStyle/>
          <a:p>
            <a:r>
              <a:rPr lang="en-US" sz="2400" dirty="0"/>
              <a:t>Implementation steps:</a:t>
            </a:r>
          </a:p>
          <a:p>
            <a:pPr lvl="1"/>
            <a:r>
              <a:rPr lang="en-US" sz="2000" dirty="0"/>
              <a:t>1. Create a resource group: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group create --name </a:t>
            </a:r>
            <a:r>
              <a:rPr lang="en-US" sz="1800" dirty="0" err="1"/>
              <a:t>myAKSCluster</a:t>
            </a:r>
            <a:r>
              <a:rPr lang="en-US" sz="1800" dirty="0"/>
              <a:t> --location </a:t>
            </a:r>
            <a:r>
              <a:rPr lang="en-US" sz="1800" dirty="0" err="1"/>
              <a:t>eastus</a:t>
            </a:r>
            <a:endParaRPr lang="en-US" sz="1800" dirty="0"/>
          </a:p>
          <a:p>
            <a:pPr lvl="1"/>
            <a:r>
              <a:rPr lang="en-US" sz="2000" dirty="0"/>
              <a:t>2. Create an AKS cluster: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aks</a:t>
            </a:r>
            <a:r>
              <a:rPr lang="en-US" sz="1800" dirty="0"/>
              <a:t> create --resource-group </a:t>
            </a:r>
            <a:r>
              <a:rPr lang="en-US" sz="1800" dirty="0" err="1"/>
              <a:t>myAKSCluster</a:t>
            </a:r>
            <a:r>
              <a:rPr lang="en-US" sz="1800" dirty="0"/>
              <a:t> --name </a:t>
            </a:r>
            <a:r>
              <a:rPr lang="en-US" sz="1800" dirty="0" err="1"/>
              <a:t>myAKSCluster</a:t>
            </a:r>
            <a:r>
              <a:rPr lang="en-US" sz="1800" dirty="0"/>
              <a:t> --node-count 1 --enable-</a:t>
            </a:r>
            <a:r>
              <a:rPr lang="en-US" sz="1800" dirty="0" err="1"/>
              <a:t>addons</a:t>
            </a:r>
            <a:r>
              <a:rPr lang="en-US" sz="1800" dirty="0"/>
              <a:t> monitoring --generate-</a:t>
            </a:r>
            <a:r>
              <a:rPr lang="en-US" sz="1800" dirty="0" err="1"/>
              <a:t>ssh</a:t>
            </a:r>
            <a:r>
              <a:rPr lang="en-US" sz="1800" dirty="0"/>
              <a:t>-keys</a:t>
            </a:r>
          </a:p>
          <a:p>
            <a:pPr lvl="1"/>
            <a:r>
              <a:rPr lang="en-US" sz="2000" dirty="0"/>
              <a:t>3. Connect to the AKS cluster: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aks</a:t>
            </a:r>
            <a:r>
              <a:rPr lang="en-US" sz="1800" dirty="0"/>
              <a:t> get-credentials --resource-group </a:t>
            </a:r>
            <a:r>
              <a:rPr lang="en-US" sz="1800" dirty="0" err="1"/>
              <a:t>myAKSCluster</a:t>
            </a:r>
            <a:r>
              <a:rPr lang="en-US" sz="1800" dirty="0"/>
              <a:t> \</a:t>
            </a:r>
            <a:br>
              <a:rPr lang="en-US" sz="1800" dirty="0"/>
            </a:br>
            <a:r>
              <a:rPr lang="en-US" sz="1800" dirty="0"/>
              <a:t>                                      --name </a:t>
            </a:r>
            <a:r>
              <a:rPr lang="en-US" sz="1800" dirty="0" err="1"/>
              <a:t>myAKSCluster</a:t>
            </a:r>
            <a:endParaRPr lang="en-US" sz="1800" dirty="0"/>
          </a:p>
          <a:p>
            <a:pPr lvl="1"/>
            <a:r>
              <a:rPr lang="en-US" sz="2000" dirty="0"/>
              <a:t>4. Create a Kubernetes manifest file (azure-</a:t>
            </a:r>
            <a:r>
              <a:rPr lang="en-US" sz="2000" dirty="0" err="1"/>
              <a:t>vote.yaml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5. Run the containerized application:</a:t>
            </a:r>
          </a:p>
          <a:p>
            <a:pPr lvl="2"/>
            <a:r>
              <a:rPr lang="en-US" sz="1800" dirty="0" err="1"/>
              <a:t>kubectl</a:t>
            </a:r>
            <a:r>
              <a:rPr lang="en-US" sz="1800" dirty="0"/>
              <a:t> apply -f azure-</a:t>
            </a:r>
            <a:r>
              <a:rPr lang="en-US" sz="1800" dirty="0" err="1"/>
              <a:t>vote.yaml</a:t>
            </a:r>
            <a:endParaRPr lang="en-US" sz="1800" dirty="0"/>
          </a:p>
          <a:p>
            <a:pPr lvl="1"/>
            <a:r>
              <a:rPr lang="en-US" sz="2000" dirty="0"/>
              <a:t>6. Monitor the progress of the deployment:</a:t>
            </a:r>
          </a:p>
          <a:p>
            <a:pPr lvl="2"/>
            <a:r>
              <a:rPr lang="en-US" sz="1800" dirty="0" err="1"/>
              <a:t>kubectl</a:t>
            </a:r>
            <a:r>
              <a:rPr lang="en-US" sz="1800" dirty="0"/>
              <a:t> get service azure-vote-front –watch</a:t>
            </a:r>
          </a:p>
          <a:p>
            <a:pPr lvl="1"/>
            <a:r>
              <a:rPr lang="en-US" sz="2000" dirty="0"/>
              <a:t>7. Monitor health and logs (from the Azure portal)</a:t>
            </a:r>
          </a:p>
        </p:txBody>
      </p:sp>
    </p:spTree>
    <p:extLst>
      <p:ext uri="{BB962C8B-B14F-4D97-AF65-F5344CB8AC3E}">
        <p14:creationId xmlns:p14="http://schemas.microsoft.com/office/powerpoint/2010/main" val="1887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61" y="2932072"/>
            <a:ext cx="4617384" cy="273367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 AKS cluster using Azure Portal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69996" y="833879"/>
            <a:ext cx="11018520" cy="4985980"/>
          </a:xfrm>
        </p:spPr>
        <p:txBody>
          <a:bodyPr/>
          <a:lstStyle/>
          <a:p>
            <a:r>
              <a:rPr lang="en-US" sz="2400" dirty="0"/>
              <a:t>Implementation steps:</a:t>
            </a:r>
          </a:p>
          <a:p>
            <a:pPr lvl="1"/>
            <a:r>
              <a:rPr lang="en-US" sz="2000" dirty="0"/>
              <a:t>1. Create a resource &gt; Kubernetes Service:</a:t>
            </a:r>
          </a:p>
          <a:p>
            <a:pPr lvl="2"/>
            <a:r>
              <a:rPr lang="en-US" sz="1800" dirty="0"/>
              <a:t>Basics: Project details, Cluster details, Scale</a:t>
            </a:r>
          </a:p>
          <a:p>
            <a:pPr lvl="2"/>
            <a:r>
              <a:rPr lang="en-US" sz="1800" dirty="0"/>
              <a:t>Authentication: A new or existing service principal and RBAC settings</a:t>
            </a:r>
          </a:p>
          <a:p>
            <a:pPr lvl="2"/>
            <a:r>
              <a:rPr lang="en-US" sz="1800" dirty="0"/>
              <a:t>Networking: Http application routing and Network configuration (Basic or Advanced)</a:t>
            </a:r>
          </a:p>
          <a:p>
            <a:pPr lvl="2"/>
            <a:r>
              <a:rPr lang="en-US" sz="1800" dirty="0"/>
              <a:t>Monitoring: A new or existing Log Analytics workspace.</a:t>
            </a:r>
          </a:p>
          <a:p>
            <a:pPr lvl="1"/>
            <a:r>
              <a:rPr lang="en-US" sz="2000" dirty="0"/>
              <a:t>2. Connect to the cluster: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aks</a:t>
            </a:r>
            <a:r>
              <a:rPr lang="en-US" sz="1800" dirty="0"/>
              <a:t> get-credentials --resource-group </a:t>
            </a:r>
            <a:r>
              <a:rPr lang="en-US" sz="1800" dirty="0" err="1"/>
              <a:t>myAKSCluster</a:t>
            </a:r>
            <a:r>
              <a:rPr lang="en-US" sz="1800" dirty="0"/>
              <a:t> \</a:t>
            </a:r>
            <a:br>
              <a:rPr lang="en-US" sz="1800" dirty="0"/>
            </a:br>
            <a:r>
              <a:rPr lang="en-US" sz="1800" dirty="0"/>
              <a:t>                                      --name </a:t>
            </a:r>
            <a:r>
              <a:rPr lang="en-US" sz="1800" dirty="0" err="1"/>
              <a:t>myAKSCluster</a:t>
            </a:r>
            <a:endParaRPr lang="en-US" sz="1800" dirty="0"/>
          </a:p>
          <a:p>
            <a:pPr lvl="1"/>
            <a:r>
              <a:rPr lang="en-US" sz="2000" dirty="0"/>
              <a:t>3. Create a Kubernetes manifest file (azure-</a:t>
            </a:r>
            <a:r>
              <a:rPr lang="en-US" sz="2000" dirty="0" err="1"/>
              <a:t>vote.yaml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4. Run the containerized application:</a:t>
            </a:r>
          </a:p>
          <a:p>
            <a:pPr lvl="2"/>
            <a:r>
              <a:rPr lang="en-US" sz="1800" dirty="0" err="1"/>
              <a:t>kubectl</a:t>
            </a:r>
            <a:r>
              <a:rPr lang="en-US" sz="1800" dirty="0"/>
              <a:t> apply -f azure-</a:t>
            </a:r>
            <a:r>
              <a:rPr lang="en-US" sz="1800" dirty="0" err="1"/>
              <a:t>vote.yaml</a:t>
            </a:r>
            <a:endParaRPr lang="en-US" sz="1800" dirty="0"/>
          </a:p>
          <a:p>
            <a:pPr lvl="1"/>
            <a:r>
              <a:rPr lang="en-US" sz="2000" dirty="0"/>
              <a:t>5. Monitor health and logs (from the Azure portal)</a:t>
            </a:r>
          </a:p>
          <a:p>
            <a:pPr lvl="1"/>
            <a:endParaRPr lang="en-US" sz="2000" dirty="0"/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45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2: Azure Container Registry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Azure Container Registry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Deploy an image to ACR 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25641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895524"/>
            <a:ext cx="11018520" cy="5084469"/>
          </a:xfrm>
        </p:spPr>
        <p:txBody>
          <a:bodyPr/>
          <a:lstStyle/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Registry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Container </a:t>
            </a:r>
          </a:p>
          <a:p>
            <a:r>
              <a:rPr lang="en-US" dirty="0"/>
              <a:t>ACR is a managed container registry based on Docker Registry 2.0:</a:t>
            </a:r>
          </a:p>
          <a:p>
            <a:pPr lvl="1"/>
            <a:r>
              <a:rPr lang="en-US" dirty="0"/>
              <a:t>Integrates with Azure Container Registry Build (for building container images)</a:t>
            </a:r>
          </a:p>
          <a:p>
            <a:pPr lvl="1"/>
            <a:r>
              <a:rPr lang="en-US" dirty="0"/>
              <a:t>Is available in three service tiers: Basic, Standard, and Premium</a:t>
            </a:r>
          </a:p>
          <a:p>
            <a:pPr lvl="1"/>
            <a:r>
              <a:rPr lang="en-US" dirty="0"/>
              <a:t>Offers:</a:t>
            </a:r>
          </a:p>
          <a:p>
            <a:pPr lvl="2"/>
            <a:r>
              <a:rPr lang="en-US" dirty="0"/>
              <a:t>Webhook integration</a:t>
            </a:r>
          </a:p>
          <a:p>
            <a:pPr lvl="2"/>
            <a:r>
              <a:rPr lang="en-US" dirty="0"/>
              <a:t>Azure AD authentication</a:t>
            </a:r>
          </a:p>
          <a:p>
            <a:pPr lvl="2"/>
            <a:r>
              <a:rPr lang="en-US" dirty="0"/>
              <a:t>Delete functionality</a:t>
            </a:r>
          </a:p>
          <a:p>
            <a:pPr lvl="2"/>
            <a:r>
              <a:rPr lang="en-US" dirty="0"/>
              <a:t>Geo-replication (with the Premium tier)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 image to ACR using Azure CLI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04547" y="1285942"/>
            <a:ext cx="11018520" cy="4838248"/>
          </a:xfrm>
        </p:spPr>
        <p:txBody>
          <a:bodyPr/>
          <a:lstStyle/>
          <a:p>
            <a:r>
              <a:rPr lang="en-US" sz="2400" dirty="0"/>
              <a:t>Implementation steps:</a:t>
            </a:r>
          </a:p>
          <a:p>
            <a:pPr lvl="1"/>
            <a:r>
              <a:rPr lang="en-US" sz="2000" dirty="0"/>
              <a:t>1. Create a resource group: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group create --name </a:t>
            </a:r>
            <a:r>
              <a:rPr lang="en-US" sz="1800" dirty="0" err="1"/>
              <a:t>myResourceGroup</a:t>
            </a:r>
            <a:r>
              <a:rPr lang="en-US" sz="1800" dirty="0"/>
              <a:t> --location </a:t>
            </a:r>
            <a:r>
              <a:rPr lang="en-US" sz="1800" dirty="0" err="1"/>
              <a:t>eastus</a:t>
            </a:r>
            <a:endParaRPr lang="en-US" sz="1800" dirty="0"/>
          </a:p>
          <a:p>
            <a:pPr lvl="1"/>
            <a:r>
              <a:rPr lang="en-US" sz="2000" dirty="0"/>
              <a:t>2. Create a container registry: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acr</a:t>
            </a:r>
            <a:r>
              <a:rPr lang="en-US" sz="1800" dirty="0"/>
              <a:t> create --resource-group </a:t>
            </a:r>
            <a:r>
              <a:rPr lang="en-US" sz="1800" dirty="0" err="1"/>
              <a:t>myResourceGroup</a:t>
            </a:r>
            <a:r>
              <a:rPr lang="en-US" sz="1800" dirty="0"/>
              <a:t> --name myContainerRegistry007 --</a:t>
            </a:r>
            <a:r>
              <a:rPr lang="en-US" sz="1800" dirty="0" err="1"/>
              <a:t>sku</a:t>
            </a:r>
            <a:r>
              <a:rPr lang="en-US" sz="1800" dirty="0"/>
              <a:t> Basic</a:t>
            </a:r>
          </a:p>
          <a:p>
            <a:pPr lvl="1"/>
            <a:r>
              <a:rPr lang="en-US" sz="2000" dirty="0"/>
              <a:t>3. Log in to ACR: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acr</a:t>
            </a:r>
            <a:r>
              <a:rPr lang="en-US" sz="1800" dirty="0"/>
              <a:t> login --name &lt;</a:t>
            </a:r>
            <a:r>
              <a:rPr lang="en-US" sz="1800" dirty="0" err="1"/>
              <a:t>acrName</a:t>
            </a:r>
            <a:r>
              <a:rPr lang="en-US" sz="1800" dirty="0"/>
              <a:t>&gt;</a:t>
            </a:r>
          </a:p>
          <a:p>
            <a:pPr lvl="1"/>
            <a:r>
              <a:rPr lang="en-US" sz="2000" dirty="0"/>
              <a:t>4. Push a new image to ACR (or pull and tag an existing image first):</a:t>
            </a:r>
          </a:p>
          <a:p>
            <a:pPr lvl="2"/>
            <a:r>
              <a:rPr lang="en-US" sz="1800" dirty="0" err="1"/>
              <a:t>docker</a:t>
            </a:r>
            <a:r>
              <a:rPr lang="en-US" sz="1800" dirty="0"/>
              <a:t> pull </a:t>
            </a:r>
            <a:r>
              <a:rPr lang="en-US" sz="1800" dirty="0" err="1"/>
              <a:t>microsoft</a:t>
            </a:r>
            <a:r>
              <a:rPr lang="en-US" sz="1800" dirty="0"/>
              <a:t>/</a:t>
            </a:r>
            <a:r>
              <a:rPr lang="en-US" sz="1800" dirty="0" err="1"/>
              <a:t>aci-helloworld</a:t>
            </a:r>
            <a:endParaRPr lang="en-US" sz="1800" dirty="0"/>
          </a:p>
          <a:p>
            <a:pPr lvl="2"/>
            <a:r>
              <a:rPr lang="en-US" sz="1800" dirty="0" err="1"/>
              <a:t>docker</a:t>
            </a:r>
            <a:r>
              <a:rPr lang="en-US" sz="1800" dirty="0"/>
              <a:t> tag </a:t>
            </a:r>
            <a:r>
              <a:rPr lang="en-US" sz="1800" dirty="0" err="1"/>
              <a:t>microsoft</a:t>
            </a:r>
            <a:r>
              <a:rPr lang="en-US" sz="1800" dirty="0"/>
              <a:t>/</a:t>
            </a:r>
            <a:r>
              <a:rPr lang="en-US" sz="1800" dirty="0" err="1"/>
              <a:t>aci-helloworld</a:t>
            </a:r>
            <a:r>
              <a:rPr lang="en-US" sz="1800" dirty="0"/>
              <a:t> &lt;</a:t>
            </a:r>
            <a:r>
              <a:rPr lang="en-US" sz="1800" dirty="0" err="1"/>
              <a:t>acrLoginServer</a:t>
            </a:r>
            <a:r>
              <a:rPr lang="en-US" sz="1800" dirty="0"/>
              <a:t>&gt;/aci-helloworld:v1</a:t>
            </a:r>
          </a:p>
          <a:p>
            <a:pPr lvl="2"/>
            <a:r>
              <a:rPr lang="en-US" sz="1800" dirty="0" err="1"/>
              <a:t>docker</a:t>
            </a:r>
            <a:r>
              <a:rPr lang="en-US" sz="1800" dirty="0"/>
              <a:t> push &lt;</a:t>
            </a:r>
            <a:r>
              <a:rPr lang="en-US" sz="1800" dirty="0" err="1"/>
              <a:t>acrLoginServer</a:t>
            </a:r>
            <a:r>
              <a:rPr lang="en-US" sz="1800" dirty="0"/>
              <a:t>&gt;/aci-helloworld:v1</a:t>
            </a:r>
          </a:p>
          <a:p>
            <a:pPr lvl="1"/>
            <a:r>
              <a:rPr lang="en-US" sz="2000" dirty="0"/>
              <a:t>5. Deploy a container by using an image in ACR:</a:t>
            </a:r>
          </a:p>
          <a:p>
            <a:pPr lvl="2"/>
            <a:r>
              <a:rPr lang="en-US" sz="1800" dirty="0" err="1"/>
              <a:t>az</a:t>
            </a:r>
            <a:r>
              <a:rPr lang="en-US" sz="1800" dirty="0"/>
              <a:t> container create --resource-group </a:t>
            </a:r>
            <a:r>
              <a:rPr lang="en-US" sz="1800" dirty="0" err="1"/>
              <a:t>myResourceGroup</a:t>
            </a:r>
            <a:r>
              <a:rPr lang="en-US" sz="1800" dirty="0"/>
              <a:t> --name </a:t>
            </a:r>
            <a:r>
              <a:rPr lang="en-US" sz="1800" dirty="0" err="1"/>
              <a:t>acr-quickstart</a:t>
            </a:r>
            <a:r>
              <a:rPr lang="en-US" sz="1800" dirty="0"/>
              <a:t> --image &lt;</a:t>
            </a:r>
            <a:r>
              <a:rPr lang="en-US" sz="1800" dirty="0" err="1"/>
              <a:t>acrLoginServer</a:t>
            </a:r>
            <a:r>
              <a:rPr lang="en-US" sz="1800" dirty="0"/>
              <a:t>&gt;/aci-helloworld:v1 --</a:t>
            </a:r>
            <a:r>
              <a:rPr lang="en-US" sz="1800" dirty="0" err="1"/>
              <a:t>cpu</a:t>
            </a:r>
            <a:r>
              <a:rPr lang="en-US" sz="1800" dirty="0"/>
              <a:t> 1 --memory 1 --registry-username &lt;</a:t>
            </a:r>
            <a:r>
              <a:rPr lang="en-US" sz="1800" dirty="0" err="1"/>
              <a:t>acrName</a:t>
            </a:r>
            <a:r>
              <a:rPr lang="en-US" sz="1800" dirty="0"/>
              <a:t>&gt; </a:t>
            </a:r>
            <a:br>
              <a:rPr lang="en-US" sz="1800" dirty="0"/>
            </a:br>
            <a:r>
              <a:rPr lang="en-US" sz="1800" dirty="0"/>
              <a:t>--registry-password &lt;</a:t>
            </a:r>
            <a:r>
              <a:rPr lang="en-US" sz="1800" dirty="0" err="1"/>
              <a:t>acrPassword</a:t>
            </a:r>
            <a:r>
              <a:rPr lang="en-US" sz="1800" dirty="0"/>
              <a:t>&gt; --</a:t>
            </a:r>
            <a:r>
              <a:rPr lang="en-US" sz="1800" dirty="0" err="1"/>
              <a:t>dns</a:t>
            </a:r>
            <a:r>
              <a:rPr lang="en-US" sz="1800" dirty="0"/>
              <a:t>-name-label </a:t>
            </a:r>
            <a:r>
              <a:rPr lang="en-US" sz="1800" dirty="0" err="1"/>
              <a:t>aci</a:t>
            </a:r>
            <a:r>
              <a:rPr lang="en-US" sz="1800" dirty="0"/>
              <a:t>-demo --ports 80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4547" y="740662"/>
            <a:ext cx="12192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push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inherit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acrLoginServer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inherit"/>
                <a:cs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3C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/aci-helloworld:v1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16" y="115613"/>
            <a:ext cx="10730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3: Azure Container Instances</a:t>
            </a:r>
            <a:endParaRPr lang="en-GB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216" y="926231"/>
            <a:ext cx="99719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Azure Container Instances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Implement an application using Virtual 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Kubelet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02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6621</TotalTime>
  <Words>1138</Words>
  <Application>Microsoft Office PowerPoint</Application>
  <PresentationFormat>Widescreen</PresentationFormat>
  <Paragraphs>168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Consolas</vt:lpstr>
      <vt:lpstr>Courier New</vt:lpstr>
      <vt:lpstr>inherit</vt:lpstr>
      <vt:lpstr>Segoe UI</vt:lpstr>
      <vt:lpstr>Segoe UI Light</vt:lpstr>
      <vt:lpstr>Segoe UI Semibold</vt:lpstr>
      <vt:lpstr>Segoe UI Semilight</vt:lpstr>
      <vt:lpstr>Verdana</vt:lpstr>
      <vt:lpstr>Wingdings</vt:lpstr>
      <vt:lpstr>WHITE TEMPLATE</vt:lpstr>
      <vt:lpstr>SOFT BLACK TEMPLATE</vt:lpstr>
      <vt:lpstr>MS</vt:lpstr>
      <vt:lpstr>AZ-300T04 M 3: Using Azure Kubernetes Service</vt:lpstr>
      <vt:lpstr>PowerPoint Presentation</vt:lpstr>
      <vt:lpstr>About Azure Kubernetes Service</vt:lpstr>
      <vt:lpstr>Deploy an AKS cluster using Azure CLI</vt:lpstr>
      <vt:lpstr>Deploy an AKS cluster using Azure Portal</vt:lpstr>
      <vt:lpstr>PowerPoint Presentation</vt:lpstr>
      <vt:lpstr>Azure Container Registry overview</vt:lpstr>
      <vt:lpstr>Deploy an image to ACR using Azure CLI</vt:lpstr>
      <vt:lpstr>PowerPoint Presentation</vt:lpstr>
      <vt:lpstr>Azure Container Instances Overview</vt:lpstr>
      <vt:lpstr>Implement an application using Virtual Kubelet </vt:lpstr>
      <vt:lpstr>Azure API Management (APIM)</vt:lpstr>
      <vt:lpstr>Creating an API Management Instance</vt:lpstr>
      <vt:lpstr>API Management Products</vt:lpstr>
      <vt:lpstr>Create and Publish a Product</vt:lpstr>
      <vt:lpstr>API Management  Policies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Dan Lewis</cp:lastModifiedBy>
  <cp:revision>356</cp:revision>
  <dcterms:created xsi:type="dcterms:W3CDTF">2018-07-31T14:16:34Z</dcterms:created>
  <dcterms:modified xsi:type="dcterms:W3CDTF">2019-02-15T08:57:33Z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