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2" r:id="rId6"/>
  </p:sldMasterIdLst>
  <p:notesMasterIdLst>
    <p:notesMasterId r:id="rId35"/>
  </p:notesMasterIdLst>
  <p:handoutMasterIdLst>
    <p:handoutMasterId r:id="rId36"/>
  </p:handoutMasterIdLst>
  <p:sldIdLst>
    <p:sldId id="1719" r:id="rId7"/>
    <p:sldId id="2165" r:id="rId8"/>
    <p:sldId id="2051" r:id="rId9"/>
    <p:sldId id="2132" r:id="rId10"/>
    <p:sldId id="2166" r:id="rId11"/>
    <p:sldId id="2134" r:id="rId12"/>
    <p:sldId id="2167" r:id="rId13"/>
    <p:sldId id="2146" r:id="rId14"/>
    <p:sldId id="2147" r:id="rId15"/>
    <p:sldId id="2148" r:id="rId16"/>
    <p:sldId id="2168" r:id="rId17"/>
    <p:sldId id="2150" r:id="rId18"/>
    <p:sldId id="2151" r:id="rId19"/>
    <p:sldId id="2152" r:id="rId20"/>
    <p:sldId id="2153" r:id="rId21"/>
    <p:sldId id="2169" r:id="rId22"/>
    <p:sldId id="2155" r:id="rId23"/>
    <p:sldId id="2156" r:id="rId24"/>
    <p:sldId id="2157" r:id="rId25"/>
    <p:sldId id="2162" r:id="rId26"/>
    <p:sldId id="2130" r:id="rId27"/>
    <p:sldId id="2041" r:id="rId28"/>
    <p:sldId id="2093" r:id="rId29"/>
    <p:sldId id="2094" r:id="rId30"/>
    <p:sldId id="2095" r:id="rId31"/>
    <p:sldId id="2098" r:id="rId32"/>
    <p:sldId id="2096" r:id="rId33"/>
    <p:sldId id="2110"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ldId id="1719"/>
          </p14:sldIdLst>
        </p14:section>
        <p14:section name="White Template" id="{A073DAE3-B461-442F-A3D3-6642BD875E45}">
          <p14:sldIdLst>
            <p14:sldId id="2165"/>
            <p14:sldId id="2051"/>
            <p14:sldId id="2132"/>
            <p14:sldId id="2166"/>
            <p14:sldId id="2134"/>
            <p14:sldId id="2167"/>
            <p14:sldId id="2146"/>
            <p14:sldId id="2147"/>
            <p14:sldId id="2148"/>
            <p14:sldId id="2168"/>
            <p14:sldId id="2150"/>
            <p14:sldId id="2151"/>
            <p14:sldId id="2152"/>
            <p14:sldId id="2153"/>
            <p14:sldId id="2169"/>
            <p14:sldId id="2155"/>
            <p14:sldId id="2156"/>
            <p14:sldId id="2157"/>
            <p14:sldId id="2162"/>
            <p14:sldId id="2130"/>
            <p14:sldId id="2041"/>
            <p14:sldId id="2093"/>
            <p14:sldId id="2094"/>
            <p14:sldId id="2095"/>
            <p14:sldId id="2098"/>
            <p14:sldId id="2096"/>
            <p14:sldId id="2110"/>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9B0B3-0949-4ED3-9075-AAF93AD363F7}" v="6" dt="2018-12-07T08:08:47.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2160"/>
        <p:guide pos="3840"/>
      </p:guideLst>
    </p:cSldViewPr>
  </p:slide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ewis" userId="30f7ee97-579a-47d7-a717-b57f0e8fef5f" providerId="ADAL" clId="{2B69B0B3-0949-4ED3-9075-AAF93AD363F7}"/>
    <pc:docChg chg="custSel addSld delSld modSld modSection">
      <pc:chgData name="Dan Lewis" userId="30f7ee97-579a-47d7-a717-b57f0e8fef5f" providerId="ADAL" clId="{2B69B0B3-0949-4ED3-9075-AAF93AD363F7}" dt="2019-02-01T09:54:30.355" v="45" actId="2696"/>
      <pc:docMkLst>
        <pc:docMk/>
      </pc:docMkLst>
      <pc:sldChg chg="modSp">
        <pc:chgData name="Dan Lewis" userId="30f7ee97-579a-47d7-a717-b57f0e8fef5f" providerId="ADAL" clId="{2B69B0B3-0949-4ED3-9075-AAF93AD363F7}" dt="2019-01-31T08:21:39.246" v="38" actId="6549"/>
        <pc:sldMkLst>
          <pc:docMk/>
          <pc:sldMk cId="3635852913" sldId="1719"/>
        </pc:sldMkLst>
        <pc:spChg chg="mod">
          <ac:chgData name="Dan Lewis" userId="30f7ee97-579a-47d7-a717-b57f0e8fef5f" providerId="ADAL" clId="{2B69B0B3-0949-4ED3-9075-AAF93AD363F7}" dt="2019-01-31T08:21:39.246" v="38" actId="6549"/>
          <ac:spMkLst>
            <pc:docMk/>
            <pc:sldMk cId="3635852913" sldId="1719"/>
            <ac:spMk id="3" creationId="{00000000-0000-0000-0000-000000000000}"/>
          </ac:spMkLst>
        </pc:spChg>
      </pc:sldChg>
      <pc:sldChg chg="add">
        <pc:chgData name="Dan Lewis" userId="30f7ee97-579a-47d7-a717-b57f0e8fef5f" providerId="ADAL" clId="{2B69B0B3-0949-4ED3-9075-AAF93AD363F7}" dt="2018-12-05T12:16:23.208" v="8"/>
        <pc:sldMkLst>
          <pc:docMk/>
          <pc:sldMk cId="3488277206" sldId="2041"/>
        </pc:sldMkLst>
      </pc:sldChg>
      <pc:sldChg chg="del">
        <pc:chgData name="Dan Lewis" userId="30f7ee97-579a-47d7-a717-b57f0e8fef5f" providerId="ADAL" clId="{2B69B0B3-0949-4ED3-9075-AAF93AD363F7}" dt="2019-01-31T08:20:20.855" v="26" actId="2696"/>
        <pc:sldMkLst>
          <pc:docMk/>
          <pc:sldMk cId="2669434427" sldId="2043"/>
        </pc:sldMkLst>
      </pc:sldChg>
      <pc:sldChg chg="add del">
        <pc:chgData name="Dan Lewis" userId="30f7ee97-579a-47d7-a717-b57f0e8fef5f" providerId="ADAL" clId="{2B69B0B3-0949-4ED3-9075-AAF93AD363F7}" dt="2019-02-01T09:54:27.817" v="44" actId="2696"/>
        <pc:sldMkLst>
          <pc:docMk/>
          <pc:sldMk cId="3883845018" sldId="2091"/>
        </pc:sldMkLst>
      </pc:sldChg>
      <pc:sldChg chg="add del">
        <pc:chgData name="Dan Lewis" userId="30f7ee97-579a-47d7-a717-b57f0e8fef5f" providerId="ADAL" clId="{2B69B0B3-0949-4ED3-9075-AAF93AD363F7}" dt="2019-02-01T09:54:30.355" v="45" actId="2696"/>
        <pc:sldMkLst>
          <pc:docMk/>
          <pc:sldMk cId="2115593736" sldId="2092"/>
        </pc:sldMkLst>
      </pc:sldChg>
      <pc:sldChg chg="add">
        <pc:chgData name="Dan Lewis" userId="30f7ee97-579a-47d7-a717-b57f0e8fef5f" providerId="ADAL" clId="{2B69B0B3-0949-4ED3-9075-AAF93AD363F7}" dt="2018-12-05T12:16:23.208" v="8"/>
        <pc:sldMkLst>
          <pc:docMk/>
          <pc:sldMk cId="874582488" sldId="2093"/>
        </pc:sldMkLst>
      </pc:sldChg>
      <pc:sldChg chg="add">
        <pc:chgData name="Dan Lewis" userId="30f7ee97-579a-47d7-a717-b57f0e8fef5f" providerId="ADAL" clId="{2B69B0B3-0949-4ED3-9075-AAF93AD363F7}" dt="2018-12-05T12:16:23.208" v="8"/>
        <pc:sldMkLst>
          <pc:docMk/>
          <pc:sldMk cId="443736818" sldId="2094"/>
        </pc:sldMkLst>
      </pc:sldChg>
      <pc:sldChg chg="add">
        <pc:chgData name="Dan Lewis" userId="30f7ee97-579a-47d7-a717-b57f0e8fef5f" providerId="ADAL" clId="{2B69B0B3-0949-4ED3-9075-AAF93AD363F7}" dt="2018-12-05T12:16:23.208" v="8"/>
        <pc:sldMkLst>
          <pc:docMk/>
          <pc:sldMk cId="140813729" sldId="2095"/>
        </pc:sldMkLst>
      </pc:sldChg>
      <pc:sldChg chg="add">
        <pc:chgData name="Dan Lewis" userId="30f7ee97-579a-47d7-a717-b57f0e8fef5f" providerId="ADAL" clId="{2B69B0B3-0949-4ED3-9075-AAF93AD363F7}" dt="2018-12-05T12:16:23.208" v="8"/>
        <pc:sldMkLst>
          <pc:docMk/>
          <pc:sldMk cId="3089591980" sldId="2096"/>
        </pc:sldMkLst>
      </pc:sldChg>
      <pc:sldChg chg="add">
        <pc:chgData name="Dan Lewis" userId="30f7ee97-579a-47d7-a717-b57f0e8fef5f" providerId="ADAL" clId="{2B69B0B3-0949-4ED3-9075-AAF93AD363F7}" dt="2018-12-05T12:16:23.208" v="8"/>
        <pc:sldMkLst>
          <pc:docMk/>
          <pc:sldMk cId="3607372407" sldId="2098"/>
        </pc:sldMkLst>
      </pc:sldChg>
      <pc:sldChg chg="del">
        <pc:chgData name="Dan Lewis" userId="30f7ee97-579a-47d7-a717-b57f0e8fef5f" providerId="ADAL" clId="{2B69B0B3-0949-4ED3-9075-AAF93AD363F7}" dt="2019-01-31T08:20:21.405" v="27" actId="2696"/>
        <pc:sldMkLst>
          <pc:docMk/>
          <pc:sldMk cId="3872773934" sldId="2100"/>
        </pc:sldMkLst>
      </pc:sldChg>
      <pc:sldChg chg="del">
        <pc:chgData name="Dan Lewis" userId="30f7ee97-579a-47d7-a717-b57f0e8fef5f" providerId="ADAL" clId="{2B69B0B3-0949-4ED3-9075-AAF93AD363F7}" dt="2019-01-31T08:20:21.959" v="28" actId="2696"/>
        <pc:sldMkLst>
          <pc:docMk/>
          <pc:sldMk cId="662353338" sldId="2101"/>
        </pc:sldMkLst>
      </pc:sldChg>
      <pc:sldChg chg="del">
        <pc:chgData name="Dan Lewis" userId="30f7ee97-579a-47d7-a717-b57f0e8fef5f" providerId="ADAL" clId="{2B69B0B3-0949-4ED3-9075-AAF93AD363F7}" dt="2019-01-31T08:20:22.725" v="29" actId="2696"/>
        <pc:sldMkLst>
          <pc:docMk/>
          <pc:sldMk cId="3436947281" sldId="2102"/>
        </pc:sldMkLst>
      </pc:sldChg>
      <pc:sldChg chg="del">
        <pc:chgData name="Dan Lewis" userId="30f7ee97-579a-47d7-a717-b57f0e8fef5f" providerId="ADAL" clId="{2B69B0B3-0949-4ED3-9075-AAF93AD363F7}" dt="2019-01-31T08:20:23.340" v="30" actId="2696"/>
        <pc:sldMkLst>
          <pc:docMk/>
          <pc:sldMk cId="1046093937" sldId="2103"/>
        </pc:sldMkLst>
      </pc:sldChg>
      <pc:sldChg chg="del">
        <pc:chgData name="Dan Lewis" userId="30f7ee97-579a-47d7-a717-b57f0e8fef5f" providerId="ADAL" clId="{2B69B0B3-0949-4ED3-9075-AAF93AD363F7}" dt="2019-01-31T08:20:23.979" v="31" actId="2696"/>
        <pc:sldMkLst>
          <pc:docMk/>
          <pc:sldMk cId="2293120855" sldId="2104"/>
        </pc:sldMkLst>
      </pc:sldChg>
      <pc:sldChg chg="del">
        <pc:chgData name="Dan Lewis" userId="30f7ee97-579a-47d7-a717-b57f0e8fef5f" providerId="ADAL" clId="{2B69B0B3-0949-4ED3-9075-AAF93AD363F7}" dt="2019-01-31T08:20:24.643" v="32" actId="2696"/>
        <pc:sldMkLst>
          <pc:docMk/>
          <pc:sldMk cId="2398365753" sldId="2105"/>
        </pc:sldMkLst>
      </pc:sldChg>
      <pc:sldChg chg="del">
        <pc:chgData name="Dan Lewis" userId="30f7ee97-579a-47d7-a717-b57f0e8fef5f" providerId="ADAL" clId="{2B69B0B3-0949-4ED3-9075-AAF93AD363F7}" dt="2019-01-31T08:20:25.309" v="33" actId="2696"/>
        <pc:sldMkLst>
          <pc:docMk/>
          <pc:sldMk cId="2279928306" sldId="2106"/>
        </pc:sldMkLst>
      </pc:sldChg>
      <pc:sldChg chg="del">
        <pc:chgData name="Dan Lewis" userId="30f7ee97-579a-47d7-a717-b57f0e8fef5f" providerId="ADAL" clId="{2B69B0B3-0949-4ED3-9075-AAF93AD363F7}" dt="2019-01-31T08:20:26.016" v="34" actId="2696"/>
        <pc:sldMkLst>
          <pc:docMk/>
          <pc:sldMk cId="3293028681" sldId="2107"/>
        </pc:sldMkLst>
      </pc:sldChg>
      <pc:sldChg chg="del">
        <pc:chgData name="Dan Lewis" userId="30f7ee97-579a-47d7-a717-b57f0e8fef5f" providerId="ADAL" clId="{2B69B0B3-0949-4ED3-9075-AAF93AD363F7}" dt="2019-01-31T08:20:27.229" v="35" actId="2696"/>
        <pc:sldMkLst>
          <pc:docMk/>
          <pc:sldMk cId="1239772113" sldId="2108"/>
        </pc:sldMkLst>
      </pc:sldChg>
      <pc:sldChg chg="del">
        <pc:chgData name="Dan Lewis" userId="30f7ee97-579a-47d7-a717-b57f0e8fef5f" providerId="ADAL" clId="{2B69B0B3-0949-4ED3-9075-AAF93AD363F7}" dt="2019-01-31T08:20:28.598" v="36" actId="2696"/>
        <pc:sldMkLst>
          <pc:docMk/>
          <pc:sldMk cId="4166648381" sldId="2109"/>
        </pc:sldMkLst>
      </pc:sldChg>
      <pc:sldChg chg="add">
        <pc:chgData name="Dan Lewis" userId="30f7ee97-579a-47d7-a717-b57f0e8fef5f" providerId="ADAL" clId="{2B69B0B3-0949-4ED3-9075-AAF93AD363F7}" dt="2018-12-05T12:16:23.208" v="8"/>
        <pc:sldMkLst>
          <pc:docMk/>
          <pc:sldMk cId="3153579875" sldId="2110"/>
        </pc:sldMkLst>
      </pc:sldChg>
      <pc:sldChg chg="add">
        <pc:chgData name="Dan Lewis" userId="30f7ee97-579a-47d7-a717-b57f0e8fef5f" providerId="ADAL" clId="{2B69B0B3-0949-4ED3-9075-AAF93AD363F7}" dt="2018-12-05T12:16:23.208" v="8"/>
        <pc:sldMkLst>
          <pc:docMk/>
          <pc:sldMk cId="2266636432" sldId="2130"/>
        </pc:sldMkLst>
      </pc:sldChg>
      <pc:sldChg chg="modSp del">
        <pc:chgData name="Dan Lewis" userId="30f7ee97-579a-47d7-a717-b57f0e8fef5f" providerId="ADAL" clId="{2B69B0B3-0949-4ED3-9075-AAF93AD363F7}" dt="2019-01-31T08:20:16.493" v="25" actId="2696"/>
        <pc:sldMkLst>
          <pc:docMk/>
          <pc:sldMk cId="2262210480" sldId="2131"/>
        </pc:sldMkLst>
        <pc:spChg chg="mod">
          <ac:chgData name="Dan Lewis" userId="30f7ee97-579a-47d7-a717-b57f0e8fef5f" providerId="ADAL" clId="{2B69B0B3-0949-4ED3-9075-AAF93AD363F7}" dt="2018-12-07T08:09:02.791" v="24" actId="20577"/>
          <ac:spMkLst>
            <pc:docMk/>
            <pc:sldMk cId="2262210480" sldId="2131"/>
            <ac:spMk id="2" creationId="{00000000-0000-0000-0000-000000000000}"/>
          </ac:spMkLst>
        </pc:spChg>
      </pc:sldChg>
      <pc:sldChg chg="del">
        <pc:chgData name="Dan Lewis" userId="30f7ee97-579a-47d7-a717-b57f0e8fef5f" providerId="ADAL" clId="{2B69B0B3-0949-4ED3-9075-AAF93AD363F7}" dt="2019-01-31T08:22:20.013" v="42" actId="2696"/>
        <pc:sldMkLst>
          <pc:docMk/>
          <pc:sldMk cId="3631076879" sldId="2135"/>
        </pc:sldMkLst>
      </pc:sldChg>
      <pc:sldChg chg="del">
        <pc:chgData name="Dan Lewis" userId="30f7ee97-579a-47d7-a717-b57f0e8fef5f" providerId="ADAL" clId="{2B69B0B3-0949-4ED3-9075-AAF93AD363F7}" dt="2019-01-31T08:22:26.369" v="43" actId="2696"/>
        <pc:sldMkLst>
          <pc:docMk/>
          <pc:sldMk cId="2137816510" sldId="2144"/>
        </pc:sldMkLst>
      </pc:sldChg>
      <pc:sldChg chg="modTransition">
        <pc:chgData name="Dan Lewis" userId="30f7ee97-579a-47d7-a717-b57f0e8fef5f" providerId="ADAL" clId="{2B69B0B3-0949-4ED3-9075-AAF93AD363F7}" dt="2018-11-23T08:29:12.574" v="0"/>
        <pc:sldMkLst>
          <pc:docMk/>
          <pc:sldMk cId="3763858316" sldId="2148"/>
        </pc:sldMkLst>
      </pc:sldChg>
      <pc:sldChg chg="del">
        <pc:chgData name="Dan Lewis" userId="30f7ee97-579a-47d7-a717-b57f0e8fef5f" providerId="ADAL" clId="{2B69B0B3-0949-4ED3-9075-AAF93AD363F7}" dt="2019-01-31T08:21:53.601" v="40" actId="2696"/>
        <pc:sldMkLst>
          <pc:docMk/>
          <pc:sldMk cId="3092356483" sldId="2163"/>
        </pc:sldMkLst>
      </pc:sldChg>
      <pc:sldChg chg="del">
        <pc:chgData name="Dan Lewis" userId="30f7ee97-579a-47d7-a717-b57f0e8fef5f" providerId="ADAL" clId="{2B69B0B3-0949-4ED3-9075-AAF93AD363F7}" dt="2019-01-31T08:21:54.728" v="41" actId="2696"/>
        <pc:sldMkLst>
          <pc:docMk/>
          <pc:sldMk cId="2151203675" sldId="2164"/>
        </pc:sldMkLst>
      </pc:sldChg>
      <pc:sldChg chg="del">
        <pc:chgData name="Dan Lewis" userId="30f7ee97-579a-47d7-a717-b57f0e8fef5f" providerId="ADAL" clId="{2B69B0B3-0949-4ED3-9075-AAF93AD363F7}" dt="2019-01-31T08:21:52.497" v="39" actId="2696"/>
        <pc:sldMkLst>
          <pc:docMk/>
          <pc:sldMk cId="534769632" sldId="217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2/1/2019 10:01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2/1/2019 10:01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AZ-300.17</a:t>
            </a:r>
            <a:br>
              <a:rPr lang="en-US"/>
            </a:br>
            <a:r>
              <a:rPr lang="en-US"/>
              <a:t>Module 17: Configuring a Message-Based Integration Architecture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221377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03864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124740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93631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19655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8645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60481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68201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074971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76596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44308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258896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Do the twitter demo...</a:t>
            </a:r>
          </a:p>
          <a:p>
            <a:endParaRPr lang="tr-TR"/>
          </a:p>
          <a:p>
            <a:r>
              <a:rPr lang="tr-TR"/>
              <a:t>Retweet</a:t>
            </a:r>
            <a:r>
              <a:rPr lang="tr-TR" baseline="0"/>
              <a:t> about a spesific content if it is tweeted... Or trigger something else..</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42085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7917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10962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317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51027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56850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9249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2/1/2019 10:02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5422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a:t>Click to edit Course title</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19269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5892505"/>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288" userDrawn="1">
          <p15:clr>
            <a:srgbClr val="5ACBF0"/>
          </p15:clr>
        </p15:guide>
        <p15:guide id="3" orient="horz" pos="904"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133986773"/>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7788931"/>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34788"/>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6129195"/>
      </p:ext>
    </p:extLst>
  </p:cSld>
  <p:clrMapOvr>
    <a:masterClrMapping/>
  </p:clrMapOvr>
  <p:transition>
    <p:fade/>
  </p:transition>
  <p:extLst>
    <p:ext uri="{DCECCB84-F9BA-43D5-87BE-67443E8EF086}">
      <p15:sldGuideLst xmlns:p15="http://schemas.microsoft.com/office/powerpoint/2012/main">
        <p15:guide id="1" orient="horz" pos="900" userDrawn="1">
          <p15:clr>
            <a:srgbClr val="5ACBF0"/>
          </p15:clr>
        </p15:guide>
        <p15:guide id="2" orient="horz" pos="1276" userDrawn="1">
          <p15:clr>
            <a:srgbClr val="5ACBF0"/>
          </p15:clr>
        </p15:guide>
        <p15:guide id="3" orient="horz" pos="288"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4760036"/>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453416195"/>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211667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7298502"/>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0424338"/>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BC8D-C1AB-48A2-B0C4-805AF97E588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70B8A47-D0E7-4604-B8A5-FD7DAA7DEB1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7507847"/>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36819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99786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image" Target="../media/image1.emf"/><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3.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765">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6"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8"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6"/>
          <a:stretch>
            <a:fillRect/>
          </a:stretch>
        </p:blipFill>
        <p:spPr>
          <a:xfrm rot="5400000">
            <a:off x="9288988" y="2942644"/>
            <a:ext cx="6858000" cy="972712"/>
          </a:xfrm>
          <a:prstGeom prst="rect">
            <a:avLst/>
          </a:prstGeom>
        </p:spPr>
      </p:pic>
      <p:grpSp>
        <p:nvGrpSpPr>
          <p:cNvPr id="10"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11" name="Straight Connector 10">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5"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6"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71915288"/>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Lst>
  <p:transition>
    <p:fade/>
  </p:transition>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userDrawn="1">
          <p15:clr>
            <a:srgbClr val="C35EA4"/>
          </p15:clr>
        </p15:guide>
        <p15:guide id="2" pos="7313" userDrawn="1">
          <p15:clr>
            <a:srgbClr val="C35EA4"/>
          </p15:clr>
        </p15:guide>
        <p15:guide id="3" orient="horz" pos="369" userDrawn="1">
          <p15:clr>
            <a:srgbClr val="C35EA4"/>
          </p15:clr>
        </p15:guide>
        <p15:guide id="4" orient="horz" pos="3949" userDrawn="1">
          <p15:clr>
            <a:srgbClr val="C35EA4"/>
          </p15:clr>
        </p15:guide>
        <p15:guide id="5" orient="horz" pos="184" userDrawn="1">
          <p15:clr>
            <a:srgbClr val="A4A3A4"/>
          </p15:clr>
        </p15:guide>
        <p15:guide id="6" pos="185" userDrawn="1">
          <p15:clr>
            <a:srgbClr val="A4A3A4"/>
          </p15:clr>
        </p15:guide>
        <p15:guide id="7" orient="horz" pos="4135" userDrawn="1">
          <p15:clr>
            <a:srgbClr val="A4A3A4"/>
          </p15:clr>
        </p15:guide>
        <p15:guide id="8"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3" Type="http://schemas.openxmlformats.org/officeDocument/2006/relationships/hyperlink" Target="https://channel9.msdn.com/Blogs/Azure/Azure-Logic-Apps-Getting-Started/player" TargetMode="External"/><Relationship Id="rId2" Type="http://schemas.openxmlformats.org/officeDocument/2006/relationships/notesSlide" Target="../notesSlides/notesSlide21.xml"/><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483540"/>
            <a:ext cx="4167887" cy="2769989"/>
          </a:xfrm>
        </p:spPr>
        <p:txBody>
          <a:bodyPr/>
          <a:lstStyle/>
          <a:p>
            <a:r>
              <a:rPr lang="en-US"/>
              <a:t>AZ-300</a:t>
            </a:r>
            <a:r>
              <a:rPr lang="tr-TR"/>
              <a:t>T06</a:t>
            </a:r>
            <a:br>
              <a:rPr lang="en-US"/>
            </a:br>
            <a:r>
              <a:rPr lang="en-US"/>
              <a:t>M</a:t>
            </a:r>
            <a:r>
              <a:rPr lang="tr-TR"/>
              <a:t> 2</a:t>
            </a:r>
            <a:r>
              <a:rPr lang="en-US"/>
              <a:t>: Configuring a Message-Based Integration Architecture</a:t>
            </a:r>
          </a:p>
        </p:txBody>
      </p:sp>
      <p:sp>
        <p:nvSpPr>
          <p:cNvPr id="3" name="Rectangle 2"/>
          <p:cNvSpPr/>
          <p:nvPr/>
        </p:nvSpPr>
        <p:spPr>
          <a:xfrm>
            <a:off x="115284" y="4253529"/>
            <a:ext cx="5305107" cy="1450397"/>
          </a:xfrm>
          <a:prstGeom prst="rect">
            <a:avLst/>
          </a:prstGeom>
        </p:spPr>
        <p:txBody>
          <a:bodyPr wrap="none">
            <a:spAutoFit/>
          </a:bodyPr>
          <a:lstStyle/>
          <a:p>
            <a:pPr marL="285750" indent="-285750">
              <a:buFont typeface="Arial" panose="020B0604020202020204" pitchFamily="34" charset="0"/>
              <a:buChar char="•"/>
            </a:pPr>
            <a:r>
              <a:rPr lang="en-GB"/>
              <a:t>Configure an app or service to send emails</a:t>
            </a:r>
            <a:endParaRPr lang="tr-TR"/>
          </a:p>
          <a:p>
            <a:pPr marL="285750" indent="-285750">
              <a:buFont typeface="Arial" panose="020B0604020202020204" pitchFamily="34" charset="0"/>
              <a:buChar char="•"/>
            </a:pPr>
            <a:r>
              <a:rPr lang="en-GB"/>
              <a:t>Configure an event publish and subscribe model</a:t>
            </a:r>
            <a:endParaRPr lang="tr-TR"/>
          </a:p>
          <a:p>
            <a:pPr marL="285750" indent="-285750">
              <a:buFont typeface="Arial" panose="020B0604020202020204" pitchFamily="34" charset="0"/>
              <a:buChar char="•"/>
            </a:pPr>
            <a:r>
              <a:rPr lang="en-GB"/>
              <a:t>Configure the Azure Relay service</a:t>
            </a:r>
            <a:endParaRPr lang="tr-TR"/>
          </a:p>
          <a:p>
            <a:pPr marL="285750" indent="-285750">
              <a:buFont typeface="Arial" panose="020B0604020202020204" pitchFamily="34" charset="0"/>
              <a:buChar char="•"/>
            </a:pPr>
            <a:r>
              <a:rPr lang="en-GB"/>
              <a:t>Create and configure a notification hub</a:t>
            </a:r>
            <a:endParaRPr lang="tr-TR"/>
          </a:p>
          <a:p>
            <a:pPr marL="285750" indent="-285750">
              <a:buFont typeface="Arial" panose="020B0604020202020204" pitchFamily="34" charset="0"/>
              <a:buChar char="•"/>
            </a:pPr>
            <a:r>
              <a:rPr lang="en-GB"/>
              <a:t>Create and configure an event hub</a:t>
            </a:r>
            <a:endParaRPr lang="tr-T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Using Azure Relay in Node.js</a:t>
            </a:r>
          </a:p>
        </p:txBody>
      </p:sp>
      <p:sp>
        <p:nvSpPr>
          <p:cNvPr id="6" name="Text Placeholder 5"/>
          <p:cNvSpPr>
            <a:spLocks noGrp="1"/>
          </p:cNvSpPr>
          <p:nvPr>
            <p:ph idx="1"/>
          </p:nvPr>
        </p:nvSpPr>
        <p:spPr>
          <a:xfrm>
            <a:off x="613834" y="848434"/>
            <a:ext cx="11018520" cy="2893100"/>
          </a:xfrm>
        </p:spPr>
        <p:txBody>
          <a:bodyPr/>
          <a:lstStyle/>
          <a:p>
            <a:r>
              <a:rPr lang="en-US"/>
              <a:t>Facilitated by:</a:t>
            </a:r>
          </a:p>
          <a:p>
            <a:pPr lvl="1"/>
            <a:r>
              <a:rPr lang="en-US"/>
              <a:t>Node.js </a:t>
            </a:r>
            <a:r>
              <a:rPr lang="en-US" err="1"/>
              <a:t>ws</a:t>
            </a:r>
            <a:r>
              <a:rPr lang="en-US"/>
              <a:t> package </a:t>
            </a:r>
            <a:r>
              <a:rPr lang="en-US" err="1"/>
              <a:t>WebSocket</a:t>
            </a:r>
            <a:r>
              <a:rPr lang="en-US"/>
              <a:t> protocol client library</a:t>
            </a:r>
          </a:p>
          <a:p>
            <a:pPr lvl="1"/>
            <a:r>
              <a:rPr lang="en-US"/>
              <a:t>Node.js </a:t>
            </a:r>
            <a:r>
              <a:rPr lang="en-US" err="1"/>
              <a:t>hyco-ws</a:t>
            </a:r>
            <a:r>
              <a:rPr lang="en-US"/>
              <a:t> package for Hybrid Connections in Azure Relay, which extends </a:t>
            </a:r>
            <a:r>
              <a:rPr lang="en-US" err="1"/>
              <a:t>ws</a:t>
            </a:r>
            <a:r>
              <a:rPr lang="en-US"/>
              <a:t>:</a:t>
            </a:r>
          </a:p>
          <a:p>
            <a:pPr lvl="2"/>
            <a:r>
              <a:rPr lang="en-US"/>
              <a:t>Adds a new server class exported via require(‘</a:t>
            </a:r>
            <a:r>
              <a:rPr lang="en-US" err="1"/>
              <a:t>hyco-ws</a:t>
            </a:r>
            <a:r>
              <a:rPr lang="en-US"/>
              <a:t>’).</a:t>
            </a:r>
            <a:r>
              <a:rPr lang="en-US" err="1"/>
              <a:t>RelayedServer</a:t>
            </a:r>
            <a:r>
              <a:rPr lang="en-US"/>
              <a:t> and a few helper methods</a:t>
            </a:r>
          </a:p>
          <a:p>
            <a:pPr lvl="2"/>
            <a:r>
              <a:rPr lang="en-US"/>
              <a:t>Provides </a:t>
            </a:r>
            <a:r>
              <a:rPr lang="en-US" err="1"/>
              <a:t>hycows.RelayedServer</a:t>
            </a:r>
            <a:r>
              <a:rPr lang="en-US"/>
              <a:t> class as an alternative to the </a:t>
            </a:r>
            <a:r>
              <a:rPr lang="en-US" err="1"/>
              <a:t>ws.Server</a:t>
            </a:r>
            <a:r>
              <a:rPr lang="en-US"/>
              <a:t> class. The </a:t>
            </a:r>
            <a:r>
              <a:rPr lang="en-US" err="1"/>
              <a:t>RelayedServer</a:t>
            </a:r>
            <a:r>
              <a:rPr lang="en-US"/>
              <a:t> constructor has two required arguments to establish a connection over the </a:t>
            </a:r>
            <a:r>
              <a:rPr lang="en-US" err="1"/>
              <a:t>WebSocket</a:t>
            </a:r>
            <a:r>
              <a:rPr lang="en-US"/>
              <a:t> protocol using Azure Relay:</a:t>
            </a:r>
          </a:p>
          <a:p>
            <a:pPr lvl="3"/>
            <a:r>
              <a:rPr lang="en-US"/>
              <a:t>server - The fully qualified URI for a Hybrid Connection name on which to listen.</a:t>
            </a:r>
          </a:p>
          <a:p>
            <a:pPr lvl="3"/>
            <a:r>
              <a:rPr lang="en-US"/>
              <a:t>token - Either a previously issued token string or a callback function that can be called to obtain such a token string. </a:t>
            </a:r>
          </a:p>
          <a:p>
            <a:pPr lvl="1"/>
            <a:r>
              <a:rPr lang="en-US"/>
              <a:t>Any libraries that support the </a:t>
            </a:r>
            <a:r>
              <a:rPr lang="en-US" err="1"/>
              <a:t>WebSocket</a:t>
            </a:r>
            <a:r>
              <a:rPr lang="en-US"/>
              <a:t> protocol in the language of your choice.</a:t>
            </a:r>
          </a:p>
        </p:txBody>
      </p:sp>
    </p:spTree>
    <p:extLst>
      <p:ext uri="{BB962C8B-B14F-4D97-AF65-F5344CB8AC3E}">
        <p14:creationId xmlns:p14="http://schemas.microsoft.com/office/powerpoint/2010/main" val="37638583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a:solidFill>
                  <a:schemeClr val="bg1"/>
                </a:solidFill>
                <a:latin typeface="Segoe UI" panose="020B0502040204020203" pitchFamily="34" charset="0"/>
                <a:cs typeface="Segoe UI" panose="020B0502040204020203" pitchFamily="34" charset="0"/>
              </a:rPr>
              <a:t>Lesson </a:t>
            </a:r>
            <a:r>
              <a:rPr lang="tr-TR" sz="2800">
                <a:solidFill>
                  <a:schemeClr val="bg1"/>
                </a:solidFill>
                <a:latin typeface="Segoe UI" panose="020B0502040204020203" pitchFamily="34" charset="0"/>
                <a:cs typeface="Segoe UI" panose="020B0502040204020203" pitchFamily="34" charset="0"/>
              </a:rPr>
              <a:t>4</a:t>
            </a:r>
            <a:r>
              <a:rPr lang="en-US" sz="2800">
                <a:solidFill>
                  <a:schemeClr val="bg1"/>
                </a:solidFill>
                <a:latin typeface="Segoe UI" panose="020B0502040204020203" pitchFamily="34" charset="0"/>
                <a:cs typeface="Segoe UI" panose="020B0502040204020203" pitchFamily="34" charset="0"/>
              </a:rPr>
              <a:t>: </a:t>
            </a:r>
            <a:r>
              <a:rPr lang="en-GB" sz="2800">
                <a:solidFill>
                  <a:schemeClr val="bg1"/>
                </a:solidFill>
                <a:latin typeface="Segoe UI" panose="020B0502040204020203" pitchFamily="34" charset="0"/>
                <a:cs typeface="Segoe UI" panose="020B0502040204020203" pitchFamily="34" charset="0"/>
              </a:rPr>
              <a:t>Create and configure a notification hub</a:t>
            </a:r>
          </a:p>
        </p:txBody>
      </p:sp>
      <p:sp>
        <p:nvSpPr>
          <p:cNvPr id="4" name="Rectangle 3"/>
          <p:cNvSpPr/>
          <p:nvPr/>
        </p:nvSpPr>
        <p:spPr>
          <a:xfrm>
            <a:off x="585215" y="926231"/>
            <a:ext cx="10262893" cy="2246769"/>
          </a:xfrm>
          <a:prstGeom prst="rect">
            <a:avLst/>
          </a:prstGeom>
        </p:spPr>
        <p:txBody>
          <a:bodyPr wrap="square">
            <a:spAutoFit/>
          </a:bodyPr>
          <a:lstStyle/>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Azure Notification Hubs</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Configuring Notification Hubs in iOS</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Configuring Notification Hubs in </a:t>
            </a:r>
            <a:r>
              <a:rPr lang="en-GB" sz="2800" err="1">
                <a:latin typeface="Segoe UI" panose="020B0502040204020203" pitchFamily="34" charset="0"/>
                <a:cs typeface="Segoe UI" panose="020B0502040204020203" pitchFamily="34" charset="0"/>
              </a:rPr>
              <a:t>Xamarin.Android</a:t>
            </a:r>
            <a:endParaRPr lang="en-GB" sz="280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Sending messages from an application back end to Notification Hubs using C#</a:t>
            </a:r>
          </a:p>
        </p:txBody>
      </p:sp>
    </p:spTree>
    <p:extLst>
      <p:ext uri="{BB962C8B-B14F-4D97-AF65-F5344CB8AC3E}">
        <p14:creationId xmlns:p14="http://schemas.microsoft.com/office/powerpoint/2010/main" val="9180324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Notification Hubs</a:t>
            </a:r>
          </a:p>
        </p:txBody>
      </p:sp>
      <p:sp>
        <p:nvSpPr>
          <p:cNvPr id="6" name="Text Placeholder 5"/>
          <p:cNvSpPr>
            <a:spLocks noGrp="1"/>
          </p:cNvSpPr>
          <p:nvPr>
            <p:ph idx="1"/>
          </p:nvPr>
        </p:nvSpPr>
        <p:spPr>
          <a:xfrm>
            <a:off x="613834" y="886534"/>
            <a:ext cx="11018520" cy="4641271"/>
          </a:xfrm>
        </p:spPr>
        <p:txBody>
          <a:bodyPr/>
          <a:lstStyle/>
          <a:p>
            <a:r>
              <a:rPr lang="en-US"/>
              <a:t>A scaled-out push engine that:</a:t>
            </a:r>
          </a:p>
          <a:p>
            <a:pPr lvl="1"/>
            <a:r>
              <a:rPr lang="en-US"/>
              <a:t>Allows you to send notifications:</a:t>
            </a:r>
          </a:p>
          <a:p>
            <a:pPr lvl="2"/>
            <a:r>
              <a:rPr lang="en-US"/>
              <a:t>to practically any platform (iOS, Android, Windows, Kindle, BAIDU, etc.) </a:t>
            </a:r>
          </a:p>
          <a:p>
            <a:pPr lvl="2"/>
            <a:r>
              <a:rPr lang="en-US"/>
              <a:t>from practically any back end (cloud or on-premises).</a:t>
            </a:r>
          </a:p>
          <a:p>
            <a:pPr lvl="1"/>
            <a:r>
              <a:rPr lang="en-US"/>
              <a:t>Eliminates the complexity associated with implementing push notifications:</a:t>
            </a:r>
          </a:p>
          <a:p>
            <a:pPr lvl="2"/>
            <a:r>
              <a:rPr lang="en-US"/>
              <a:t>Offers multi-platform, scaled-out push notification infrastructure</a:t>
            </a:r>
          </a:p>
          <a:p>
            <a:pPr lvl="2"/>
            <a:r>
              <a:rPr lang="en-US"/>
              <a:t>Devices are responsible only for registering their PNS handles with a hub.</a:t>
            </a:r>
          </a:p>
          <a:p>
            <a:pPr lvl="1"/>
            <a:r>
              <a:rPr lang="en-US"/>
              <a:t>Facilitates a number of common notifications scenarios:</a:t>
            </a:r>
          </a:p>
          <a:p>
            <a:pPr lvl="2"/>
            <a:r>
              <a:rPr lang="en-US"/>
              <a:t>Sending breaking news notifications to millions with low latency</a:t>
            </a:r>
          </a:p>
          <a:p>
            <a:pPr lvl="2"/>
            <a:r>
              <a:rPr lang="en-US"/>
              <a:t>Sending location-based coupons to interested user segments</a:t>
            </a:r>
          </a:p>
          <a:p>
            <a:pPr lvl="2"/>
            <a:r>
              <a:rPr lang="en-US"/>
              <a:t>Sending event-related notifications for media/sports/finance/gaming applications</a:t>
            </a:r>
          </a:p>
          <a:p>
            <a:pPr lvl="2"/>
            <a:r>
              <a:rPr lang="en-US"/>
              <a:t>Pushing promotional content to applications to engage and market to customers</a:t>
            </a:r>
          </a:p>
          <a:p>
            <a:pPr lvl="2"/>
            <a:r>
              <a:rPr lang="en-US"/>
              <a:t>Notifying users of enterprise events, like new messages and work items</a:t>
            </a:r>
          </a:p>
          <a:p>
            <a:pPr lvl="2"/>
            <a:r>
              <a:rPr lang="en-US"/>
              <a:t>Sending codes for multi-factor authentication</a:t>
            </a:r>
          </a:p>
        </p:txBody>
      </p:sp>
    </p:spTree>
    <p:extLst>
      <p:ext uri="{BB962C8B-B14F-4D97-AF65-F5344CB8AC3E}">
        <p14:creationId xmlns:p14="http://schemas.microsoft.com/office/powerpoint/2010/main" val="1419344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Configuring Notification Hubs in iOS</a:t>
            </a:r>
          </a:p>
        </p:txBody>
      </p:sp>
      <p:sp>
        <p:nvSpPr>
          <p:cNvPr id="6" name="Text Placeholder 5"/>
          <p:cNvSpPr>
            <a:spLocks noGrp="1"/>
          </p:cNvSpPr>
          <p:nvPr>
            <p:ph idx="1"/>
          </p:nvPr>
        </p:nvSpPr>
        <p:spPr>
          <a:xfrm>
            <a:off x="489012" y="924634"/>
            <a:ext cx="11018520" cy="3102388"/>
          </a:xfrm>
        </p:spPr>
        <p:txBody>
          <a:bodyPr/>
          <a:lstStyle/>
          <a:p>
            <a:r>
              <a:rPr lang="en-US"/>
              <a:t>Ensure that an </a:t>
            </a:r>
            <a:r>
              <a:rPr lang="en-US" err="1"/>
              <a:t>Xcode</a:t>
            </a:r>
            <a:r>
              <a:rPr lang="en-US"/>
              <a:t> application satisfies the following prerequisites:</a:t>
            </a:r>
          </a:p>
          <a:p>
            <a:pPr lvl="1"/>
            <a:r>
              <a:rPr lang="en-US"/>
              <a:t>The Push Notifications capability must be enabled.</a:t>
            </a:r>
          </a:p>
          <a:p>
            <a:pPr lvl="1"/>
            <a:r>
              <a:rPr lang="en-US"/>
              <a:t>The files distributed in the Azure messaging framework must be included in the project.</a:t>
            </a:r>
          </a:p>
          <a:p>
            <a:r>
              <a:rPr lang="en-US"/>
              <a:t>Implement the following steps:</a:t>
            </a:r>
          </a:p>
          <a:p>
            <a:pPr lvl="1"/>
            <a:r>
              <a:rPr lang="en-US"/>
              <a:t>add constants to </a:t>
            </a:r>
            <a:r>
              <a:rPr lang="en-US" err="1"/>
              <a:t>HubInfo.h</a:t>
            </a:r>
            <a:r>
              <a:rPr lang="en-US"/>
              <a:t> that will contain connection details for your notification hub</a:t>
            </a:r>
          </a:p>
          <a:p>
            <a:pPr lvl="1"/>
            <a:r>
              <a:rPr lang="en-US"/>
              <a:t>import the </a:t>
            </a:r>
            <a:r>
              <a:rPr lang="en-US" err="1"/>
              <a:t>WindowsAzureMessaging</a:t>
            </a:r>
            <a:r>
              <a:rPr lang="en-US"/>
              <a:t>/</a:t>
            </a:r>
            <a:r>
              <a:rPr lang="en-US" err="1"/>
              <a:t>WindowsAzureMessaging</a:t>
            </a:r>
            <a:r>
              <a:rPr lang="en-US"/>
              <a:t> and </a:t>
            </a:r>
            <a:r>
              <a:rPr lang="en-US" err="1"/>
              <a:t>UserNotifications</a:t>
            </a:r>
            <a:r>
              <a:rPr lang="en-US"/>
              <a:t>/</a:t>
            </a:r>
            <a:r>
              <a:rPr lang="en-US" err="1"/>
              <a:t>UserNotifications</a:t>
            </a:r>
            <a:r>
              <a:rPr lang="en-US"/>
              <a:t> directives into the project</a:t>
            </a:r>
          </a:p>
          <a:p>
            <a:pPr lvl="1"/>
            <a:r>
              <a:rPr lang="en-US"/>
              <a:t>add code to connect to the notification hub using the information stored in </a:t>
            </a:r>
            <a:r>
              <a:rPr lang="en-US" err="1"/>
              <a:t>HubInfo.h</a:t>
            </a:r>
            <a:endParaRPr lang="en-US"/>
          </a:p>
        </p:txBody>
      </p:sp>
    </p:spTree>
    <p:extLst>
      <p:ext uri="{BB962C8B-B14F-4D97-AF65-F5344CB8AC3E}">
        <p14:creationId xmlns:p14="http://schemas.microsoft.com/office/powerpoint/2010/main" val="27682564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Configuring Notification Hubs in </a:t>
            </a:r>
            <a:r>
              <a:rPr lang="en-US" err="1"/>
              <a:t>Xamarin.Android</a:t>
            </a:r>
            <a:endParaRPr lang="en-US"/>
          </a:p>
        </p:txBody>
      </p:sp>
      <p:sp>
        <p:nvSpPr>
          <p:cNvPr id="6" name="Text Placeholder 5"/>
          <p:cNvSpPr>
            <a:spLocks noGrp="1"/>
          </p:cNvSpPr>
          <p:nvPr>
            <p:ph idx="1"/>
          </p:nvPr>
        </p:nvSpPr>
        <p:spPr>
          <a:xfrm>
            <a:off x="613834" y="848434"/>
            <a:ext cx="11018520" cy="4912114"/>
          </a:xfrm>
        </p:spPr>
        <p:txBody>
          <a:bodyPr/>
          <a:lstStyle/>
          <a:p>
            <a:r>
              <a:rPr lang="en-US"/>
              <a:t>Ensure that a </a:t>
            </a:r>
            <a:r>
              <a:rPr lang="en-US" err="1"/>
              <a:t>Xamarin</a:t>
            </a:r>
            <a:r>
              <a:rPr lang="en-US"/>
              <a:t> project satisfies the following prerequisites:</a:t>
            </a:r>
          </a:p>
          <a:p>
            <a:pPr lvl="1"/>
            <a:r>
              <a:rPr lang="en-US"/>
              <a:t>The </a:t>
            </a:r>
            <a:r>
              <a:rPr lang="en-US" err="1"/>
              <a:t>Xamarin.GooglePlayServices.Base</a:t>
            </a:r>
            <a:r>
              <a:rPr lang="en-US"/>
              <a:t>, </a:t>
            </a:r>
            <a:r>
              <a:rPr lang="en-US" err="1"/>
              <a:t>Xamarin.Firebase.Messaging</a:t>
            </a:r>
            <a:r>
              <a:rPr lang="en-US"/>
              <a:t>, and </a:t>
            </a:r>
            <a:r>
              <a:rPr lang="en-US" err="1"/>
              <a:t>Xamarin.Azure.NotificationHubs.Android</a:t>
            </a:r>
            <a:r>
              <a:rPr lang="en-US"/>
              <a:t> </a:t>
            </a:r>
            <a:r>
              <a:rPr lang="en-US" err="1"/>
              <a:t>NuGet</a:t>
            </a:r>
            <a:r>
              <a:rPr lang="en-US"/>
              <a:t> packages must be installed.</a:t>
            </a:r>
          </a:p>
          <a:p>
            <a:pPr lvl="1"/>
            <a:r>
              <a:rPr lang="en-US"/>
              <a:t>The google-</a:t>
            </a:r>
            <a:r>
              <a:rPr lang="en-US" err="1"/>
              <a:t>services.json</a:t>
            </a:r>
            <a:r>
              <a:rPr lang="en-US"/>
              <a:t> file must be downloaded from the Google Firebase Console and then copied to the root of your project folder.</a:t>
            </a:r>
          </a:p>
          <a:p>
            <a:pPr lvl="1"/>
            <a:r>
              <a:rPr lang="en-US" err="1"/>
              <a:t>com.google.firebase.iid.FirebaseInstanceIdReceiver</a:t>
            </a:r>
            <a:r>
              <a:rPr lang="en-US"/>
              <a:t> receiver must be registered to enable PNS registration and message receipt.</a:t>
            </a:r>
          </a:p>
          <a:p>
            <a:r>
              <a:rPr lang="en-US"/>
              <a:t>Implement the following steps:</a:t>
            </a:r>
          </a:p>
          <a:p>
            <a:pPr lvl="1"/>
            <a:r>
              <a:rPr lang="en-US"/>
              <a:t>Add a C# class that will contain connection details for your notification hub</a:t>
            </a:r>
          </a:p>
          <a:p>
            <a:pPr lvl="1"/>
            <a:r>
              <a:rPr lang="en-US"/>
              <a:t>Create a C# class to manage PNS registration</a:t>
            </a:r>
          </a:p>
          <a:p>
            <a:pPr lvl="1"/>
            <a:r>
              <a:rPr lang="en-US"/>
              <a:t>Create a separate C# class to handle the receipt of a new message and display that message in the application’s UI</a:t>
            </a:r>
          </a:p>
          <a:p>
            <a:endParaRPr lang="en-US"/>
          </a:p>
        </p:txBody>
      </p:sp>
    </p:spTree>
    <p:extLst>
      <p:ext uri="{BB962C8B-B14F-4D97-AF65-F5344CB8AC3E}">
        <p14:creationId xmlns:p14="http://schemas.microsoft.com/office/powerpoint/2010/main" val="26172036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39812" y="152400"/>
            <a:ext cx="11018520" cy="599996"/>
          </a:xfrm>
        </p:spPr>
        <p:txBody>
          <a:bodyPr/>
          <a:lstStyle/>
          <a:p>
            <a:r>
              <a:rPr lang="en-US" sz="2400"/>
              <a:t>Sending messages from an application back end to Notification Hubs using C#</a:t>
            </a:r>
          </a:p>
        </p:txBody>
      </p:sp>
      <p:sp>
        <p:nvSpPr>
          <p:cNvPr id="6" name="Text Placeholder 5"/>
          <p:cNvSpPr>
            <a:spLocks noGrp="1"/>
          </p:cNvSpPr>
          <p:nvPr>
            <p:ph idx="1"/>
          </p:nvPr>
        </p:nvSpPr>
        <p:spPr>
          <a:xfrm>
            <a:off x="539812" y="1064334"/>
            <a:ext cx="11018520" cy="2671501"/>
          </a:xfrm>
        </p:spPr>
        <p:txBody>
          <a:bodyPr/>
          <a:lstStyle/>
          <a:p>
            <a:r>
              <a:rPr lang="en-US"/>
              <a:t>Available via a number of client libraries:</a:t>
            </a:r>
          </a:p>
          <a:p>
            <a:pPr lvl="1"/>
            <a:r>
              <a:rPr lang="en-US"/>
              <a:t>In .NET applications, the </a:t>
            </a:r>
            <a:r>
              <a:rPr lang="en-US" err="1"/>
              <a:t>Microsoft.Azure.NotificationHubs</a:t>
            </a:r>
            <a:r>
              <a:rPr lang="en-US"/>
              <a:t> </a:t>
            </a:r>
            <a:r>
              <a:rPr lang="en-US" err="1"/>
              <a:t>NuGet</a:t>
            </a:r>
            <a:r>
              <a:rPr lang="en-US"/>
              <a:t> package includes the </a:t>
            </a:r>
            <a:r>
              <a:rPr lang="en-US" err="1"/>
              <a:t>NotificationHubClient</a:t>
            </a:r>
            <a:r>
              <a:rPr lang="en-US"/>
              <a:t> class that can be used to send messages</a:t>
            </a:r>
          </a:p>
          <a:p>
            <a:r>
              <a:rPr lang="en-US"/>
              <a:t>Simplified by Azure Notification Hubs templates:</a:t>
            </a:r>
          </a:p>
          <a:p>
            <a:pPr lvl="1"/>
            <a:r>
              <a:rPr lang="en-US"/>
              <a:t>Allow you to specify how a device should receive notifications</a:t>
            </a:r>
          </a:p>
          <a:p>
            <a:pPr lvl="1"/>
            <a:r>
              <a:rPr lang="en-US"/>
              <a:t>Facilitate sending notifications to multiple platforms at the same time without having to specify a native payload</a:t>
            </a:r>
          </a:p>
        </p:txBody>
      </p:sp>
    </p:spTree>
    <p:extLst>
      <p:ext uri="{BB962C8B-B14F-4D97-AF65-F5344CB8AC3E}">
        <p14:creationId xmlns:p14="http://schemas.microsoft.com/office/powerpoint/2010/main" val="1251094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a:solidFill>
                  <a:schemeClr val="bg1"/>
                </a:solidFill>
                <a:latin typeface="Segoe UI" panose="020B0502040204020203" pitchFamily="34" charset="0"/>
                <a:cs typeface="Segoe UI" panose="020B0502040204020203" pitchFamily="34" charset="0"/>
              </a:rPr>
              <a:t>Lesson </a:t>
            </a:r>
            <a:r>
              <a:rPr lang="tr-TR" sz="2800">
                <a:solidFill>
                  <a:schemeClr val="bg1"/>
                </a:solidFill>
                <a:latin typeface="Segoe UI" panose="020B0502040204020203" pitchFamily="34" charset="0"/>
                <a:cs typeface="Segoe UI" panose="020B0502040204020203" pitchFamily="34" charset="0"/>
              </a:rPr>
              <a:t>5</a:t>
            </a:r>
            <a:r>
              <a:rPr lang="en-US" sz="2800">
                <a:solidFill>
                  <a:schemeClr val="bg1"/>
                </a:solidFill>
                <a:latin typeface="Segoe UI" panose="020B0502040204020203" pitchFamily="34" charset="0"/>
                <a:cs typeface="Segoe UI" panose="020B0502040204020203" pitchFamily="34" charset="0"/>
              </a:rPr>
              <a:t>: </a:t>
            </a:r>
            <a:r>
              <a:rPr lang="en-GB" sz="2800">
                <a:solidFill>
                  <a:schemeClr val="bg1"/>
                </a:solidFill>
                <a:latin typeface="Segoe UI" panose="020B0502040204020203" pitchFamily="34" charset="0"/>
                <a:cs typeface="Segoe UI" panose="020B0502040204020203" pitchFamily="34" charset="0"/>
              </a:rPr>
              <a:t>Create and configure an event hub</a:t>
            </a:r>
          </a:p>
        </p:txBody>
      </p:sp>
      <p:sp>
        <p:nvSpPr>
          <p:cNvPr id="4" name="Rectangle 3"/>
          <p:cNvSpPr/>
          <p:nvPr/>
        </p:nvSpPr>
        <p:spPr>
          <a:xfrm>
            <a:off x="585215" y="926231"/>
            <a:ext cx="10262893" cy="1384995"/>
          </a:xfrm>
          <a:prstGeom prst="rect">
            <a:avLst/>
          </a:prstGeom>
        </p:spPr>
        <p:txBody>
          <a:bodyPr wrap="square">
            <a:spAutoFit/>
          </a:bodyPr>
          <a:lstStyle/>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Azure Event Hubs </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Connecting Event Hubs to Stream Analytics</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Azure IoT Hub</a:t>
            </a:r>
          </a:p>
        </p:txBody>
      </p:sp>
    </p:spTree>
    <p:extLst>
      <p:ext uri="{BB962C8B-B14F-4D97-AF65-F5344CB8AC3E}">
        <p14:creationId xmlns:p14="http://schemas.microsoft.com/office/powerpoint/2010/main" val="14346993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Event Hubs </a:t>
            </a:r>
          </a:p>
        </p:txBody>
      </p:sp>
      <p:sp>
        <p:nvSpPr>
          <p:cNvPr id="6" name="Text Placeholder 5"/>
          <p:cNvSpPr>
            <a:spLocks noGrp="1"/>
          </p:cNvSpPr>
          <p:nvPr>
            <p:ph idx="1"/>
          </p:nvPr>
        </p:nvSpPr>
        <p:spPr>
          <a:xfrm>
            <a:off x="613834" y="950034"/>
            <a:ext cx="11018520" cy="4370427"/>
          </a:xfrm>
        </p:spPr>
        <p:txBody>
          <a:bodyPr/>
          <a:lstStyle/>
          <a:p>
            <a:r>
              <a:rPr lang="en-US" sz="2400"/>
              <a:t>A big data streaming platform and event ingestion service:</a:t>
            </a:r>
          </a:p>
          <a:p>
            <a:pPr lvl="1"/>
            <a:r>
              <a:rPr lang="en-US" sz="2000"/>
              <a:t>Capable of receiving and processing millions of events per second</a:t>
            </a:r>
          </a:p>
          <a:p>
            <a:pPr lvl="1"/>
            <a:r>
              <a:rPr lang="en-US" sz="2000"/>
              <a:t>Facilitating processing and storing events, data, or telemetry produced by distributed software and devices</a:t>
            </a:r>
          </a:p>
          <a:p>
            <a:pPr lvl="1"/>
            <a:r>
              <a:rPr lang="en-US" sz="2000"/>
              <a:t>Providing low latency and seamless integration with data and analytics services inside and outside of Azure</a:t>
            </a:r>
          </a:p>
          <a:p>
            <a:pPr lvl="1"/>
            <a:r>
              <a:rPr lang="en-US" sz="2000"/>
              <a:t>Serving as an event </a:t>
            </a:r>
            <a:r>
              <a:rPr lang="en-US" sz="2000" err="1"/>
              <a:t>ingestor</a:t>
            </a:r>
            <a:r>
              <a:rPr lang="en-US" sz="2000"/>
              <a:t> in a pipeline between event producers and consumers</a:t>
            </a:r>
          </a:p>
          <a:p>
            <a:pPr lvl="1"/>
            <a:r>
              <a:rPr lang="en-US" sz="2000"/>
              <a:t>Consisting of the following main components:</a:t>
            </a:r>
          </a:p>
          <a:p>
            <a:pPr lvl="2"/>
            <a:r>
              <a:rPr lang="en-US" sz="1800"/>
              <a:t>Event producers</a:t>
            </a:r>
          </a:p>
          <a:p>
            <a:pPr lvl="2"/>
            <a:r>
              <a:rPr lang="en-US" sz="1800"/>
              <a:t>Partitions</a:t>
            </a:r>
          </a:p>
          <a:p>
            <a:pPr lvl="2"/>
            <a:r>
              <a:rPr lang="en-US" sz="1800"/>
              <a:t>Consumer groups</a:t>
            </a:r>
          </a:p>
          <a:p>
            <a:pPr lvl="2"/>
            <a:r>
              <a:rPr lang="en-US" sz="1800"/>
              <a:t>Throughput units</a:t>
            </a:r>
          </a:p>
          <a:p>
            <a:pPr lvl="2"/>
            <a:r>
              <a:rPr lang="en-US" sz="1800"/>
              <a:t>Event receivers</a:t>
            </a:r>
          </a:p>
        </p:txBody>
      </p:sp>
    </p:spTree>
    <p:extLst>
      <p:ext uri="{BB962C8B-B14F-4D97-AF65-F5344CB8AC3E}">
        <p14:creationId xmlns:p14="http://schemas.microsoft.com/office/powerpoint/2010/main" val="20395353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Connecting Event Hubs to Stream Analytics</a:t>
            </a:r>
          </a:p>
        </p:txBody>
      </p:sp>
      <p:sp>
        <p:nvSpPr>
          <p:cNvPr id="6" name="Text Placeholder 5"/>
          <p:cNvSpPr>
            <a:spLocks noGrp="1"/>
          </p:cNvSpPr>
          <p:nvPr>
            <p:ph idx="1"/>
          </p:nvPr>
        </p:nvSpPr>
        <p:spPr>
          <a:xfrm>
            <a:off x="539812" y="1686634"/>
            <a:ext cx="11018520" cy="430887"/>
          </a:xfrm>
        </p:spPr>
        <p:txBody>
          <a:bodyPr/>
          <a:lstStyle/>
          <a:p>
            <a:endParaRPr lang="en-US" b="1"/>
          </a:p>
        </p:txBody>
      </p:sp>
    </p:spTree>
    <p:extLst>
      <p:ext uri="{BB962C8B-B14F-4D97-AF65-F5344CB8AC3E}">
        <p14:creationId xmlns:p14="http://schemas.microsoft.com/office/powerpoint/2010/main" val="298734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IoT Hub</a:t>
            </a:r>
          </a:p>
        </p:txBody>
      </p:sp>
      <p:sp>
        <p:nvSpPr>
          <p:cNvPr id="6" name="Text Placeholder 5"/>
          <p:cNvSpPr>
            <a:spLocks noGrp="1"/>
          </p:cNvSpPr>
          <p:nvPr>
            <p:ph idx="1"/>
          </p:nvPr>
        </p:nvSpPr>
        <p:spPr>
          <a:xfrm>
            <a:off x="476312" y="924634"/>
            <a:ext cx="11018520" cy="4862870"/>
          </a:xfrm>
        </p:spPr>
        <p:txBody>
          <a:bodyPr/>
          <a:lstStyle/>
          <a:p>
            <a:r>
              <a:rPr lang="en-US" sz="2400"/>
              <a:t>A managed service operating as a central message hub:</a:t>
            </a:r>
          </a:p>
          <a:p>
            <a:pPr lvl="1"/>
            <a:r>
              <a:rPr lang="en-US" sz="2000"/>
              <a:t>Provides bidirectional communication between </a:t>
            </a:r>
            <a:r>
              <a:rPr lang="en-US" sz="2000" err="1"/>
              <a:t>IoT</a:t>
            </a:r>
            <a:r>
              <a:rPr lang="en-US" sz="2000"/>
              <a:t> application and </a:t>
            </a:r>
            <a:r>
              <a:rPr lang="en-US" sz="2000" err="1"/>
              <a:t>IoT</a:t>
            </a:r>
            <a:r>
              <a:rPr lang="en-US" sz="2000"/>
              <a:t> devices</a:t>
            </a:r>
          </a:p>
          <a:p>
            <a:pPr lvl="1"/>
            <a:r>
              <a:rPr lang="en-US" sz="2000"/>
              <a:t>Scales to millions of </a:t>
            </a:r>
            <a:r>
              <a:rPr lang="en-US" sz="2000" err="1"/>
              <a:t>IoT</a:t>
            </a:r>
            <a:r>
              <a:rPr lang="en-US" sz="2000"/>
              <a:t> devices of practically any type</a:t>
            </a:r>
          </a:p>
          <a:p>
            <a:pPr lvl="1"/>
            <a:r>
              <a:rPr lang="en-US" sz="2000"/>
              <a:t>Supports multiple messaging patterns, including: </a:t>
            </a:r>
          </a:p>
          <a:p>
            <a:pPr lvl="2"/>
            <a:r>
              <a:rPr lang="en-US" sz="1800"/>
              <a:t>device-to-cloud telemetry</a:t>
            </a:r>
          </a:p>
          <a:p>
            <a:pPr lvl="2"/>
            <a:r>
              <a:rPr lang="en-US" sz="1800"/>
              <a:t>file upload from devices</a:t>
            </a:r>
          </a:p>
          <a:p>
            <a:pPr lvl="2"/>
            <a:r>
              <a:rPr lang="en-US" sz="1800"/>
              <a:t>request-reply methods</a:t>
            </a:r>
          </a:p>
          <a:p>
            <a:r>
              <a:rPr lang="en-US" sz="2400"/>
              <a:t>Differs from Azure Event hubs in a number of aspects:</a:t>
            </a:r>
          </a:p>
          <a:p>
            <a:pPr lvl="1"/>
            <a:r>
              <a:rPr lang="en-US" sz="2000" err="1"/>
              <a:t>IoT</a:t>
            </a:r>
            <a:r>
              <a:rPr lang="en-US" sz="2000"/>
              <a:t> Hub: </a:t>
            </a:r>
          </a:p>
          <a:p>
            <a:pPr lvl="2"/>
            <a:r>
              <a:rPr lang="en-US" sz="1800"/>
              <a:t>developed specifically to address the unique requirements of connecting </a:t>
            </a:r>
            <a:r>
              <a:rPr lang="en-US" sz="1800" err="1"/>
              <a:t>IoT</a:t>
            </a:r>
            <a:r>
              <a:rPr lang="en-US" sz="1800"/>
              <a:t> devices</a:t>
            </a:r>
          </a:p>
          <a:p>
            <a:pPr lvl="2"/>
            <a:r>
              <a:rPr lang="en-US" sz="1800"/>
              <a:t>includes features that enrich the relationship between </a:t>
            </a:r>
            <a:r>
              <a:rPr lang="en-US" sz="1800" err="1"/>
              <a:t>IoT</a:t>
            </a:r>
            <a:r>
              <a:rPr lang="en-US" sz="1800"/>
              <a:t> devices and back-end systems</a:t>
            </a:r>
          </a:p>
          <a:p>
            <a:pPr lvl="1"/>
            <a:r>
              <a:rPr lang="en-US" sz="2000"/>
              <a:t>Event Hubs:</a:t>
            </a:r>
          </a:p>
          <a:p>
            <a:pPr lvl="2"/>
            <a:r>
              <a:rPr lang="en-US" sz="1800"/>
              <a:t>designed for big data streaming</a:t>
            </a:r>
          </a:p>
          <a:p>
            <a:pPr lvl="2"/>
            <a:r>
              <a:rPr lang="en-US" sz="1800"/>
              <a:t>offer a partitioned consumer model to scale out stream and integrate with big data and analytics services</a:t>
            </a:r>
          </a:p>
        </p:txBody>
      </p:sp>
    </p:spTree>
    <p:extLst>
      <p:ext uri="{BB962C8B-B14F-4D97-AF65-F5344CB8AC3E}">
        <p14:creationId xmlns:p14="http://schemas.microsoft.com/office/powerpoint/2010/main" val="5133031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a:solidFill>
                  <a:schemeClr val="bg1"/>
                </a:solidFill>
                <a:latin typeface="Segoe UI" panose="020B0502040204020203" pitchFamily="34" charset="0"/>
                <a:cs typeface="Segoe UI" panose="020B0502040204020203" pitchFamily="34" charset="0"/>
              </a:rPr>
              <a:t>Lesson 1: </a:t>
            </a:r>
            <a:r>
              <a:rPr lang="en-GB" sz="2800">
                <a:solidFill>
                  <a:schemeClr val="bg1"/>
                </a:solidFill>
                <a:latin typeface="Segoe UI" panose="020B0502040204020203" pitchFamily="34" charset="0"/>
                <a:cs typeface="Segoe UI" panose="020B0502040204020203" pitchFamily="34" charset="0"/>
              </a:rPr>
              <a:t>Configure an app or service to send emails</a:t>
            </a:r>
          </a:p>
        </p:txBody>
      </p:sp>
      <p:sp>
        <p:nvSpPr>
          <p:cNvPr id="4" name="Rectangle 3"/>
          <p:cNvSpPr/>
          <p:nvPr/>
        </p:nvSpPr>
        <p:spPr>
          <a:xfrm>
            <a:off x="585215" y="926231"/>
            <a:ext cx="10262893" cy="954107"/>
          </a:xfrm>
          <a:prstGeom prst="rect">
            <a:avLst/>
          </a:prstGeom>
        </p:spPr>
        <p:txBody>
          <a:bodyPr wrap="square">
            <a:spAutoFit/>
          </a:bodyPr>
          <a:lstStyle/>
          <a:p>
            <a:pPr marL="342900" indent="-342900">
              <a:buFont typeface="Arial" panose="020B0604020202020204" pitchFamily="34" charset="0"/>
              <a:buChar char="•"/>
            </a:pPr>
            <a:r>
              <a:rPr lang="en-GB" sz="2800" err="1">
                <a:latin typeface="Segoe UI" panose="020B0502040204020203" pitchFamily="34" charset="0"/>
                <a:cs typeface="Segoe UI" panose="020B0502040204020203" pitchFamily="34" charset="0"/>
              </a:rPr>
              <a:t>SendGrid</a:t>
            </a:r>
            <a:endParaRPr lang="en-GB" sz="280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Sending emails through </a:t>
            </a:r>
            <a:r>
              <a:rPr lang="en-GB" sz="2800" err="1">
                <a:latin typeface="Segoe UI" panose="020B0502040204020203" pitchFamily="34" charset="0"/>
                <a:cs typeface="Segoe UI" panose="020B0502040204020203" pitchFamily="34" charset="0"/>
              </a:rPr>
              <a:t>SendGrid</a:t>
            </a:r>
            <a:r>
              <a:rPr lang="en-GB" sz="2800">
                <a:latin typeface="Segoe UI" panose="020B0502040204020203" pitchFamily="34" charset="0"/>
                <a:cs typeface="Segoe UI" panose="020B0502040204020203" pitchFamily="34" charset="0"/>
              </a:rPr>
              <a:t> by using C#</a:t>
            </a:r>
          </a:p>
        </p:txBody>
      </p:sp>
    </p:spTree>
    <p:extLst>
      <p:ext uri="{BB962C8B-B14F-4D97-AF65-F5344CB8AC3E}">
        <p14:creationId xmlns:p14="http://schemas.microsoft.com/office/powerpoint/2010/main" val="38692501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40014"/>
            <a:ext cx="9144000" cy="1994392"/>
          </a:xfrm>
        </p:spPr>
        <p:txBody>
          <a:bodyPr/>
          <a:lstStyle/>
          <a:p>
            <a:r>
              <a:rPr lang="en-US"/>
              <a:t>Module 17: Configuring a Message-Based Integration Architecture</a:t>
            </a:r>
            <a:br>
              <a:rPr lang="en-US"/>
            </a:br>
            <a:r>
              <a:rPr lang="en-US"/>
              <a:t>Lesson 07: Configuring apps and services with Microsoft Graph</a:t>
            </a:r>
          </a:p>
        </p:txBody>
      </p:sp>
    </p:spTree>
    <p:extLst>
      <p:ext uri="{BB962C8B-B14F-4D97-AF65-F5344CB8AC3E}">
        <p14:creationId xmlns:p14="http://schemas.microsoft.com/office/powerpoint/2010/main" val="39644600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a:solidFill>
                  <a:schemeClr val="bg1"/>
                </a:solidFill>
                <a:latin typeface="Segoe UI" panose="020B0502040204020203" pitchFamily="34" charset="0"/>
                <a:cs typeface="Segoe UI" panose="020B0502040204020203" pitchFamily="34" charset="0"/>
              </a:rPr>
              <a:t>Lesson 6: Managing Event Grid</a:t>
            </a:r>
            <a:endParaRPr lang="en-GB" sz="2800">
              <a:solidFill>
                <a:schemeClr val="bg1"/>
              </a:solidFill>
              <a:latin typeface="Segoe UI" panose="020B0502040204020203" pitchFamily="34" charset="0"/>
              <a:cs typeface="Segoe UI" panose="020B0502040204020203" pitchFamily="34" charset="0"/>
            </a:endParaRPr>
          </a:p>
        </p:txBody>
      </p:sp>
      <p:sp>
        <p:nvSpPr>
          <p:cNvPr id="4" name="Rectangle 3"/>
          <p:cNvSpPr/>
          <p:nvPr/>
        </p:nvSpPr>
        <p:spPr>
          <a:xfrm>
            <a:off x="585215" y="926231"/>
            <a:ext cx="10262893" cy="3539430"/>
          </a:xfrm>
          <a:prstGeom prst="rect">
            <a:avLst/>
          </a:prstGeom>
        </p:spPr>
        <p:txBody>
          <a:bodyPr wrap="square">
            <a:spAutoFit/>
          </a:bodyPr>
          <a:lstStyle/>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Video: Event Grid Overview</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Video: Implementing Event Grid</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Overview of Event Grid</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Event Grid Concepts</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Event Grid Examples</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Implementing Event Grid (Part 1)</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Implementing Event Grid (Part 2)</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Practice: Event Grid</a:t>
            </a:r>
          </a:p>
        </p:txBody>
      </p:sp>
    </p:spTree>
    <p:extLst>
      <p:ext uri="{BB962C8B-B14F-4D97-AF65-F5344CB8AC3E}">
        <p14:creationId xmlns:p14="http://schemas.microsoft.com/office/powerpoint/2010/main" val="22666364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Overview of Event Grid</a:t>
            </a:r>
          </a:p>
        </p:txBody>
      </p:sp>
      <p:sp>
        <p:nvSpPr>
          <p:cNvPr id="6" name="Text Placeholder 5"/>
          <p:cNvSpPr>
            <a:spLocks noGrp="1"/>
          </p:cNvSpPr>
          <p:nvPr>
            <p:ph idx="1"/>
          </p:nvPr>
        </p:nvSpPr>
        <p:spPr>
          <a:xfrm>
            <a:off x="613834" y="1115134"/>
            <a:ext cx="11018520" cy="4148828"/>
          </a:xfrm>
        </p:spPr>
        <p:txBody>
          <a:bodyPr/>
          <a:lstStyle/>
          <a:p>
            <a:r>
              <a:rPr lang="en-US"/>
              <a:t>Managed event routing service with a wide range of benefits:</a:t>
            </a:r>
          </a:p>
          <a:p>
            <a:pPr lvl="1"/>
            <a:r>
              <a:rPr lang="en-US"/>
              <a:t>Simplifies event delivery:</a:t>
            </a:r>
          </a:p>
          <a:p>
            <a:pPr lvl="2"/>
            <a:r>
              <a:rPr lang="en-US"/>
              <a:t>Connects multiple event sources and destinations, including virtually all Azure services and custom sources</a:t>
            </a:r>
          </a:p>
          <a:p>
            <a:pPr lvl="2"/>
            <a:r>
              <a:rPr lang="en-US"/>
              <a:t>Provides fully managed event delivery, intelligent filtering, and the ability to send events to multiple recipients at once</a:t>
            </a:r>
          </a:p>
          <a:p>
            <a:pPr lvl="2"/>
            <a:r>
              <a:rPr lang="en-US"/>
              <a:t>Eliminates polling and the associated cost and latency</a:t>
            </a:r>
          </a:p>
          <a:p>
            <a:pPr lvl="2"/>
            <a:r>
              <a:rPr lang="en-US"/>
              <a:t>Decouples event publishers from subscribers by using a pub/sub model and HTTP-based event delivery, </a:t>
            </a:r>
          </a:p>
          <a:p>
            <a:pPr lvl="2"/>
            <a:r>
              <a:rPr lang="en-US"/>
              <a:t>Simplifies building scalable </a:t>
            </a:r>
            <a:r>
              <a:rPr lang="en-US" err="1"/>
              <a:t>serverless</a:t>
            </a:r>
            <a:r>
              <a:rPr lang="en-US"/>
              <a:t> applications, microservices, and distributed systems.</a:t>
            </a:r>
          </a:p>
          <a:p>
            <a:pPr lvl="1"/>
            <a:r>
              <a:rPr lang="en-US"/>
              <a:t>Facilitates developing reliable cloud applications:</a:t>
            </a:r>
          </a:p>
          <a:p>
            <a:pPr lvl="2"/>
            <a:r>
              <a:rPr lang="en-US"/>
              <a:t>Supports massive auto-scaling with near-real-time notifications for changes </a:t>
            </a:r>
          </a:p>
          <a:p>
            <a:pPr lvl="2"/>
            <a:r>
              <a:rPr lang="en-US"/>
              <a:t>Implements reactive programming leveraging guaranteed event delivery</a:t>
            </a:r>
          </a:p>
          <a:p>
            <a:pPr lvl="1"/>
            <a:r>
              <a:rPr lang="en-US"/>
              <a:t>Promotes focus on product innovation</a:t>
            </a:r>
          </a:p>
          <a:p>
            <a:pPr lvl="2"/>
            <a:endParaRPr lang="en-US"/>
          </a:p>
        </p:txBody>
      </p:sp>
    </p:spTree>
    <p:extLst>
      <p:ext uri="{BB962C8B-B14F-4D97-AF65-F5344CB8AC3E}">
        <p14:creationId xmlns:p14="http://schemas.microsoft.com/office/powerpoint/2010/main" val="34882772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Event Grid Concepts</a:t>
            </a:r>
          </a:p>
        </p:txBody>
      </p:sp>
      <p:sp>
        <p:nvSpPr>
          <p:cNvPr id="6" name="Text Placeholder 5"/>
          <p:cNvSpPr>
            <a:spLocks noGrp="1"/>
          </p:cNvSpPr>
          <p:nvPr>
            <p:ph idx="1"/>
          </p:nvPr>
        </p:nvSpPr>
        <p:spPr>
          <a:xfrm>
            <a:off x="613834" y="911934"/>
            <a:ext cx="11018520" cy="1982081"/>
          </a:xfrm>
        </p:spPr>
        <p:txBody>
          <a:bodyPr/>
          <a:lstStyle/>
          <a:p>
            <a:r>
              <a:rPr lang="en-US"/>
              <a:t>Event Sources</a:t>
            </a:r>
          </a:p>
          <a:p>
            <a:r>
              <a:rPr lang="en-US"/>
              <a:t>Topics</a:t>
            </a:r>
          </a:p>
          <a:p>
            <a:r>
              <a:rPr lang="en-US"/>
              <a:t>Event Subscriptions</a:t>
            </a:r>
          </a:p>
          <a:p>
            <a:r>
              <a:rPr lang="en-US"/>
              <a:t>Event Handlers</a:t>
            </a:r>
          </a:p>
        </p:txBody>
      </p:sp>
      <p:pic>
        <p:nvPicPr>
          <p:cNvPr id="22530" name="Picture 2" descr="Visual representation of event sources, topics, event grid, subscriptions, and event handlers. Event sources include blob storage, media services, and resource groups. Event handlers include Azure functions, logic apps, and Azure automa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531" y="1381834"/>
            <a:ext cx="7201557" cy="481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824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Event Grid Examples</a:t>
            </a:r>
          </a:p>
        </p:txBody>
      </p:sp>
      <p:sp>
        <p:nvSpPr>
          <p:cNvPr id="6" name="Text Placeholder 5"/>
          <p:cNvSpPr>
            <a:spLocks noGrp="1"/>
          </p:cNvSpPr>
          <p:nvPr>
            <p:ph idx="1"/>
          </p:nvPr>
        </p:nvSpPr>
        <p:spPr>
          <a:xfrm>
            <a:off x="613834" y="929195"/>
            <a:ext cx="11018520" cy="3533275"/>
          </a:xfrm>
        </p:spPr>
        <p:txBody>
          <a:bodyPr/>
          <a:lstStyle/>
          <a:p>
            <a:r>
              <a:rPr lang="en-US" err="1"/>
              <a:t>Serverless</a:t>
            </a:r>
            <a:r>
              <a:rPr lang="en-US"/>
              <a:t> application architecture</a:t>
            </a:r>
          </a:p>
          <a:p>
            <a:endParaRPr lang="en-US"/>
          </a:p>
          <a:p>
            <a:endParaRPr lang="en-US"/>
          </a:p>
          <a:p>
            <a:r>
              <a:rPr lang="en-US"/>
              <a:t>Ops automation</a:t>
            </a:r>
          </a:p>
          <a:p>
            <a:endParaRPr lang="en-US"/>
          </a:p>
          <a:p>
            <a:endParaRPr lang="en-US"/>
          </a:p>
          <a:p>
            <a:r>
              <a:rPr lang="en-US"/>
              <a:t>Application integration</a:t>
            </a:r>
          </a:p>
        </p:txBody>
      </p:sp>
      <p:pic>
        <p:nvPicPr>
          <p:cNvPr id="23554" name="Picture 2" descr="Visual representations of Event grid triggering a serverless function to run image analysi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654" y="950533"/>
            <a:ext cx="5135636" cy="1556766"/>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Visual representation of a virtual machine being created. A workflow is checking to see if the machine is compliant, and then metadata tags are ad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106" y="2695832"/>
            <a:ext cx="4125475" cy="1577655"/>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Visual representation of event grid being used with serverless computing. Data shown as being processed.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6106" y="4462020"/>
            <a:ext cx="2752725"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7368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Implementing Event Grid (Part 1)</a:t>
            </a:r>
          </a:p>
        </p:txBody>
      </p:sp>
      <p:sp>
        <p:nvSpPr>
          <p:cNvPr id="6" name="Text Placeholder 5"/>
          <p:cNvSpPr>
            <a:spLocks noGrp="1"/>
          </p:cNvSpPr>
          <p:nvPr>
            <p:ph idx="1"/>
          </p:nvPr>
        </p:nvSpPr>
        <p:spPr>
          <a:xfrm>
            <a:off x="287232" y="1023754"/>
            <a:ext cx="11018520" cy="4198072"/>
          </a:xfrm>
        </p:spPr>
        <p:txBody>
          <a:bodyPr/>
          <a:lstStyle/>
          <a:p>
            <a:r>
              <a:rPr lang="en-US" sz="2200"/>
              <a:t>Implementation components:</a:t>
            </a:r>
          </a:p>
          <a:p>
            <a:pPr lvl="1"/>
            <a:r>
              <a:rPr lang="en-US" sz="2200"/>
              <a:t>Event source: Azure Blob Storage</a:t>
            </a:r>
          </a:p>
          <a:p>
            <a:pPr lvl="1"/>
            <a:r>
              <a:rPr lang="en-US" sz="2200"/>
              <a:t>Event Handler: Azure Queue Storage</a:t>
            </a:r>
          </a:p>
          <a:p>
            <a:r>
              <a:rPr lang="en-US" sz="2200"/>
              <a:t>Implementation steps (part 1):</a:t>
            </a:r>
          </a:p>
          <a:p>
            <a:pPr lvl="1"/>
            <a:r>
              <a:rPr lang="en-US" sz="2200"/>
              <a:t>1. Create an Azure Storage account (Blob storage)</a:t>
            </a:r>
          </a:p>
          <a:p>
            <a:pPr lvl="1"/>
            <a:r>
              <a:rPr lang="en-US" sz="2200"/>
              <a:t>2. Create an Azure Storage account (general purpose v1))</a:t>
            </a:r>
          </a:p>
          <a:p>
            <a:pPr lvl="1"/>
            <a:r>
              <a:rPr lang="en-US" sz="2200"/>
              <a:t>3. Create an Azure Storage queue</a:t>
            </a:r>
          </a:p>
          <a:p>
            <a:pPr lvl="1"/>
            <a:r>
              <a:rPr lang="en-US" sz="2200"/>
              <a:t>4. Create the event source:</a:t>
            </a:r>
          </a:p>
          <a:p>
            <a:pPr lvl="2"/>
            <a:r>
              <a:rPr lang="en-US" sz="2200"/>
              <a:t>Use the When a new blob is uploaded template</a:t>
            </a:r>
          </a:p>
          <a:p>
            <a:pPr lvl="1"/>
            <a:r>
              <a:rPr lang="en-US" sz="2200"/>
              <a:t>5. Configure the event source:</a:t>
            </a:r>
          </a:p>
          <a:p>
            <a:pPr lvl="2"/>
            <a:r>
              <a:rPr lang="en-US" sz="2200"/>
              <a:t>When prompted, provide the Blob storage account </a:t>
            </a:r>
          </a:p>
        </p:txBody>
      </p:sp>
      <p:pic>
        <p:nvPicPr>
          <p:cNvPr id="24578" name="Picture 2" descr="Flowchart. Left to right. A blob is added to blob storage (event source). A topic is created and the Event Grid uses subscription information to write to a storage queue (event handl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758" y="813520"/>
            <a:ext cx="5082581" cy="997807"/>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Screenshot of settings for creating an Azure storage account. The Account Kind is Blob stor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745" y="1823727"/>
            <a:ext cx="1597953" cy="1069352"/>
          </a:xfrm>
          <a:prstGeom prst="rect">
            <a:avLst/>
          </a:prstGeom>
          <a:noFill/>
          <a:extLst>
            <a:ext uri="{909E8E84-426E-40DD-AFC4-6F175D3DCCD1}">
              <a14:hiddenFill xmlns:a14="http://schemas.microsoft.com/office/drawing/2010/main">
                <a:solidFill>
                  <a:srgbClr val="FFFFFF"/>
                </a:solidFill>
              </a14:hiddenFill>
            </a:ext>
          </a:extLst>
        </p:spPr>
      </p:pic>
      <p:pic>
        <p:nvPicPr>
          <p:cNvPr id="24584" name="Picture 8" descr="Screenshot of creating an Azure storage account. The Account Kind is Storage (general purpose v1).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2514" y="1795727"/>
            <a:ext cx="1739893" cy="1162093"/>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descr="Screenshot of the When a new blob is updated templ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8721" y="3168054"/>
            <a:ext cx="2268924" cy="1399049"/>
          </a:xfrm>
          <a:prstGeom prst="rect">
            <a:avLst/>
          </a:prstGeom>
          <a:noFill/>
          <a:extLst>
            <a:ext uri="{909E8E84-426E-40DD-AFC4-6F175D3DCCD1}">
              <a14:hiddenFill xmlns:a14="http://schemas.microsoft.com/office/drawing/2010/main">
                <a:solidFill>
                  <a:srgbClr val="FFFFFF"/>
                </a:solidFill>
              </a14:hiddenFill>
            </a:ext>
          </a:extLst>
        </p:spPr>
      </p:pic>
      <p:pic>
        <p:nvPicPr>
          <p:cNvPr id="24588" name="Picture 12" descr="Screenshot of the logic app definition including the Azure Blob Storage and Azure Event Grid subscription.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8697" y="4765660"/>
            <a:ext cx="3133710" cy="118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137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Implementing Event Grid (Part 2)</a:t>
            </a:r>
          </a:p>
        </p:txBody>
      </p:sp>
      <p:sp>
        <p:nvSpPr>
          <p:cNvPr id="6" name="Text Placeholder 5"/>
          <p:cNvSpPr>
            <a:spLocks noGrp="1"/>
          </p:cNvSpPr>
          <p:nvPr>
            <p:ph idx="1"/>
          </p:nvPr>
        </p:nvSpPr>
        <p:spPr>
          <a:xfrm>
            <a:off x="287231" y="860600"/>
            <a:ext cx="11018520" cy="2868478"/>
          </a:xfrm>
        </p:spPr>
        <p:txBody>
          <a:bodyPr/>
          <a:lstStyle/>
          <a:p>
            <a:r>
              <a:rPr lang="en-US"/>
              <a:t>Implementation steps (part 2):</a:t>
            </a:r>
          </a:p>
          <a:p>
            <a:pPr lvl="1"/>
            <a:r>
              <a:rPr lang="en-US"/>
              <a:t>6. Edit the Logic App:</a:t>
            </a:r>
          </a:p>
          <a:p>
            <a:pPr lvl="2"/>
            <a:r>
              <a:rPr lang="en-US"/>
              <a:t>One condition: True whenever a blob is created</a:t>
            </a:r>
          </a:p>
          <a:p>
            <a:pPr lvl="2"/>
            <a:r>
              <a:rPr lang="en-US"/>
              <a:t>One action: Add a message to the queue.</a:t>
            </a:r>
          </a:p>
          <a:p>
            <a:pPr lvl="1"/>
            <a:r>
              <a:rPr lang="en-US"/>
              <a:t>7. Save changes and start the Logic App</a:t>
            </a:r>
          </a:p>
          <a:p>
            <a:pPr lvl="1"/>
            <a:r>
              <a:rPr lang="en-US"/>
              <a:t>8. Create an storage container and upload a blob</a:t>
            </a:r>
          </a:p>
          <a:p>
            <a:pPr lvl="1"/>
            <a:r>
              <a:rPr lang="en-US"/>
              <a:t>9. View messages in the Storage queue</a:t>
            </a:r>
          </a:p>
          <a:p>
            <a:pPr lvl="1"/>
            <a:r>
              <a:rPr lang="en-US"/>
              <a:t>10. To avoid future charges, delete all resources</a:t>
            </a:r>
          </a:p>
        </p:txBody>
      </p:sp>
      <p:pic>
        <p:nvPicPr>
          <p:cNvPr id="25602" name="Picture 2" descr="Screenshot of the workflow. The condition is an Event Type equal to Microsoft.Storage.BlobCreated. The If True statement shows a message with a queue nam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960" y="753634"/>
            <a:ext cx="4666337" cy="3598231"/>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Screenshot of a message queue. Messages, a blob was uploaded, are show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854" y="4931788"/>
            <a:ext cx="7915275"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3724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Practice: Event Grid</a:t>
            </a:r>
          </a:p>
        </p:txBody>
      </p:sp>
      <p:sp>
        <p:nvSpPr>
          <p:cNvPr id="6" name="Text Placeholder 5"/>
          <p:cNvSpPr>
            <a:spLocks noGrp="1"/>
          </p:cNvSpPr>
          <p:nvPr>
            <p:ph idx="1"/>
          </p:nvPr>
        </p:nvSpPr>
        <p:spPr>
          <a:xfrm>
            <a:off x="539812" y="1686634"/>
            <a:ext cx="11018520" cy="430887"/>
          </a:xfrm>
        </p:spPr>
        <p:txBody>
          <a:bodyPr/>
          <a:lstStyle/>
          <a:p>
            <a:endParaRPr lang="en-US" b="1"/>
          </a:p>
        </p:txBody>
      </p:sp>
    </p:spTree>
    <p:extLst>
      <p:ext uri="{BB962C8B-B14F-4D97-AF65-F5344CB8AC3E}">
        <p14:creationId xmlns:p14="http://schemas.microsoft.com/office/powerpoint/2010/main" val="3089591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Video: </a:t>
            </a:r>
            <a:r>
              <a:rPr lang="en-US">
                <a:hlinkClick r:id="rId3"/>
              </a:rPr>
              <a:t>Getting Started with Logic Apps</a:t>
            </a:r>
            <a:endParaRPr lang="en-US"/>
          </a:p>
        </p:txBody>
      </p:sp>
    </p:spTree>
    <p:extLst>
      <p:ext uri="{BB962C8B-B14F-4D97-AF65-F5344CB8AC3E}">
        <p14:creationId xmlns:p14="http://schemas.microsoft.com/office/powerpoint/2010/main" val="31535798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SendGrid</a:t>
            </a:r>
          </a:p>
        </p:txBody>
      </p:sp>
      <p:sp>
        <p:nvSpPr>
          <p:cNvPr id="6" name="Text Placeholder 5"/>
          <p:cNvSpPr>
            <a:spLocks noGrp="1"/>
          </p:cNvSpPr>
          <p:nvPr>
            <p:ph idx="1"/>
          </p:nvPr>
        </p:nvSpPr>
        <p:spPr>
          <a:xfrm>
            <a:off x="613834" y="962734"/>
            <a:ext cx="11018520" cy="2277547"/>
          </a:xfrm>
        </p:spPr>
        <p:txBody>
          <a:bodyPr/>
          <a:lstStyle/>
          <a:p>
            <a:r>
              <a:rPr lang="en-US"/>
              <a:t>A third party, cloud-based messaging service, which offers:</a:t>
            </a:r>
          </a:p>
          <a:p>
            <a:pPr lvl="1"/>
            <a:r>
              <a:rPr lang="en-US"/>
              <a:t>deep level of integration with the Azure platform and the Azure portal</a:t>
            </a:r>
          </a:p>
          <a:p>
            <a:pPr lvl="1"/>
            <a:r>
              <a:rPr lang="en-US"/>
              <a:t>transactional email delivery</a:t>
            </a:r>
          </a:p>
          <a:p>
            <a:pPr lvl="1"/>
            <a:r>
              <a:rPr lang="en-US"/>
              <a:t>scalability based on email volume</a:t>
            </a:r>
          </a:p>
          <a:p>
            <a:pPr lvl="1"/>
            <a:r>
              <a:rPr lang="en-US"/>
              <a:t>real-time analytics</a:t>
            </a:r>
          </a:p>
          <a:p>
            <a:pPr lvl="1"/>
            <a:r>
              <a:rPr lang="en-US"/>
              <a:t>a flexible API to enable custom integration scenarios.</a:t>
            </a:r>
          </a:p>
        </p:txBody>
      </p:sp>
    </p:spTree>
    <p:extLst>
      <p:ext uri="{BB962C8B-B14F-4D97-AF65-F5344CB8AC3E}">
        <p14:creationId xmlns:p14="http://schemas.microsoft.com/office/powerpoint/2010/main" val="17390847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Sending emails through SendGrid by using C#</a:t>
            </a:r>
          </a:p>
        </p:txBody>
      </p:sp>
      <p:sp>
        <p:nvSpPr>
          <p:cNvPr id="6" name="Text Placeholder 5"/>
          <p:cNvSpPr>
            <a:spLocks noGrp="1"/>
          </p:cNvSpPr>
          <p:nvPr>
            <p:ph idx="1"/>
          </p:nvPr>
        </p:nvSpPr>
        <p:spPr>
          <a:xfrm>
            <a:off x="613834" y="886534"/>
            <a:ext cx="11018520" cy="3311676"/>
          </a:xfrm>
        </p:spPr>
        <p:txBody>
          <a:bodyPr/>
          <a:lstStyle/>
          <a:p>
            <a:r>
              <a:rPr lang="en-US"/>
              <a:t>Based on an open source library:</a:t>
            </a:r>
          </a:p>
          <a:p>
            <a:pPr lvl="1"/>
            <a:r>
              <a:rPr lang="en-US"/>
              <a:t>Hosted on GitHub at https://github.com/sendgrid/sendgrid-csharp</a:t>
            </a:r>
          </a:p>
          <a:p>
            <a:pPr lvl="1"/>
            <a:r>
              <a:rPr lang="en-US"/>
              <a:t>Available as a </a:t>
            </a:r>
            <a:r>
              <a:rPr lang="en-US" err="1"/>
              <a:t>NuGet</a:t>
            </a:r>
            <a:r>
              <a:rPr lang="en-US"/>
              <a:t> package</a:t>
            </a:r>
          </a:p>
          <a:p>
            <a:r>
              <a:rPr lang="en-US"/>
              <a:t>Implementation steps:</a:t>
            </a:r>
          </a:p>
          <a:p>
            <a:pPr lvl="1"/>
            <a:r>
              <a:rPr lang="en-US"/>
              <a:t>Create a new instance of the </a:t>
            </a:r>
            <a:r>
              <a:rPr lang="en-US" err="1"/>
              <a:t>SendGridClient</a:t>
            </a:r>
            <a:r>
              <a:rPr lang="en-US"/>
              <a:t> class</a:t>
            </a:r>
          </a:p>
          <a:p>
            <a:pPr lvl="2"/>
            <a:r>
              <a:rPr lang="en-US"/>
              <a:t>Pass a string parameter containing API Key</a:t>
            </a:r>
          </a:p>
          <a:p>
            <a:pPr lvl="1"/>
            <a:r>
              <a:rPr lang="en-US"/>
              <a:t>Use class methods to perform common tasks:</a:t>
            </a:r>
          </a:p>
          <a:p>
            <a:pPr lvl="2"/>
            <a:r>
              <a:rPr lang="en-US" err="1"/>
              <a:t>SendGridClient.SendEmailAsync</a:t>
            </a:r>
            <a:r>
              <a:rPr lang="en-US"/>
              <a:t> to send a simple email</a:t>
            </a:r>
          </a:p>
          <a:p>
            <a:pPr lvl="2"/>
            <a:r>
              <a:rPr lang="en-US" err="1"/>
              <a:t>AddAttachment</a:t>
            </a:r>
            <a:r>
              <a:rPr lang="en-US"/>
              <a:t> to attach a file to an email message</a:t>
            </a:r>
          </a:p>
        </p:txBody>
      </p:sp>
    </p:spTree>
    <p:extLst>
      <p:ext uri="{BB962C8B-B14F-4D97-AF65-F5344CB8AC3E}">
        <p14:creationId xmlns:p14="http://schemas.microsoft.com/office/powerpoint/2010/main" val="1053873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a:solidFill>
                  <a:schemeClr val="bg1"/>
                </a:solidFill>
                <a:latin typeface="Segoe UI" panose="020B0502040204020203" pitchFamily="34" charset="0"/>
                <a:cs typeface="Segoe UI" panose="020B0502040204020203" pitchFamily="34" charset="0"/>
              </a:rPr>
              <a:t>Lesson </a:t>
            </a:r>
            <a:r>
              <a:rPr lang="tr-TR" sz="2800">
                <a:solidFill>
                  <a:schemeClr val="bg1"/>
                </a:solidFill>
                <a:latin typeface="Segoe UI" panose="020B0502040204020203" pitchFamily="34" charset="0"/>
                <a:cs typeface="Segoe UI" panose="020B0502040204020203" pitchFamily="34" charset="0"/>
              </a:rPr>
              <a:t>2</a:t>
            </a:r>
            <a:r>
              <a:rPr lang="en-US" sz="2800">
                <a:solidFill>
                  <a:schemeClr val="bg1"/>
                </a:solidFill>
                <a:latin typeface="Segoe UI" panose="020B0502040204020203" pitchFamily="34" charset="0"/>
                <a:cs typeface="Segoe UI" panose="020B0502040204020203" pitchFamily="34" charset="0"/>
              </a:rPr>
              <a:t>: </a:t>
            </a:r>
            <a:r>
              <a:rPr lang="en-GB" sz="2800">
                <a:solidFill>
                  <a:schemeClr val="bg1"/>
                </a:solidFill>
                <a:latin typeface="Segoe UI" panose="020B0502040204020203" pitchFamily="34" charset="0"/>
                <a:cs typeface="Segoe UI" panose="020B0502040204020203" pitchFamily="34" charset="0"/>
              </a:rPr>
              <a:t>Configure an event publish and subscribe model</a:t>
            </a:r>
          </a:p>
        </p:txBody>
      </p:sp>
      <p:sp>
        <p:nvSpPr>
          <p:cNvPr id="4" name="Rectangle 3"/>
          <p:cNvSpPr/>
          <p:nvPr/>
        </p:nvSpPr>
        <p:spPr>
          <a:xfrm>
            <a:off x="585215" y="926231"/>
            <a:ext cx="10262893" cy="1384995"/>
          </a:xfrm>
          <a:prstGeom prst="rect">
            <a:avLst/>
          </a:prstGeom>
        </p:spPr>
        <p:txBody>
          <a:bodyPr wrap="square">
            <a:spAutoFit/>
          </a:bodyPr>
          <a:lstStyle/>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Event-driven architecture</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Azure Event Grid</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Subscribing to Blob storage events using Azure CLI</a:t>
            </a:r>
          </a:p>
        </p:txBody>
      </p:sp>
    </p:spTree>
    <p:extLst>
      <p:ext uri="{BB962C8B-B14F-4D97-AF65-F5344CB8AC3E}">
        <p14:creationId xmlns:p14="http://schemas.microsoft.com/office/powerpoint/2010/main" val="1422434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Event-driven architecture</a:t>
            </a:r>
          </a:p>
        </p:txBody>
      </p:sp>
      <p:sp>
        <p:nvSpPr>
          <p:cNvPr id="6" name="Text Placeholder 5"/>
          <p:cNvSpPr>
            <a:spLocks noGrp="1"/>
          </p:cNvSpPr>
          <p:nvPr>
            <p:ph idx="1"/>
          </p:nvPr>
        </p:nvSpPr>
        <p:spPr>
          <a:xfrm>
            <a:off x="613834" y="1020062"/>
            <a:ext cx="11018520" cy="4567404"/>
          </a:xfrm>
        </p:spPr>
        <p:txBody>
          <a:bodyPr/>
          <a:lstStyle/>
          <a:p>
            <a:r>
              <a:rPr lang="en-US" sz="2400"/>
              <a:t>Consists of event producers and event consumers:</a:t>
            </a:r>
          </a:p>
          <a:p>
            <a:pPr lvl="1"/>
            <a:r>
              <a:rPr lang="en-US" sz="2000"/>
              <a:t>Facilitates processing of events in near-real time</a:t>
            </a:r>
          </a:p>
          <a:p>
            <a:pPr lvl="1"/>
            <a:r>
              <a:rPr lang="en-US" sz="2000"/>
              <a:t>Decouples producers from consumers</a:t>
            </a:r>
          </a:p>
          <a:p>
            <a:pPr lvl="1"/>
            <a:r>
              <a:rPr lang="en-US" sz="2000"/>
              <a:t>Decouples consumers from each other</a:t>
            </a:r>
          </a:p>
          <a:p>
            <a:pPr lvl="1"/>
            <a:r>
              <a:rPr lang="en-US" sz="2000"/>
              <a:t>Allows all consumers to see all events</a:t>
            </a:r>
          </a:p>
          <a:p>
            <a:r>
              <a:rPr lang="en-US" sz="2400"/>
              <a:t>Offers several Azure-based implementations:</a:t>
            </a:r>
          </a:p>
          <a:p>
            <a:pPr lvl="1"/>
            <a:r>
              <a:rPr lang="en-US" sz="2000"/>
              <a:t>Simple event processing: Each event triggers immediately an action in a consumer:</a:t>
            </a:r>
          </a:p>
          <a:p>
            <a:pPr lvl="2"/>
            <a:r>
              <a:rPr lang="en-US" sz="1800"/>
              <a:t>e.g. Azure Functions with an Azure Service Bus trigger</a:t>
            </a:r>
          </a:p>
          <a:p>
            <a:pPr lvl="1"/>
            <a:r>
              <a:rPr lang="en-US" sz="2000"/>
              <a:t>Complex event processing: Consumers process a series of events, looking for patterns:</a:t>
            </a:r>
          </a:p>
          <a:p>
            <a:pPr lvl="2"/>
            <a:r>
              <a:rPr lang="en-US" sz="1800"/>
              <a:t>e.g. Azure Stream Analytics or Apache Storm</a:t>
            </a:r>
          </a:p>
          <a:p>
            <a:pPr lvl="1"/>
            <a:r>
              <a:rPr lang="en-US" sz="2000"/>
              <a:t>Event stream processing: A stream processor processes or transform the stream:</a:t>
            </a:r>
          </a:p>
          <a:p>
            <a:pPr lvl="2"/>
            <a:r>
              <a:rPr lang="en-US" sz="1800"/>
              <a:t>e.g. Azure </a:t>
            </a:r>
            <a:r>
              <a:rPr lang="en-US" sz="1800" err="1"/>
              <a:t>IoT</a:t>
            </a:r>
            <a:r>
              <a:rPr lang="en-US" sz="1800"/>
              <a:t> Hub or Apache Kafka</a:t>
            </a:r>
          </a:p>
        </p:txBody>
      </p:sp>
    </p:spTree>
    <p:extLst>
      <p:ext uri="{BB962C8B-B14F-4D97-AF65-F5344CB8AC3E}">
        <p14:creationId xmlns:p14="http://schemas.microsoft.com/office/powerpoint/2010/main" val="4127242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a:solidFill>
                  <a:schemeClr val="bg1"/>
                </a:solidFill>
                <a:latin typeface="Segoe UI" panose="020B0502040204020203" pitchFamily="34" charset="0"/>
                <a:cs typeface="Segoe UI" panose="020B0502040204020203" pitchFamily="34" charset="0"/>
              </a:rPr>
              <a:t>Lesson </a:t>
            </a:r>
            <a:r>
              <a:rPr lang="tr-TR" sz="2800">
                <a:solidFill>
                  <a:schemeClr val="bg1"/>
                </a:solidFill>
                <a:latin typeface="Segoe UI" panose="020B0502040204020203" pitchFamily="34" charset="0"/>
                <a:cs typeface="Segoe UI" panose="020B0502040204020203" pitchFamily="34" charset="0"/>
              </a:rPr>
              <a:t>3</a:t>
            </a:r>
            <a:r>
              <a:rPr lang="en-US" sz="2800">
                <a:solidFill>
                  <a:schemeClr val="bg1"/>
                </a:solidFill>
                <a:latin typeface="Segoe UI" panose="020B0502040204020203" pitchFamily="34" charset="0"/>
                <a:cs typeface="Segoe UI" panose="020B0502040204020203" pitchFamily="34" charset="0"/>
              </a:rPr>
              <a:t>: </a:t>
            </a:r>
            <a:r>
              <a:rPr lang="en-GB" sz="2800">
                <a:solidFill>
                  <a:schemeClr val="bg1"/>
                </a:solidFill>
                <a:latin typeface="Segoe UI" panose="020B0502040204020203" pitchFamily="34" charset="0"/>
                <a:cs typeface="Segoe UI" panose="020B0502040204020203" pitchFamily="34" charset="0"/>
              </a:rPr>
              <a:t>Configure the Azure Relay service</a:t>
            </a:r>
          </a:p>
        </p:txBody>
      </p:sp>
      <p:sp>
        <p:nvSpPr>
          <p:cNvPr id="4" name="Rectangle 3"/>
          <p:cNvSpPr/>
          <p:nvPr/>
        </p:nvSpPr>
        <p:spPr>
          <a:xfrm>
            <a:off x="585215" y="926231"/>
            <a:ext cx="10262893" cy="1384995"/>
          </a:xfrm>
          <a:prstGeom prst="rect">
            <a:avLst/>
          </a:prstGeom>
        </p:spPr>
        <p:txBody>
          <a:bodyPr wrap="square">
            <a:spAutoFit/>
          </a:bodyPr>
          <a:lstStyle/>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Event-driven architecture</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Azure Event Grid</a:t>
            </a:r>
          </a:p>
          <a:p>
            <a:pPr marL="342900" indent="-342900">
              <a:buFont typeface="Arial" panose="020B0604020202020204" pitchFamily="34" charset="0"/>
              <a:buChar char="•"/>
            </a:pPr>
            <a:r>
              <a:rPr lang="en-GB" sz="2800">
                <a:latin typeface="Segoe UI" panose="020B0502040204020203" pitchFamily="34" charset="0"/>
                <a:cs typeface="Segoe UI" panose="020B0502040204020203" pitchFamily="34" charset="0"/>
              </a:rPr>
              <a:t>Subscribing to Blob storage events using Azure CLI</a:t>
            </a:r>
          </a:p>
        </p:txBody>
      </p:sp>
    </p:spTree>
    <p:extLst>
      <p:ext uri="{BB962C8B-B14F-4D97-AF65-F5344CB8AC3E}">
        <p14:creationId xmlns:p14="http://schemas.microsoft.com/office/powerpoint/2010/main" val="24037879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Relay service</a:t>
            </a:r>
          </a:p>
        </p:txBody>
      </p:sp>
      <p:sp>
        <p:nvSpPr>
          <p:cNvPr id="6" name="Text Placeholder 5"/>
          <p:cNvSpPr>
            <a:spLocks noGrp="1"/>
          </p:cNvSpPr>
          <p:nvPr>
            <p:ph idx="1"/>
          </p:nvPr>
        </p:nvSpPr>
        <p:spPr>
          <a:xfrm>
            <a:off x="613834" y="1045462"/>
            <a:ext cx="11018520" cy="4715137"/>
          </a:xfrm>
        </p:spPr>
        <p:txBody>
          <a:bodyPr/>
          <a:lstStyle/>
          <a:p>
            <a:r>
              <a:rPr lang="en-US" sz="2400"/>
              <a:t>Facilitates hybrid connectivity:</a:t>
            </a:r>
          </a:p>
          <a:p>
            <a:pPr lvl="1"/>
            <a:r>
              <a:rPr lang="en-US" sz="2000"/>
              <a:t>Securely connects public cloud to services within a corporate enterprise network</a:t>
            </a:r>
          </a:p>
          <a:p>
            <a:pPr lvl="1"/>
            <a:r>
              <a:rPr lang="en-US" sz="2000"/>
              <a:t>Eliminates the need to open inbound firewall ports or change network infrastructure</a:t>
            </a:r>
          </a:p>
          <a:p>
            <a:pPr lvl="1"/>
            <a:r>
              <a:rPr lang="en-US" sz="2000"/>
              <a:t>Uses an outbound port to establish bidirectional socket dedicated to an internal service</a:t>
            </a:r>
          </a:p>
          <a:p>
            <a:r>
              <a:rPr lang="en-US" sz="2400"/>
              <a:t>Supports a variety of connectivity scenarios:</a:t>
            </a:r>
          </a:p>
          <a:p>
            <a:pPr lvl="1"/>
            <a:r>
              <a:rPr lang="en-US" sz="2000"/>
              <a:t>Traditional one-way, request/response and peer-to-peer traffic</a:t>
            </a:r>
          </a:p>
          <a:p>
            <a:pPr lvl="1"/>
            <a:r>
              <a:rPr lang="en-US" sz="2000"/>
              <a:t>Event distribution to enable publish/subscribe scenarios</a:t>
            </a:r>
          </a:p>
          <a:p>
            <a:pPr lvl="1"/>
            <a:r>
              <a:rPr lang="en-US" sz="2000"/>
              <a:t>Bidirectional socket communication</a:t>
            </a:r>
          </a:p>
          <a:p>
            <a:r>
              <a:rPr lang="en-US" sz="2400"/>
              <a:t>Offers the Hybrid Connections capability, which additionally supports:</a:t>
            </a:r>
          </a:p>
          <a:p>
            <a:pPr lvl="1"/>
            <a:r>
              <a:rPr lang="en-US" sz="2000" err="1"/>
              <a:t>WebSocket</a:t>
            </a:r>
            <a:r>
              <a:rPr lang="en-US" sz="2000"/>
              <a:t> protocol</a:t>
            </a:r>
          </a:p>
          <a:p>
            <a:pPr lvl="1"/>
            <a:r>
              <a:rPr lang="en-US" sz="2000"/>
              <a:t>HTTP and HTTPs requests and responses</a:t>
            </a:r>
          </a:p>
          <a:p>
            <a:pPr lvl="2"/>
            <a:endParaRPr lang="en-US" sz="1800"/>
          </a:p>
        </p:txBody>
      </p:sp>
    </p:spTree>
    <p:extLst>
      <p:ext uri="{BB962C8B-B14F-4D97-AF65-F5344CB8AC3E}">
        <p14:creationId xmlns:p14="http://schemas.microsoft.com/office/powerpoint/2010/main" val="30478272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Relay service architecture</a:t>
            </a:r>
          </a:p>
        </p:txBody>
      </p:sp>
      <p:sp>
        <p:nvSpPr>
          <p:cNvPr id="6" name="Text Placeholder 5"/>
          <p:cNvSpPr>
            <a:spLocks noGrp="1"/>
          </p:cNvSpPr>
          <p:nvPr>
            <p:ph idx="1"/>
          </p:nvPr>
        </p:nvSpPr>
        <p:spPr>
          <a:xfrm>
            <a:off x="400112" y="924634"/>
            <a:ext cx="11018520" cy="4985980"/>
          </a:xfrm>
        </p:spPr>
        <p:txBody>
          <a:bodyPr/>
          <a:lstStyle/>
          <a:p>
            <a:pPr lvl="1"/>
            <a:r>
              <a:rPr lang="en-US" sz="2000"/>
              <a:t>An Azure load balancer: routes requests to any of the gateway nodes.</a:t>
            </a:r>
          </a:p>
          <a:p>
            <a:pPr lvl="1"/>
            <a:r>
              <a:rPr lang="en-US" sz="2000"/>
              <a:t>Gateway nodes: create new relays, forward connection requests to specific nodes that own a requested relays, and send rendezvous requests to listening clients.</a:t>
            </a:r>
          </a:p>
          <a:p>
            <a:pPr lvl="1"/>
            <a:r>
              <a:rPr lang="en-US" sz="2000"/>
              <a:t>Listening clients: create temporary channels to gateway nodes in response to rendezvous requests and exchange messages via the gateway node.</a:t>
            </a:r>
          </a:p>
          <a:p>
            <a:pPr lvl="1"/>
            <a:r>
              <a:rPr lang="en-US" sz="2000"/>
              <a:t>Communication flow:</a:t>
            </a:r>
          </a:p>
          <a:p>
            <a:pPr lvl="2"/>
            <a:r>
              <a:rPr lang="en-US" sz="1800"/>
              <a:t>A client (Client A) creates a listening request that is routed to a gateway.</a:t>
            </a:r>
          </a:p>
          <a:p>
            <a:pPr lvl="2"/>
            <a:r>
              <a:rPr lang="en-US" sz="1800"/>
              <a:t>The gateway creates a new relay.</a:t>
            </a:r>
          </a:p>
          <a:p>
            <a:pPr lvl="2"/>
            <a:r>
              <a:rPr lang="en-US" sz="1800"/>
              <a:t>A different client (Client B) creates a connection request.</a:t>
            </a:r>
          </a:p>
          <a:p>
            <a:pPr lvl="2"/>
            <a:r>
              <a:rPr lang="en-US" sz="1800"/>
              <a:t>The connection request from Client B is handled first by looking up the associated relay.</a:t>
            </a:r>
          </a:p>
          <a:p>
            <a:pPr lvl="2"/>
            <a:r>
              <a:rPr lang="en-US" sz="1800"/>
              <a:t>Once the correct relay has been identified, the request is forwarded to that specific relay.</a:t>
            </a:r>
          </a:p>
          <a:p>
            <a:pPr lvl="2"/>
            <a:r>
              <a:rPr lang="en-US" sz="1800"/>
              <a:t>A rendezvous request is sent to Client A.</a:t>
            </a:r>
          </a:p>
          <a:p>
            <a:pPr lvl="2"/>
            <a:r>
              <a:rPr lang="en-US" sz="1800"/>
              <a:t>Client A creates a temporary channel to Client B via the gateway that Client B used in its connection request.</a:t>
            </a:r>
          </a:p>
          <a:p>
            <a:pPr lvl="2"/>
            <a:r>
              <a:rPr lang="en-US" sz="1800"/>
              <a:t>Client B can receive messages from Client A directly from its original gateway.</a:t>
            </a:r>
          </a:p>
          <a:p>
            <a:pPr lvl="2"/>
            <a:r>
              <a:rPr lang="en-US" sz="1800"/>
              <a:t>Client A can receive messages from Client B via the original gateway and the established temporary channel.</a:t>
            </a:r>
          </a:p>
          <a:p>
            <a:pPr lvl="2"/>
            <a:endParaRPr lang="en-US" sz="1800"/>
          </a:p>
        </p:txBody>
      </p:sp>
    </p:spTree>
    <p:extLst>
      <p:ext uri="{BB962C8B-B14F-4D97-AF65-F5344CB8AC3E}">
        <p14:creationId xmlns:p14="http://schemas.microsoft.com/office/powerpoint/2010/main" val="22692619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 id="{C261F2DB-B314-424E-9569-4F22780BFB1A}" vid="{DD5D8A28-346F-4D92-9E14-76D07224788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630a2e83-186a-4a0f-ab27-bee8a8096ab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630a2e83-186a-4a0f-ab27-bee8a8096ab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2449</Words>
  <Application>Microsoft Office PowerPoint</Application>
  <PresentationFormat>Widescreen</PresentationFormat>
  <Paragraphs>282</Paragraphs>
  <Slides>28</Slides>
  <Notes>21</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Arial</vt:lpstr>
      <vt:lpstr>Consolas</vt:lpstr>
      <vt:lpstr>Segoe UI</vt:lpstr>
      <vt:lpstr>Segoe UI Light</vt:lpstr>
      <vt:lpstr>Segoe UI Semibold</vt:lpstr>
      <vt:lpstr>Segoe UI Semilight</vt:lpstr>
      <vt:lpstr>Verdana</vt:lpstr>
      <vt:lpstr>Wingdings</vt:lpstr>
      <vt:lpstr>WHITE TEMPLATE</vt:lpstr>
      <vt:lpstr>SOFT BLACK TEMPLATE</vt:lpstr>
      <vt:lpstr>MS</vt:lpstr>
      <vt:lpstr>AZ-300T06 M 2: Configuring a Message-Based Integration Architecture</vt:lpstr>
      <vt:lpstr>PowerPoint Presentation</vt:lpstr>
      <vt:lpstr>SendGrid</vt:lpstr>
      <vt:lpstr>Sending emails through SendGrid by using C#</vt:lpstr>
      <vt:lpstr>PowerPoint Presentation</vt:lpstr>
      <vt:lpstr>Event-driven architecture</vt:lpstr>
      <vt:lpstr>PowerPoint Presentation</vt:lpstr>
      <vt:lpstr>Azure Relay service</vt:lpstr>
      <vt:lpstr>Azure Relay service architecture</vt:lpstr>
      <vt:lpstr>Using Azure Relay in Node.js</vt:lpstr>
      <vt:lpstr>PowerPoint Presentation</vt:lpstr>
      <vt:lpstr>Azure Notification Hubs</vt:lpstr>
      <vt:lpstr>Configuring Notification Hubs in iOS</vt:lpstr>
      <vt:lpstr>Configuring Notification Hubs in Xamarin.Android</vt:lpstr>
      <vt:lpstr>Sending messages from an application back end to Notification Hubs using C#</vt:lpstr>
      <vt:lpstr>PowerPoint Presentation</vt:lpstr>
      <vt:lpstr>Azure Event Hubs </vt:lpstr>
      <vt:lpstr>Connecting Event Hubs to Stream Analytics</vt:lpstr>
      <vt:lpstr>Azure IoT Hub</vt:lpstr>
      <vt:lpstr>Module 17: Configuring a Message-Based Integration Architecture Lesson 07: Configuring apps and services with Microsoft Graph</vt:lpstr>
      <vt:lpstr>PowerPoint Presentation</vt:lpstr>
      <vt:lpstr>Overview of Event Grid</vt:lpstr>
      <vt:lpstr>Event Grid Concepts</vt:lpstr>
      <vt:lpstr>Event Grid Examples</vt:lpstr>
      <vt:lpstr>Implementing Event Grid (Part 1)</vt:lpstr>
      <vt:lpstr>Implementing Event Grid (Part 2)</vt:lpstr>
      <vt:lpstr>Practice: Event Grid</vt:lpstr>
      <vt:lpstr>Video: Getting Started with Logic Apps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Tanya</dc:creator>
  <cp:keywords/>
  <dc:description/>
  <cp:lastModifiedBy>Dan Lewis</cp:lastModifiedBy>
  <cp:revision>1</cp:revision>
  <dcterms:created xsi:type="dcterms:W3CDTF">2018-07-31T14:16:34Z</dcterms:created>
  <dcterms:modified xsi:type="dcterms:W3CDTF">2019-02-01T10:02:30Z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