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42" r:id="rId6"/>
  </p:sldMasterIdLst>
  <p:notesMasterIdLst>
    <p:notesMasterId r:id="rId52"/>
  </p:notesMasterIdLst>
  <p:handoutMasterIdLst>
    <p:handoutMasterId r:id="rId53"/>
  </p:handoutMasterIdLst>
  <p:sldIdLst>
    <p:sldId id="1719" r:id="rId7"/>
    <p:sldId id="2160" r:id="rId8"/>
    <p:sldId id="2007" r:id="rId9"/>
    <p:sldId id="2051" r:id="rId10"/>
    <p:sldId id="2117" r:id="rId11"/>
    <p:sldId id="2123" r:id="rId12"/>
    <p:sldId id="2119" r:id="rId13"/>
    <p:sldId id="2120" r:id="rId14"/>
    <p:sldId id="2124" r:id="rId15"/>
    <p:sldId id="2161" r:id="rId16"/>
    <p:sldId id="2125" r:id="rId17"/>
    <p:sldId id="2126" r:id="rId18"/>
    <p:sldId id="2127" r:id="rId19"/>
    <p:sldId id="2128" r:id="rId20"/>
    <p:sldId id="2129" r:id="rId21"/>
    <p:sldId id="2130" r:id="rId22"/>
    <p:sldId id="2131" r:id="rId23"/>
    <p:sldId id="2162" r:id="rId24"/>
    <p:sldId id="2069" r:id="rId25"/>
    <p:sldId id="2075" r:id="rId26"/>
    <p:sldId id="2066" r:id="rId27"/>
    <p:sldId id="2132" r:id="rId28"/>
    <p:sldId id="2133" r:id="rId29"/>
    <p:sldId id="2135" r:id="rId30"/>
    <p:sldId id="2134" r:id="rId31"/>
    <p:sldId id="2163" r:id="rId32"/>
    <p:sldId id="2152" r:id="rId33"/>
    <p:sldId id="2153" r:id="rId34"/>
    <p:sldId id="2154" r:id="rId35"/>
    <p:sldId id="2155" r:id="rId36"/>
    <p:sldId id="2144" r:id="rId37"/>
    <p:sldId id="2143" r:id="rId38"/>
    <p:sldId id="2142" r:id="rId39"/>
    <p:sldId id="2164" r:id="rId40"/>
    <p:sldId id="2156" r:id="rId41"/>
    <p:sldId id="2157" r:id="rId42"/>
    <p:sldId id="2145" r:id="rId43"/>
    <p:sldId id="2146" r:id="rId44"/>
    <p:sldId id="2158" r:id="rId45"/>
    <p:sldId id="2147" r:id="rId46"/>
    <p:sldId id="2148" r:id="rId47"/>
    <p:sldId id="2151" r:id="rId48"/>
    <p:sldId id="2108" r:id="rId49"/>
    <p:sldId id="2159" r:id="rId50"/>
    <p:sldId id="2149" r:id="rId5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719"/>
          </p14:sldIdLst>
        </p14:section>
        <p14:section name="White Template" id="{A073DAE3-B461-442F-A3D3-6642BD875E45}">
          <p14:sldIdLst>
            <p14:sldId id="2160"/>
            <p14:sldId id="2007"/>
            <p14:sldId id="2051"/>
            <p14:sldId id="2117"/>
            <p14:sldId id="2123"/>
            <p14:sldId id="2119"/>
            <p14:sldId id="2120"/>
            <p14:sldId id="2124"/>
            <p14:sldId id="2161"/>
            <p14:sldId id="2125"/>
            <p14:sldId id="2126"/>
            <p14:sldId id="2127"/>
            <p14:sldId id="2128"/>
            <p14:sldId id="2129"/>
            <p14:sldId id="2130"/>
            <p14:sldId id="2131"/>
            <p14:sldId id="2162"/>
            <p14:sldId id="2069"/>
            <p14:sldId id="2075"/>
            <p14:sldId id="2066"/>
            <p14:sldId id="2132"/>
            <p14:sldId id="2133"/>
            <p14:sldId id="2135"/>
            <p14:sldId id="2134"/>
            <p14:sldId id="2163"/>
            <p14:sldId id="2152"/>
            <p14:sldId id="2153"/>
            <p14:sldId id="2154"/>
            <p14:sldId id="2155"/>
            <p14:sldId id="2144"/>
            <p14:sldId id="2143"/>
            <p14:sldId id="2142"/>
            <p14:sldId id="2164"/>
            <p14:sldId id="2156"/>
            <p14:sldId id="2157"/>
            <p14:sldId id="2145"/>
            <p14:sldId id="2146"/>
            <p14:sldId id="2158"/>
            <p14:sldId id="2147"/>
            <p14:sldId id="2148"/>
            <p14:sldId id="2151"/>
            <p14:sldId id="2108"/>
            <p14:sldId id="2159"/>
            <p14:sldId id="2149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6" autoAdjust="0"/>
    <p:restoredTop sz="62916" autoAdjust="0"/>
  </p:normalViewPr>
  <p:slideViewPr>
    <p:cSldViewPr snapToGrid="0">
      <p:cViewPr varScale="1">
        <p:scale>
          <a:sx n="73" d="100"/>
          <a:sy n="73" d="100"/>
        </p:scale>
        <p:origin x="85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10/25/2018 07:27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7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9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0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Aurian.onmicrosoft.com is a tenant.</a:t>
            </a:r>
          </a:p>
          <a:p>
            <a:r>
              <a:rPr lang="tr-TR" dirty="0" smtClean="0"/>
              <a:t>Cem.onmicrosoft.com</a:t>
            </a:r>
            <a:r>
              <a:rPr lang="tr-TR" baseline="0" dirty="0" smtClean="0"/>
              <a:t> is a tenant</a:t>
            </a:r>
          </a:p>
          <a:p>
            <a:r>
              <a:rPr lang="tr-TR" baseline="0" dirty="0" smtClean="0"/>
              <a:t>Every directory must have independent subscriptions</a:t>
            </a:r>
          </a:p>
          <a:p>
            <a:endParaRPr lang="tr-TR" baseline="0" dirty="0" smtClean="0"/>
          </a:p>
          <a:p>
            <a:r>
              <a:rPr lang="tr-TR" dirty="0" smtClean="0"/>
              <a:t>Why multiple</a:t>
            </a:r>
            <a:r>
              <a:rPr lang="tr-TR" baseline="0" dirty="0" smtClean="0"/>
              <a:t> directories</a:t>
            </a:r>
          </a:p>
          <a:p>
            <a:r>
              <a:rPr lang="tr-TR" baseline="0" dirty="0" smtClean="0"/>
              <a:t>You have multiple directories you want to synchronise different</a:t>
            </a:r>
          </a:p>
          <a:p>
            <a:r>
              <a:rPr lang="tr-TR" baseline="0" dirty="0" smtClean="0"/>
              <a:t>Independent resources</a:t>
            </a:r>
          </a:p>
          <a:p>
            <a:r>
              <a:rPr lang="tr-TR" baseline="0" dirty="0" smtClean="0"/>
              <a:t>Different </a:t>
            </a:r>
            <a:r>
              <a:rPr lang="tr-TR" baseline="0" dirty="0" smtClean="0"/>
              <a:t>administrators</a:t>
            </a:r>
          </a:p>
          <a:p>
            <a:endParaRPr lang="tr-TR" baseline="0" dirty="0" smtClean="0"/>
          </a:p>
          <a:p>
            <a:r>
              <a:rPr lang="tr-TR" baseline="0" dirty="0" smtClean="0"/>
              <a:t>Show to create a New directory</a:t>
            </a:r>
          </a:p>
          <a:p>
            <a:r>
              <a:rPr lang="tr-TR" baseline="0" dirty="0" smtClean="0"/>
              <a:t>Create a new users with yourdomain.onmicrosoft.com</a:t>
            </a:r>
          </a:p>
          <a:p>
            <a:r>
              <a:rPr lang="tr-TR" baseline="0" dirty="0" smtClean="0"/>
              <a:t>Show that you can sign in with that account on that AAD, even you can create a new </a:t>
            </a:r>
          </a:p>
          <a:p>
            <a:r>
              <a:rPr lang="tr-TR" baseline="0" dirty="0" smtClean="0"/>
              <a:t>subscription on azurepass.com with that account</a:t>
            </a:r>
          </a:p>
          <a:p>
            <a:r>
              <a:rPr lang="tr-TR" baseline="0" dirty="0" smtClean="0"/>
              <a:t>Show and explain the custom domain names idea.</a:t>
            </a:r>
          </a:p>
          <a:p>
            <a:endParaRPr lang="tr-TR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6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 already</a:t>
            </a:r>
            <a:r>
              <a:rPr lang="tr-TR" baseline="0" dirty="0" smtClean="0"/>
              <a:t> done steps on slide 15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12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Additional Note,</a:t>
            </a:r>
            <a:r>
              <a:rPr lang="tr-TR" baseline="0" dirty="0" smtClean="0"/>
              <a:t> </a:t>
            </a:r>
          </a:p>
          <a:p>
            <a:endParaRPr lang="tr-TR" baseline="0" dirty="0" smtClean="0"/>
          </a:p>
          <a:p>
            <a:r>
              <a:rPr lang="tr-TR" baseline="0" dirty="0" smtClean="0"/>
              <a:t>If you want you can assign subscription under your domain.onmicrosoft.com AAD...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27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Show</a:t>
            </a:r>
            <a:r>
              <a:rPr lang="tr-TR" baseline="0" dirty="0" smtClean="0"/>
              <a:t> the user and group sets</a:t>
            </a:r>
          </a:p>
          <a:p>
            <a:r>
              <a:rPr lang="tr-TR" baseline="0" dirty="0" smtClean="0"/>
              <a:t>Dynamic groups and how they are managed....</a:t>
            </a:r>
          </a:p>
          <a:p>
            <a:endParaRPr lang="tr-TR" baseline="0" dirty="0" smtClean="0"/>
          </a:p>
          <a:p>
            <a:r>
              <a:rPr lang="tr-TR" baseline="0" dirty="0" smtClean="0"/>
              <a:t>You can show this link below for further powershell steps.</a:t>
            </a:r>
          </a:p>
          <a:p>
            <a:r>
              <a:rPr lang="tr-TR" baseline="0" dirty="0" smtClean="0"/>
              <a:t>Dynamic group will keep querying and updating the group members within all time period.</a:t>
            </a:r>
          </a:p>
          <a:p>
            <a:endParaRPr lang="tr-TR" baseline="0" dirty="0" smtClean="0"/>
          </a:p>
          <a:p>
            <a:r>
              <a:rPr lang="tr-TR" baseline="0" dirty="0" smtClean="0"/>
              <a:t>Here is an example for a dynamic group membership rule</a:t>
            </a:r>
          </a:p>
          <a:p>
            <a:r>
              <a:rPr lang="tr-TR" b="1" i="1" baseline="0" dirty="0" smtClean="0"/>
              <a:t>(user.displayName -startsWith "Potato3")</a:t>
            </a:r>
          </a:p>
          <a:p>
            <a:r>
              <a:rPr lang="tr-TR" b="0" i="0" baseline="0" dirty="0" smtClean="0"/>
              <a:t>This will show all the users starting with «potato03» you can define this depending on your own user naming convention</a:t>
            </a:r>
          </a:p>
          <a:p>
            <a:endParaRPr lang="tr-TR" baseline="0" dirty="0" smtClean="0"/>
          </a:p>
          <a:p>
            <a:endParaRPr lang="tr-TR" baseline="0" dirty="0" smtClean="0"/>
          </a:p>
          <a:p>
            <a:r>
              <a:rPr lang="tr-TR" baseline="0" dirty="0" smtClean="0"/>
              <a:t>https://</a:t>
            </a:r>
            <a:r>
              <a:rPr lang="tr-TR" baseline="0" dirty="0" smtClean="0"/>
              <a:t>docs.microsoft.com/en-us/azure/active-directory/users-groups-roles/groups-dynamic-membership</a:t>
            </a:r>
          </a:p>
          <a:p>
            <a:endParaRPr lang="tr-TR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2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7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75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Create</a:t>
            </a:r>
            <a:r>
              <a:rPr lang="tr-TR" baseline="0" dirty="0" smtClean="0"/>
              <a:t> a new Azure Identity Protection option under marketplace </a:t>
            </a:r>
          </a:p>
          <a:p>
            <a:r>
              <a:rPr lang="tr-TR" baseline="0" dirty="0" smtClean="0"/>
              <a:t>Create a Resource-Identity </a:t>
            </a:r>
            <a:r>
              <a:rPr lang="en-GB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Azure AD Identity Protection</a:t>
            </a:r>
            <a:endParaRPr lang="tr-TR" sz="882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tr-TR" dirty="0" smtClean="0"/>
              <a:t>Apply a user risk</a:t>
            </a:r>
            <a:r>
              <a:rPr lang="tr-TR" baseline="0" dirty="0" smtClean="0"/>
              <a:t> policy for automatic mitigation</a:t>
            </a:r>
          </a:p>
          <a:p>
            <a:r>
              <a:rPr lang="tr-TR" baseline="0" dirty="0" smtClean="0"/>
              <a:t>Select a user</a:t>
            </a:r>
          </a:p>
          <a:p>
            <a:r>
              <a:rPr lang="tr-TR" baseline="0" dirty="0" smtClean="0"/>
              <a:t>Assign low and above condition</a:t>
            </a:r>
          </a:p>
          <a:p>
            <a:r>
              <a:rPr lang="tr-TR" baseline="0" dirty="0" smtClean="0"/>
              <a:t>Assign a control for password change</a:t>
            </a:r>
          </a:p>
          <a:p>
            <a:r>
              <a:rPr lang="tr-TR" baseline="0" dirty="0" smtClean="0"/>
              <a:t>Enforce the policy</a:t>
            </a:r>
          </a:p>
          <a:p>
            <a:r>
              <a:rPr lang="tr-TR" baseline="0" dirty="0" smtClean="0"/>
              <a:t>Save</a:t>
            </a:r>
          </a:p>
          <a:p>
            <a:r>
              <a:rPr lang="tr-TR" dirty="0" smtClean="0"/>
              <a:t>You</a:t>
            </a:r>
            <a:r>
              <a:rPr lang="tr-TR" baseline="0" dirty="0" smtClean="0"/>
              <a:t> can add this to HUB on the left by searching for Identity Protection from service</a:t>
            </a:r>
          </a:p>
          <a:p>
            <a:r>
              <a:rPr lang="tr-TR" baseline="0" dirty="0" smtClean="0"/>
              <a:t>Show the sign in risk policy and tell about the idea, what type of actions can be taken</a:t>
            </a:r>
          </a:p>
          <a:p>
            <a:endParaRPr lang="tr-TR" baseline="0" dirty="0" smtClean="0"/>
          </a:p>
          <a:p>
            <a:r>
              <a:rPr lang="tr-TR" baseline="0" dirty="0" smtClean="0"/>
              <a:t>Show weekly digest options. </a:t>
            </a:r>
          </a:p>
          <a:p>
            <a:endParaRPr lang="tr-TR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51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27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Remember we have configured</a:t>
            </a:r>
            <a:r>
              <a:rPr lang="tr-TR" baseline="0" dirty="0" smtClean="0"/>
              <a:t> a dynamic group.</a:t>
            </a:r>
          </a:p>
          <a:p>
            <a:r>
              <a:rPr lang="tr-TR" baseline="0" dirty="0" smtClean="0"/>
              <a:t>We already synched from ADDS</a:t>
            </a:r>
          </a:p>
          <a:p>
            <a:r>
              <a:rPr lang="tr-TR" baseline="0" dirty="0" smtClean="0"/>
              <a:t>Let’s try to invite an account to access the azure content from outside. (outlook. Or login.live compatible</a:t>
            </a:r>
            <a:r>
              <a:rPr lang="tr-TR" baseline="0" dirty="0" smtClean="0"/>
              <a:t>)</a:t>
            </a:r>
          </a:p>
          <a:p>
            <a:r>
              <a:rPr lang="tr-TR" baseline="0" dirty="0" smtClean="0"/>
              <a:t>Use an existing account of any delegate, or create a different outlook account just to show that you can invite. </a:t>
            </a:r>
          </a:p>
          <a:p>
            <a:r>
              <a:rPr lang="tr-TR" baseline="0" dirty="0" smtClean="0"/>
              <a:t>Tell that this ide can be used as audit purposes. Give detailed information about all possible real life scenarios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1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Depending on the delegate’s performance hide or show this slide...</a:t>
            </a:r>
            <a:r>
              <a:rPr lang="tr-TR" baseline="0" dirty="0" smtClean="0"/>
              <a:t> </a:t>
            </a:r>
          </a:p>
          <a:p>
            <a:r>
              <a:rPr lang="tr-TR" baseline="0" dirty="0" smtClean="0"/>
              <a:t>If the time permits, prefer to make the delegates do them...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5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44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71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58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98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Remember we have assigned</a:t>
            </a:r>
            <a:r>
              <a:rPr lang="tr-TR" baseline="0" dirty="0" smtClean="0"/>
              <a:t> a custom role on previous module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33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60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As a practice we can do together if you prefer OR if the time</a:t>
            </a:r>
            <a:r>
              <a:rPr lang="tr-TR" baseline="0" dirty="0" smtClean="0"/>
              <a:t> permits.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9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8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9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84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</a:t>
            </a:r>
            <a:r>
              <a:rPr lang="tr-TR" baseline="0" dirty="0" smtClean="0"/>
              <a:t> have seen and discussed this idea on previous module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76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We</a:t>
            </a:r>
            <a:r>
              <a:rPr lang="tr-TR" baseline="0" dirty="0" smtClean="0"/>
              <a:t> have seen and discussed this idea on previous module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51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99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53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597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09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6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5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7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Show how to enable</a:t>
            </a:r>
            <a:r>
              <a:rPr lang="tr-TR" baseline="0" dirty="0" smtClean="0"/>
              <a:t> multi factor authentication, </a:t>
            </a:r>
          </a:p>
          <a:p>
            <a:endParaRPr lang="tr-TR" baseline="0" dirty="0" smtClean="0"/>
          </a:p>
          <a:p>
            <a:r>
              <a:rPr lang="tr-TR" baseline="0" dirty="0" smtClean="0"/>
              <a:t>If the time permits, show the option for Conditional Access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4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6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Better to show this video’s related part which is 03:34</a:t>
            </a:r>
            <a:r>
              <a:rPr lang="tr-TR" baseline="0" dirty="0" smtClean="0"/>
              <a:t> to show the risk event types. </a:t>
            </a:r>
          </a:p>
          <a:p>
            <a:r>
              <a:rPr lang="tr-TR" baseline="0" dirty="0" smtClean="0"/>
              <a:t>We have done the config settings already on slide 3 but this is the risk window you may repro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5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10/25/2018 07:27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57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921915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1085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3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00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211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51704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4038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46560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78789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C8D-C1AB-48A2-B0C4-805AF97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8A47-D0E7-4604-B8A5-FD7DAA7D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1809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96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6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765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2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4" r:id="rId12"/>
    <p:sldLayoutId id="2147484755" r:id="rId13"/>
    <p:sldLayoutId id="2147484756" r:id="rId1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tijSD-3iq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FZ5vEJiW4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fI1N0YL-T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d8a_vUYOq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3jn_G0_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dhCsUXTrk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9f1eOgz4J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tW2cmVqSEw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yeAC85Gm7w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t2R4P4xLQ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9YtuV6FQu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fy0D6NAW1Q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eYP6VT7Vlo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n6qQCu67F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blogs/Patrick-Wirtzs-Enterprise-Mobility--Security-Series/Enable-Azure-AD-Identity-Protection/play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1434" y="2239844"/>
            <a:ext cx="4981904" cy="1661993"/>
          </a:xfrm>
        </p:spPr>
        <p:txBody>
          <a:bodyPr/>
          <a:lstStyle/>
          <a:p>
            <a:r>
              <a:rPr lang="en-US" dirty="0" smtClean="0"/>
              <a:t>AZ-300</a:t>
            </a:r>
            <a:r>
              <a:rPr lang="tr-TR" dirty="0" smtClean="0"/>
              <a:t>T</a:t>
            </a:r>
            <a:r>
              <a:rPr lang="en-US" dirty="0" smtClean="0"/>
              <a:t>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</a:t>
            </a:r>
            <a:r>
              <a:rPr lang="tr-TR" dirty="0" smtClean="0"/>
              <a:t> </a:t>
            </a:r>
            <a:r>
              <a:rPr lang="en-US" dirty="0" smtClean="0"/>
              <a:t>4</a:t>
            </a:r>
            <a:r>
              <a:rPr lang="en-US" dirty="0"/>
              <a:t>: </a:t>
            </a:r>
            <a:r>
              <a:rPr lang="en-US" b="1" dirty="0"/>
              <a:t>Securing Identities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434" y="4045813"/>
            <a:ext cx="3430747" cy="1450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Azure AD Identity </a:t>
            </a:r>
            <a:r>
              <a:rPr lang="en-GB" dirty="0" smtClean="0">
                <a:solidFill>
                  <a:srgbClr val="333333"/>
                </a:solidFill>
                <a:latin typeface="Segoe UI" panose="020B0502040204020203" pitchFamily="34" charset="0"/>
              </a:rPr>
              <a:t>Protection</a:t>
            </a:r>
            <a:endParaRPr lang="tr-TR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Domains and </a:t>
            </a:r>
            <a:r>
              <a:rPr lang="en-GB" dirty="0" smtClean="0"/>
              <a:t>Tenants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Users and </a:t>
            </a:r>
            <a:r>
              <a:rPr lang="en-GB" dirty="0" smtClean="0"/>
              <a:t>Groups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</a:t>
            </a:r>
            <a:r>
              <a:rPr lang="tr-TR" dirty="0" smtClean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Azure </a:t>
            </a:r>
            <a:r>
              <a:rPr lang="en-GB" dirty="0"/>
              <a:t>AD Integration Options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Domains and Tenants 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6" y="926231"/>
            <a:ext cx="99719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Domains</a:t>
            </a: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Verifying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Custom Domain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Tenants</a:t>
            </a: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Multiple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Tenants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Managing Domains Directories and Tenants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Create a New Instance of Azure 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: Custom Domain Names</a:t>
            </a:r>
          </a:p>
        </p:txBody>
      </p:sp>
    </p:spTree>
    <p:extLst>
      <p:ext uri="{BB962C8B-B14F-4D97-AF65-F5344CB8AC3E}">
        <p14:creationId xmlns:p14="http://schemas.microsoft.com/office/powerpoint/2010/main" val="24951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29302" y="1150607"/>
            <a:ext cx="11018520" cy="1760482"/>
          </a:xfrm>
        </p:spPr>
        <p:txBody>
          <a:bodyPr/>
          <a:lstStyle/>
          <a:p>
            <a:r>
              <a:rPr lang="en-US" dirty="0"/>
              <a:t>Each Azure AD tenant has one or more DNS domain names:</a:t>
            </a:r>
          </a:p>
          <a:p>
            <a:pPr lvl="1"/>
            <a:r>
              <a:rPr lang="en-US" dirty="0"/>
              <a:t>The initial domain name in the form </a:t>
            </a:r>
            <a:r>
              <a:rPr lang="en-US" b="1" i="1" dirty="0"/>
              <a:t>domainname.</a:t>
            </a:r>
            <a:r>
              <a:rPr lang="en-US" b="1" dirty="0"/>
              <a:t>onmicrosoft.com</a:t>
            </a:r>
          </a:p>
          <a:p>
            <a:pPr lvl="1"/>
            <a:r>
              <a:rPr lang="en-US" dirty="0"/>
              <a:t>Zero or more custom domain names:</a:t>
            </a:r>
          </a:p>
          <a:p>
            <a:pPr lvl="2"/>
            <a:r>
              <a:rPr lang="en-US" dirty="0"/>
              <a:t>Added by a member of the Global Administrator group</a:t>
            </a:r>
          </a:p>
          <a:p>
            <a:pPr lvl="2"/>
            <a:r>
              <a:rPr lang="en-US" dirty="0"/>
              <a:t>Must be added to the Azure AD tenant and verified. </a:t>
            </a:r>
          </a:p>
        </p:txBody>
      </p:sp>
      <p:pic>
        <p:nvPicPr>
          <p:cNvPr id="5122" name="Picture 2" descr="http://openbox-ficus.cloudapp.net:18010/assets/courseware/v1/3af20016883a3018d02d4681aeb2c9bf/asset-v1:Microsoft+INF276x+3T2018+type@asset+block/AZ-100.5_Managing_Identities_image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90" y="3892210"/>
            <a:ext cx="7478032" cy="22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4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Custom Domain Names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98359"/>
            <a:ext cx="11018520" cy="2129814"/>
          </a:xfrm>
        </p:spPr>
        <p:txBody>
          <a:bodyPr/>
          <a:lstStyle/>
          <a:p>
            <a:r>
              <a:rPr lang="en-US" dirty="0"/>
              <a:t>To associate a custom domain name with an Azure AD tenant:</a:t>
            </a:r>
          </a:p>
          <a:p>
            <a:pPr lvl="1"/>
            <a:r>
              <a:rPr lang="en-US" dirty="0"/>
              <a:t>Add the custom domain name to the Azure AD tenant</a:t>
            </a:r>
          </a:p>
          <a:p>
            <a:pPr lvl="1"/>
            <a:r>
              <a:rPr lang="en-US" dirty="0"/>
              <a:t>Add a DNS entry to your DNS registrar:</a:t>
            </a:r>
          </a:p>
          <a:p>
            <a:pPr lvl="2"/>
            <a:r>
              <a:rPr lang="en-US" dirty="0"/>
              <a:t>A TXT or MX record</a:t>
            </a:r>
          </a:p>
          <a:p>
            <a:pPr lvl="2"/>
            <a:r>
              <a:rPr lang="en-US" dirty="0"/>
              <a:t>Azure AD provides the record value</a:t>
            </a:r>
          </a:p>
          <a:p>
            <a:pPr lvl="1"/>
            <a:r>
              <a:rPr lang="en-US" dirty="0"/>
              <a:t>Verify the custom domain name</a:t>
            </a:r>
          </a:p>
        </p:txBody>
      </p:sp>
      <p:pic>
        <p:nvPicPr>
          <p:cNvPr id="6146" name="Picture 2" descr="http://openbox-ficus.cloudapp.net:18010/assets/courseware/v1/aa9ef1b6bca6ab0cc2902264c8ce6795/asset-v1:Microsoft+INF276x+3T2018+type@asset+block/AZ-100.5_Managing_Identities_image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92" y="3816448"/>
            <a:ext cx="5665532" cy="17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openbox-ficus.cloudapp.net:18010/assets/courseware/v1/f13d1e9191d611b5c8f8ebdcb64c730b/asset-v1:Microsoft+INF276x+3T2018+type@asset+block/AZ-100.5_Managing_Identities_image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6" y="3658793"/>
            <a:ext cx="3880275" cy="2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13972"/>
            <a:ext cx="11018520" cy="1538883"/>
          </a:xfrm>
        </p:spPr>
        <p:txBody>
          <a:bodyPr/>
          <a:lstStyle/>
          <a:p>
            <a:r>
              <a:rPr lang="en-US" dirty="0"/>
              <a:t>Dedicated Azure AD instances:</a:t>
            </a:r>
          </a:p>
          <a:p>
            <a:pPr lvl="1"/>
            <a:r>
              <a:rPr lang="en-US" dirty="0"/>
              <a:t>Each tenant can host Azure AD objects, such as users, groups, and applications</a:t>
            </a:r>
          </a:p>
          <a:p>
            <a:pPr lvl="1"/>
            <a:r>
              <a:rPr lang="en-US" dirty="0"/>
              <a:t>A single organization can have multiple Azure AD tenants (e.g. testing and production)</a:t>
            </a:r>
          </a:p>
          <a:p>
            <a:pPr lvl="1"/>
            <a:r>
              <a:rPr lang="en-US" dirty="0"/>
              <a:t>Each Azure subscription must be associated with one and only one Azure AD tenant</a:t>
            </a:r>
          </a:p>
        </p:txBody>
      </p:sp>
      <p:pic>
        <p:nvPicPr>
          <p:cNvPr id="7170" name="Picture 2" descr="http://openbox-ficus.cloudapp.net:18010/assets/courseware/v1/6f433ecf350288faf2aea6e0a6390467/asset-v1:Microsoft+INF276x+3T2018+type@asset+block/AZ-100.5_Managing_Identities_image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92" y="3639195"/>
            <a:ext cx="92392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openbox-ficus.cloudapp.net:18010/assets/courseware/v1/cec6f1b94a23f748f17b5c85ef3033ce/asset-v1:Microsoft+INF276x+3T2018+type@asset+block/AZ-100.5_Managing_Identities_image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06" y="5162211"/>
            <a:ext cx="52387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Tenants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740662"/>
            <a:ext cx="11018520" cy="3262432"/>
          </a:xfrm>
        </p:spPr>
        <p:txBody>
          <a:bodyPr/>
          <a:lstStyle/>
          <a:p>
            <a:r>
              <a:rPr lang="en-US" sz="2000" dirty="0"/>
              <a:t>Each Azure AD tenant is independent of others, including:</a:t>
            </a:r>
          </a:p>
          <a:p>
            <a:pPr lvl="1"/>
            <a:r>
              <a:rPr lang="en-US" sz="2000" dirty="0"/>
              <a:t>Resource independence:</a:t>
            </a:r>
          </a:p>
          <a:p>
            <a:pPr lvl="2"/>
            <a:r>
              <a:rPr lang="en-US" dirty="0"/>
              <a:t>Creating or deleting a resource in one tenant has no impact on other tenants (except for external users).</a:t>
            </a:r>
          </a:p>
          <a:p>
            <a:pPr lvl="2"/>
            <a:r>
              <a:rPr lang="en-US" dirty="0"/>
              <a:t>Assigning and verifying a custom domain name to one tenant precludes from using it with any other tenant.</a:t>
            </a:r>
          </a:p>
          <a:p>
            <a:pPr lvl="1"/>
            <a:r>
              <a:rPr lang="en-US" sz="2000" dirty="0"/>
              <a:t>Administrative independence:</a:t>
            </a:r>
          </a:p>
          <a:p>
            <a:pPr lvl="2"/>
            <a:r>
              <a:rPr lang="en-US" dirty="0"/>
              <a:t>By default, the user who creates a tenant is added as an external user in that new tenant and assigned the Global Administrator role in that tenant.</a:t>
            </a:r>
          </a:p>
          <a:p>
            <a:pPr lvl="2"/>
            <a:r>
              <a:rPr lang="en-US" dirty="0"/>
              <a:t>The administrators of one tenant do not have implicit administrative privileges to any other tenant. </a:t>
            </a:r>
          </a:p>
          <a:p>
            <a:pPr lvl="1"/>
            <a:r>
              <a:rPr lang="en-US" sz="2000" dirty="0"/>
              <a:t>Synchronization independence:</a:t>
            </a:r>
          </a:p>
          <a:p>
            <a:pPr lvl="2"/>
            <a:r>
              <a:rPr lang="en-US" dirty="0"/>
              <a:t>Synchronization with AD must be performed independently for each Azure AD tenant. </a:t>
            </a:r>
          </a:p>
        </p:txBody>
      </p:sp>
    </p:spTree>
    <p:extLst>
      <p:ext uri="{BB962C8B-B14F-4D97-AF65-F5344CB8AC3E}">
        <p14:creationId xmlns:p14="http://schemas.microsoft.com/office/powerpoint/2010/main" val="303297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Managing Domains Directories and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Create a New Instance of Azure 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Custom Domain Names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r>
              <a:rPr lang="tr-TR" dirty="0" smtClean="0"/>
              <a:t>We did on previous slides.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6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Users and Groups 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6" y="926231"/>
            <a:ext cx="99719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: Managing Users and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Bulk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: Create User and Group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: Users and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3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520" y="986290"/>
            <a:ext cx="9144000" cy="498598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Managing Users and Groups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20" y="1605619"/>
            <a:ext cx="9744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Azure AD Identity Protection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6" y="926231"/>
            <a:ext cx="99719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Video: Azure Identity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Identity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Vulnerabilities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Detected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: Enabling Multi-Factor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Risky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Sign-Ins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Risks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Detected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: Enabling Azure Active Directory Protection</a:t>
            </a:r>
          </a:p>
        </p:txBody>
      </p:sp>
    </p:spTree>
    <p:extLst>
      <p:ext uri="{BB962C8B-B14F-4D97-AF65-F5344CB8AC3E}">
        <p14:creationId xmlns:p14="http://schemas.microsoft.com/office/powerpoint/2010/main" val="429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34709" y="971930"/>
            <a:ext cx="11018520" cy="3163943"/>
          </a:xfrm>
        </p:spPr>
        <p:txBody>
          <a:bodyPr/>
          <a:lstStyle/>
          <a:p>
            <a:r>
              <a:rPr lang="en-US" dirty="0"/>
              <a:t>Azure AD object that facilitate: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User authorization</a:t>
            </a:r>
          </a:p>
          <a:p>
            <a:r>
              <a:rPr lang="en-US" dirty="0"/>
              <a:t>Depending on the origin, Azure AD users can be categorized as:</a:t>
            </a:r>
          </a:p>
          <a:p>
            <a:pPr lvl="1"/>
            <a:r>
              <a:rPr lang="en-US" dirty="0"/>
              <a:t>Directory-synchronized identities</a:t>
            </a:r>
          </a:p>
          <a:p>
            <a:pPr lvl="1"/>
            <a:r>
              <a:rPr lang="en-US" dirty="0"/>
              <a:t>Cloud identities</a:t>
            </a:r>
          </a:p>
          <a:p>
            <a:pPr lvl="1"/>
            <a:r>
              <a:rPr lang="en-US" dirty="0"/>
              <a:t>Guest users</a:t>
            </a:r>
          </a:p>
          <a:p>
            <a:pPr lvl="1"/>
            <a:endParaRPr lang="en-US" dirty="0"/>
          </a:p>
        </p:txBody>
      </p:sp>
      <p:pic>
        <p:nvPicPr>
          <p:cNvPr id="9218" name="Picture 2" descr="http://openbox-ficus.cloudapp.net:18010/assets/courseware/v1/19fab06f1f377ddc11b1a93085a11edf/asset-v1:Microsoft+INF276x+3T2018+type@asset+block/AZ-100.5_Managing_Identities_image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514" y="3402413"/>
            <a:ext cx="73628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0" y="4114393"/>
            <a:ext cx="6866667" cy="1780952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User Accounts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34709" y="898359"/>
            <a:ext cx="11018520" cy="3533275"/>
          </a:xfrm>
        </p:spPr>
        <p:txBody>
          <a:bodyPr/>
          <a:lstStyle/>
          <a:p>
            <a:r>
              <a:rPr lang="en-US" dirty="0" smtClean="0"/>
              <a:t>Can be implemented by using:</a:t>
            </a:r>
          </a:p>
          <a:p>
            <a:pPr lvl="1"/>
            <a:r>
              <a:rPr lang="en-US" dirty="0" smtClean="0"/>
              <a:t>The Azure portal</a:t>
            </a:r>
          </a:p>
          <a:p>
            <a:pPr lvl="1"/>
            <a:r>
              <a:rPr lang="en-US" dirty="0" smtClean="0"/>
              <a:t>Azure PowerShell:</a:t>
            </a:r>
          </a:p>
          <a:p>
            <a:pPr lvl="1"/>
            <a:r>
              <a:rPr lang="en-US" dirty="0" smtClean="0"/>
              <a:t>Office 365 Admin Center</a:t>
            </a:r>
          </a:p>
          <a:p>
            <a:pPr lvl="1"/>
            <a:r>
              <a:rPr lang="en-US" dirty="0" smtClean="0"/>
              <a:t>Microsoft Intune admin console</a:t>
            </a:r>
          </a:p>
          <a:p>
            <a:pPr lvl="1"/>
            <a:r>
              <a:rPr lang="en-US" dirty="0" smtClean="0"/>
              <a:t>Azure CLI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http://openbox-ficus.cloudapp.net:18010/assets/courseware/v1/ec472ab99643a41e09897d6da2382b22/asset-v1:Microsoft+INF276x+3T2018+type@asset+block/AZ-100.5_Managing_Identities_image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47" y="1446081"/>
            <a:ext cx="44767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User Accounts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29890"/>
            <a:ext cx="11018520" cy="2277547"/>
          </a:xfrm>
        </p:spPr>
        <p:txBody>
          <a:bodyPr/>
          <a:lstStyle/>
          <a:p>
            <a:r>
              <a:rPr lang="en-US" dirty="0"/>
              <a:t>Implementation steps:</a:t>
            </a:r>
          </a:p>
          <a:p>
            <a:pPr lvl="1"/>
            <a:r>
              <a:rPr lang="en-US" dirty="0"/>
              <a:t>1. Use Connect-</a:t>
            </a:r>
            <a:r>
              <a:rPr lang="en-US" dirty="0" err="1"/>
              <a:t>AzureAD</a:t>
            </a:r>
            <a:r>
              <a:rPr lang="en-US" dirty="0"/>
              <a:t> to authenticate to Azure AD. </a:t>
            </a:r>
          </a:p>
          <a:p>
            <a:pPr lvl="1"/>
            <a:r>
              <a:rPr lang="en-US" dirty="0"/>
              <a:t>2. Create a new Password Profile for new users. </a:t>
            </a:r>
          </a:p>
          <a:p>
            <a:pPr lvl="1"/>
            <a:r>
              <a:rPr lang="en-US" dirty="0"/>
              <a:t>3. Use Import-CSV to import the csv file. </a:t>
            </a:r>
          </a:p>
          <a:p>
            <a:pPr lvl="1"/>
            <a:r>
              <a:rPr lang="en-US" dirty="0"/>
              <a:t>4. Loop through the users entries retrieving and constructing required user parameters. </a:t>
            </a:r>
          </a:p>
          <a:p>
            <a:pPr lvl="1"/>
            <a:r>
              <a:rPr lang="en-US" dirty="0"/>
              <a:t>5. Use New-</a:t>
            </a:r>
            <a:r>
              <a:rPr lang="en-US" dirty="0" err="1"/>
              <a:t>ADUser</a:t>
            </a:r>
            <a:r>
              <a:rPr lang="en-US" dirty="0"/>
              <a:t> to create and enable each user. </a:t>
            </a:r>
          </a:p>
        </p:txBody>
      </p:sp>
      <p:pic>
        <p:nvPicPr>
          <p:cNvPr id="11266" name="Picture 2" descr="http://openbox-ficus.cloudapp.net:18010/assets/courseware/v1/c67a8de0f9c9d61d5bfa489e84fdf683/asset-v1:Microsoft+INF276x+3T2018+type@asset+block/AZ-100.5_Managing_Identities_image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92" y="4272337"/>
            <a:ext cx="83820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5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Accounts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24786"/>
            <a:ext cx="11018520" cy="3902607"/>
          </a:xfrm>
        </p:spPr>
        <p:txBody>
          <a:bodyPr/>
          <a:lstStyle/>
          <a:p>
            <a:r>
              <a:rPr lang="en-US" dirty="0"/>
              <a:t>Azure AD supports two types of groups:</a:t>
            </a:r>
          </a:p>
          <a:p>
            <a:pPr lvl="1"/>
            <a:r>
              <a:rPr lang="en-US" dirty="0"/>
              <a:t>Security groups for assigning permissions and delegating access to resources and apps</a:t>
            </a:r>
          </a:p>
          <a:p>
            <a:pPr lvl="1"/>
            <a:r>
              <a:rPr lang="en-US" dirty="0"/>
              <a:t>Distribution groups for messaging and collaboration</a:t>
            </a:r>
          </a:p>
          <a:p>
            <a:r>
              <a:rPr lang="en-US" dirty="0"/>
              <a:t>Group can be managed by using the same methods as user accounts</a:t>
            </a:r>
          </a:p>
          <a:p>
            <a:r>
              <a:rPr lang="en-US" dirty="0"/>
              <a:t>Azure AD supports two types of group membership:</a:t>
            </a:r>
          </a:p>
          <a:p>
            <a:pPr lvl="1"/>
            <a:r>
              <a:rPr lang="en-US" dirty="0"/>
              <a:t>Directly assigned</a:t>
            </a:r>
          </a:p>
          <a:p>
            <a:pPr lvl="1"/>
            <a:r>
              <a:rPr lang="en-US" dirty="0"/>
              <a:t>Dynamically assigned:</a:t>
            </a:r>
          </a:p>
          <a:p>
            <a:pPr lvl="2"/>
            <a:r>
              <a:rPr lang="en-US" dirty="0"/>
              <a:t>Relies on attribute-based rules</a:t>
            </a:r>
          </a:p>
          <a:p>
            <a:pPr lvl="2"/>
            <a:r>
              <a:rPr lang="en-US" dirty="0"/>
              <a:t>Requires Azure AD Premium P1 or P2</a:t>
            </a:r>
          </a:p>
          <a:p>
            <a:pPr lvl="1"/>
            <a:endParaRPr lang="en-US" dirty="0"/>
          </a:p>
        </p:txBody>
      </p:sp>
      <p:pic>
        <p:nvPicPr>
          <p:cNvPr id="12290" name="Picture 2" descr="http://openbox-ficus.cloudapp.net:18010/assets/courseware/v1/dfa59e99b1256732f3395ee5e961846f/asset-v1:Microsoft+INF276x+3T2018+type@asset+block/AZ-100.5_Managing_Identities_image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92" y="3693134"/>
            <a:ext cx="6164911" cy="27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0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Create User and Group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Users and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r>
              <a:rPr lang="tr-TR" dirty="0" smtClean="0"/>
              <a:t>We can do together if you prefer.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Roles 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6" y="1167969"/>
            <a:ext cx="99719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Role-Based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Access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Built-in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Role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PowerShell and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: Role-Based Access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: Role-Based Access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Practice: Role-based Access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Control (RBAC)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801" y="5105181"/>
            <a:ext cx="8571577" cy="6355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/>
              <a:t>Both Lesson 4 and Lesson 5 </a:t>
            </a:r>
            <a:r>
              <a:rPr lang="tr-TR" i="1" dirty="0" smtClean="0"/>
              <a:t>Demos of </a:t>
            </a:r>
            <a:r>
              <a:rPr lang="tr-TR" i="1" dirty="0" smtClean="0"/>
              <a:t>this module are already shown on </a:t>
            </a:r>
            <a:endParaRPr lang="tr-TR" i="1" dirty="0" smtClean="0"/>
          </a:p>
          <a:p>
            <a:r>
              <a:rPr lang="tr-TR" i="1" dirty="0" smtClean="0"/>
              <a:t>previous </a:t>
            </a:r>
            <a:r>
              <a:rPr lang="tr-TR" i="1" dirty="0" smtClean="0"/>
              <a:t>Module on T1 Mod </a:t>
            </a:r>
            <a:r>
              <a:rPr lang="tr-TR" i="1" dirty="0" smtClean="0"/>
              <a:t>5</a:t>
            </a:r>
            <a:r>
              <a:rPr lang="tr-TR" i="1" dirty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156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40400"/>
            <a:ext cx="11018520" cy="4050340"/>
          </a:xfrm>
        </p:spPr>
        <p:txBody>
          <a:bodyPr/>
          <a:lstStyle/>
          <a:p>
            <a:r>
              <a:rPr lang="en-US" dirty="0"/>
              <a:t>Facilitates granular access to Azure resources:</a:t>
            </a:r>
          </a:p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Role definition</a:t>
            </a:r>
          </a:p>
          <a:p>
            <a:pPr lvl="1"/>
            <a:r>
              <a:rPr lang="en-US" dirty="0"/>
              <a:t>Role assignment</a:t>
            </a:r>
          </a:p>
          <a:p>
            <a:pPr lvl="1"/>
            <a:r>
              <a:rPr lang="en-US" dirty="0"/>
              <a:t>Scope of assignment</a:t>
            </a:r>
          </a:p>
          <a:p>
            <a:r>
              <a:rPr lang="en-US" dirty="0"/>
              <a:t>Can be managed by using:</a:t>
            </a:r>
          </a:p>
          <a:p>
            <a:pPr lvl="1"/>
            <a:r>
              <a:rPr lang="en-US" dirty="0"/>
              <a:t>The Azure portal</a:t>
            </a:r>
          </a:p>
          <a:p>
            <a:pPr lvl="1"/>
            <a:r>
              <a:rPr lang="en-US" dirty="0"/>
              <a:t>Azure PowerShell</a:t>
            </a:r>
          </a:p>
          <a:p>
            <a:pPr lvl="1"/>
            <a:r>
              <a:rPr lang="en-US" dirty="0"/>
              <a:t>Azure CLI</a:t>
            </a:r>
          </a:p>
          <a:p>
            <a:pPr lvl="1"/>
            <a:r>
              <a:rPr lang="en-US" dirty="0"/>
              <a:t>ARM templates</a:t>
            </a:r>
          </a:p>
        </p:txBody>
      </p:sp>
      <p:pic>
        <p:nvPicPr>
          <p:cNvPr id="5122" name="Picture 2" descr="https://cms.prod.oxa.microsoft.com/assets/courseware/v1/9d270f2e183d631b1d7c2239d71ef7f3/asset-v1:Microsoft+AZ-300+2018_T2+type@asset+block/AZ-100.5_Managing_Identities_image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07" y="1593782"/>
            <a:ext cx="6299419" cy="21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ms.prod.oxa.microsoft.com/assets/courseware/v1/f4b3fd56785adb8ae1d2d0fce253aebf/asset-v1:Microsoft+AZ-300+2018_T2+type@asset+block/AZ-100.5_Managing_Identities_image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58" y="3929759"/>
            <a:ext cx="6968140" cy="212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3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Roles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87232" y="1034992"/>
            <a:ext cx="11018520" cy="4198072"/>
          </a:xfrm>
        </p:spPr>
        <p:txBody>
          <a:bodyPr/>
          <a:lstStyle/>
          <a:p>
            <a:r>
              <a:rPr lang="en-US" sz="2200" dirty="0"/>
              <a:t>A role represents a set of permissions to carry out specific actions</a:t>
            </a:r>
          </a:p>
          <a:p>
            <a:r>
              <a:rPr lang="en-US" sz="2200" dirty="0"/>
              <a:t>Azure AD provides many built-in roles:</a:t>
            </a:r>
          </a:p>
          <a:p>
            <a:pPr lvl="1"/>
            <a:r>
              <a:rPr lang="en-US" sz="2200" dirty="0"/>
              <a:t>Built-in, not resource specific, including:</a:t>
            </a:r>
          </a:p>
          <a:p>
            <a:pPr lvl="2"/>
            <a:r>
              <a:rPr lang="en-US" sz="2200" dirty="0"/>
              <a:t>Owner: full access to all resources including the right to delegate access to others.</a:t>
            </a:r>
          </a:p>
          <a:p>
            <a:pPr lvl="2"/>
            <a:r>
              <a:rPr lang="en-US" sz="2200" dirty="0"/>
              <a:t>Contributor: creating and managing all resources but without the ability to delegate access to others.</a:t>
            </a:r>
          </a:p>
          <a:p>
            <a:pPr lvl="2"/>
            <a:r>
              <a:rPr lang="en-US" sz="2200" dirty="0"/>
              <a:t>Reader: viewing all resources (except for secrets).</a:t>
            </a:r>
          </a:p>
          <a:p>
            <a:pPr lvl="1"/>
            <a:r>
              <a:rPr lang="en-US" sz="2200" dirty="0"/>
              <a:t>Built-in, resource specific (e.g. Virtual Machine Contributor)</a:t>
            </a:r>
          </a:p>
          <a:p>
            <a:r>
              <a:rPr lang="en-US" sz="2200" dirty="0"/>
              <a:t>A role is described by a JSON-formatted role definition:</a:t>
            </a:r>
          </a:p>
          <a:p>
            <a:pPr lvl="1"/>
            <a:r>
              <a:rPr lang="en-US" sz="2200" dirty="0"/>
              <a:t>Name, Id, Actions, Not Actions, </a:t>
            </a:r>
            <a:r>
              <a:rPr lang="en-US" sz="2200" dirty="0" err="1"/>
              <a:t>AssignableScopes</a:t>
            </a:r>
            <a:endParaRPr lang="en-US" sz="2200" dirty="0"/>
          </a:p>
          <a:p>
            <a:pPr lvl="1"/>
            <a:r>
              <a:rPr lang="en-US" sz="2200" dirty="0"/>
              <a:t>Can be retrieved by Get-</a:t>
            </a:r>
            <a:r>
              <a:rPr lang="en-US" sz="2200" dirty="0" err="1"/>
              <a:t>AzureRmRoleDefinition</a:t>
            </a:r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1026" name="Picture 2" descr="http://openbox-ficus.cloudapp.net:18010/assets/courseware/v1/179c967813731b60fc4ff87b0fb7eb2c/asset-v1:Microsoft+INF276x+3T2018+type@asset+block/AZ-100.5_Managing_Identities_image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90" y="5154856"/>
            <a:ext cx="5096300" cy="17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Definitions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97771" y="898358"/>
            <a:ext cx="11018520" cy="2794611"/>
          </a:xfrm>
        </p:spPr>
        <p:txBody>
          <a:bodyPr/>
          <a:lstStyle/>
          <a:p>
            <a:r>
              <a:rPr lang="en-US" dirty="0"/>
              <a:t>Actions and </a:t>
            </a:r>
            <a:r>
              <a:rPr lang="en-US" dirty="0" err="1"/>
              <a:t>NotActions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Include or exclude actions associated with the role</a:t>
            </a:r>
          </a:p>
          <a:p>
            <a:r>
              <a:rPr lang="en-US" dirty="0" err="1"/>
              <a:t>AssignableScopes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/subscriptions/[subscription id]</a:t>
            </a:r>
          </a:p>
          <a:p>
            <a:pPr lvl="1"/>
            <a:r>
              <a:rPr lang="en-US" dirty="0"/>
              <a:t>/subscriptions/[subscription id]/</a:t>
            </a:r>
            <a:r>
              <a:rPr lang="en-US" dirty="0" err="1"/>
              <a:t>resourceGroups</a:t>
            </a:r>
            <a:r>
              <a:rPr lang="en-US" dirty="0"/>
              <a:t>/[resource group name]</a:t>
            </a:r>
          </a:p>
          <a:p>
            <a:pPr lvl="1"/>
            <a:r>
              <a:rPr lang="en-US" dirty="0"/>
              <a:t>/subscriptions/[subscription id]/</a:t>
            </a:r>
            <a:r>
              <a:rPr lang="en-US" dirty="0" err="1"/>
              <a:t>resourceGroups</a:t>
            </a:r>
            <a:r>
              <a:rPr lang="en-US" dirty="0"/>
              <a:t>/[resource group name]/[resource]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2" y="4168589"/>
            <a:ext cx="8672407" cy="25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Azure Identity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 and CLI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98358"/>
            <a:ext cx="11018520" cy="3434786"/>
          </a:xfrm>
        </p:spPr>
        <p:txBody>
          <a:bodyPr/>
          <a:lstStyle/>
          <a:p>
            <a:r>
              <a:rPr lang="en-US" dirty="0" smtClean="0"/>
              <a:t>To automate role management, you can use:</a:t>
            </a:r>
          </a:p>
          <a:p>
            <a:pPr lvl="1"/>
            <a:r>
              <a:rPr lang="en-US" dirty="0" smtClean="0"/>
              <a:t>Azure PowerShell:</a:t>
            </a:r>
          </a:p>
          <a:p>
            <a:pPr lvl="2"/>
            <a:r>
              <a:rPr lang="en-US" dirty="0" smtClean="0"/>
              <a:t>New-</a:t>
            </a:r>
            <a:r>
              <a:rPr lang="en-US" dirty="0" err="1" smtClean="0"/>
              <a:t>AzureRmRoleDefinition</a:t>
            </a:r>
            <a:r>
              <a:rPr lang="en-US" dirty="0" smtClean="0"/>
              <a:t> -</a:t>
            </a:r>
            <a:r>
              <a:rPr lang="en-US" dirty="0" err="1" smtClean="0"/>
              <a:t>InputFile</a:t>
            </a:r>
            <a:r>
              <a:rPr lang="en-US" dirty="0" smtClean="0"/>
              <a:t> .\</a:t>
            </a:r>
            <a:r>
              <a:rPr lang="en-US" dirty="0" err="1" smtClean="0"/>
              <a:t>sysops.json</a:t>
            </a:r>
            <a:endParaRPr lang="en-US" dirty="0" smtClean="0"/>
          </a:p>
          <a:p>
            <a:pPr lvl="2"/>
            <a:r>
              <a:rPr lang="en-US" dirty="0" smtClean="0"/>
              <a:t>New-</a:t>
            </a:r>
            <a:r>
              <a:rPr lang="en-US" dirty="0" err="1" smtClean="0"/>
              <a:t>AzureRmRoleAssignment</a:t>
            </a:r>
            <a:r>
              <a:rPr lang="en-US" dirty="0" smtClean="0"/>
              <a:t> -</a:t>
            </a:r>
            <a:r>
              <a:rPr lang="en-US" dirty="0" err="1" smtClean="0"/>
              <a:t>RoleDefinitionName</a:t>
            </a:r>
            <a:r>
              <a:rPr lang="en-US" dirty="0" smtClean="0"/>
              <a:t> $</a:t>
            </a:r>
            <a:r>
              <a:rPr lang="en-US" dirty="0" err="1" smtClean="0"/>
              <a:t>roleName</a:t>
            </a:r>
            <a:r>
              <a:rPr lang="en-US" dirty="0" smtClean="0"/>
              <a:t> `</a:t>
            </a:r>
          </a:p>
          <a:p>
            <a:pPr lvl="2"/>
            <a:r>
              <a:rPr lang="en-US" dirty="0" smtClean="0"/>
              <a:t>                                                      -</a:t>
            </a:r>
            <a:r>
              <a:rPr lang="en-US" dirty="0" err="1" smtClean="0"/>
              <a:t>SignInName</a:t>
            </a:r>
            <a:r>
              <a:rPr lang="en-US" dirty="0" smtClean="0"/>
              <a:t> $</a:t>
            </a:r>
            <a:r>
              <a:rPr lang="en-US" dirty="0" err="1" smtClean="0"/>
              <a:t>assigneeName</a:t>
            </a:r>
            <a:r>
              <a:rPr lang="en-US" dirty="0" smtClean="0"/>
              <a:t> `</a:t>
            </a:r>
          </a:p>
          <a:p>
            <a:pPr lvl="2"/>
            <a:r>
              <a:rPr lang="en-US" dirty="0" smtClean="0"/>
              <a:t>                                                      -</a:t>
            </a:r>
            <a:r>
              <a:rPr lang="en-US" dirty="0" err="1" smtClean="0"/>
              <a:t>ResourceGroupName</a:t>
            </a:r>
            <a:r>
              <a:rPr lang="en-US" dirty="0" smtClean="0"/>
              <a:t> $</a:t>
            </a:r>
            <a:r>
              <a:rPr lang="en-US" dirty="0" err="1" smtClean="0"/>
              <a:t>resourceGroupName</a:t>
            </a:r>
            <a:endParaRPr lang="en-US" dirty="0" smtClean="0"/>
          </a:p>
          <a:p>
            <a:pPr lvl="1"/>
            <a:r>
              <a:rPr lang="en-US" dirty="0" smtClean="0"/>
              <a:t>Azure CLI:</a:t>
            </a:r>
          </a:p>
          <a:p>
            <a:pPr lvl="2"/>
            <a:r>
              <a:rPr lang="en-US" dirty="0" err="1" smtClean="0"/>
              <a:t>az</a:t>
            </a:r>
            <a:r>
              <a:rPr lang="en-US" dirty="0" smtClean="0"/>
              <a:t> role definition create --role-definition “./</a:t>
            </a:r>
            <a:r>
              <a:rPr lang="en-US" dirty="0" err="1" smtClean="0"/>
              <a:t>sysops.json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az</a:t>
            </a:r>
            <a:r>
              <a:rPr lang="en-US" dirty="0" smtClean="0"/>
              <a:t> role assignment create --role $</a:t>
            </a:r>
            <a:r>
              <a:rPr lang="en-US" dirty="0" err="1" smtClean="0"/>
              <a:t>roleName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                                            --assignee $</a:t>
            </a:r>
            <a:r>
              <a:rPr lang="en-US" dirty="0" err="1" smtClean="0"/>
              <a:t>assigneeName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                                            --resource-group $</a:t>
            </a:r>
            <a:r>
              <a:rPr lang="en-US" dirty="0" err="1" smtClean="0"/>
              <a:t>resourceGroupName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6237" y="1375173"/>
            <a:ext cx="9144000" cy="498598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Role-Based Access Control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74" y="2189436"/>
            <a:ext cx="79343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5726" y="2613750"/>
            <a:ext cx="10450646" cy="1495794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Role-Based </a:t>
            </a:r>
            <a:r>
              <a:rPr lang="en-US" dirty="0" smtClean="0">
                <a:hlinkClick r:id="rId3"/>
              </a:rPr>
              <a:t>Access</a:t>
            </a:r>
            <a:r>
              <a:rPr lang="tr-TR" dirty="0" smtClean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Control</a:t>
            </a:r>
            <a:r>
              <a:rPr lang="tr-TR" dirty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We have done this on previous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6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Role-based Access Control (RBAC)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r>
              <a:rPr lang="tr-TR" dirty="0" smtClean="0"/>
              <a:t>Let’s do together. You can create your own tailored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</a:t>
            </a:r>
            <a:r>
              <a:rPr lang="tr-TR" sz="28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8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AD Integration Options 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6" y="926231"/>
            <a:ext cx="99719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Azure AD Connect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: How to choose the right authentication option in Azure Active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: Azure AD Seamless Sign-On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Sign-On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: Pass-through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: Azure AD DS Integration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: Azure AD Connect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: Azure AD Pass-through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AD Connect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: Monitoring Synchronization using Azure AD </a:t>
            </a: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Health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Connect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87544"/>
            <a:ext cx="11018520" cy="3385542"/>
          </a:xfrm>
        </p:spPr>
        <p:txBody>
          <a:bodyPr/>
          <a:lstStyle/>
          <a:p>
            <a:r>
              <a:rPr lang="en-US" dirty="0"/>
              <a:t>Integrates AD DS with Azure AD:</a:t>
            </a:r>
          </a:p>
          <a:p>
            <a:pPr lvl="1"/>
            <a:r>
              <a:rPr lang="en-US" dirty="0"/>
              <a:t>Implements a common identity for your users across Azure, Office 365, and SaaS apps</a:t>
            </a:r>
          </a:p>
          <a:p>
            <a:r>
              <a:rPr lang="en-US" dirty="0"/>
              <a:t>Provides support for:</a:t>
            </a:r>
          </a:p>
          <a:p>
            <a:pPr lvl="1"/>
            <a:r>
              <a:rPr lang="en-US" dirty="0"/>
              <a:t>Sync Services: synchronize AD DS objects, such as users and groups.</a:t>
            </a:r>
          </a:p>
          <a:p>
            <a:pPr lvl="1"/>
            <a:r>
              <a:rPr lang="en-US" dirty="0"/>
              <a:t>Health Monitoring: offers centralized monitoring available from the Azure portal.</a:t>
            </a:r>
          </a:p>
          <a:p>
            <a:pPr lvl="1"/>
            <a:r>
              <a:rPr lang="en-US" dirty="0"/>
              <a:t>Federation: simplifies configuration of AD FS, including:</a:t>
            </a:r>
          </a:p>
          <a:p>
            <a:pPr lvl="2"/>
            <a:r>
              <a:rPr lang="en-US" dirty="0"/>
              <a:t>enforcement of AD sign-in policies</a:t>
            </a:r>
          </a:p>
          <a:p>
            <a:pPr lvl="2"/>
            <a:r>
              <a:rPr lang="en-US" dirty="0"/>
              <a:t>smart card or 3rd party MFA </a:t>
            </a:r>
          </a:p>
          <a:p>
            <a:pPr lvl="1"/>
            <a:endParaRPr lang="en-US" b="1" dirty="0"/>
          </a:p>
        </p:txBody>
      </p:sp>
      <p:pic>
        <p:nvPicPr>
          <p:cNvPr id="6146" name="Picture 2" descr="http://openbox-ficus.cloudapp.net:18010/assets/courseware/v1/e87e8a6bd092c6f6d52b8cd7c085614f/asset-v1:Microsoft+INF276x+3T2018+type@asset+block/AZ-100.5_Managing_Identities_image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92" y="4473086"/>
            <a:ext cx="5420659" cy="29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Synchronization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40399"/>
            <a:ext cx="11018520" cy="3385542"/>
          </a:xfrm>
        </p:spPr>
        <p:txBody>
          <a:bodyPr/>
          <a:lstStyle/>
          <a:p>
            <a:r>
              <a:rPr lang="en-US" dirty="0"/>
              <a:t>Supported by Azure AD Connect:</a:t>
            </a:r>
          </a:p>
          <a:p>
            <a:pPr lvl="1"/>
            <a:r>
              <a:rPr lang="en-US" dirty="0"/>
              <a:t>Synchronizes user passwords from AD DS to Azure AD </a:t>
            </a:r>
          </a:p>
          <a:p>
            <a:pPr lvl="1"/>
            <a:r>
              <a:rPr lang="en-US" dirty="0"/>
              <a:t>Allows users to use their AD credentials in order to access:</a:t>
            </a:r>
          </a:p>
          <a:p>
            <a:pPr lvl="2"/>
            <a:r>
              <a:rPr lang="en-US" dirty="0"/>
              <a:t>Azure resources</a:t>
            </a:r>
          </a:p>
          <a:p>
            <a:pPr lvl="2"/>
            <a:r>
              <a:rPr lang="en-US" dirty="0"/>
              <a:t>Office 365</a:t>
            </a:r>
          </a:p>
          <a:p>
            <a:pPr lvl="2"/>
            <a:r>
              <a:rPr lang="en-US" dirty="0"/>
              <a:t>Microsoft Intune</a:t>
            </a:r>
          </a:p>
          <a:p>
            <a:pPr lvl="2"/>
            <a:r>
              <a:rPr lang="en-US" dirty="0"/>
              <a:t>Dynamics 365</a:t>
            </a:r>
          </a:p>
          <a:p>
            <a:pPr lvl="2"/>
            <a:r>
              <a:rPr lang="en-US" dirty="0"/>
              <a:t>Azure AD DS</a:t>
            </a:r>
          </a:p>
          <a:p>
            <a:pPr lvl="1"/>
            <a:r>
              <a:rPr lang="en-US" dirty="0"/>
              <a:t>Improves user productivity</a:t>
            </a:r>
          </a:p>
          <a:p>
            <a:pPr lvl="1"/>
            <a:r>
              <a:rPr lang="en-US" dirty="0"/>
              <a:t>Reduces helpdesk costs</a:t>
            </a:r>
          </a:p>
        </p:txBody>
      </p:sp>
      <p:pic>
        <p:nvPicPr>
          <p:cNvPr id="7170" name="Picture 2" descr="http://openbox-ficus.cloudapp.net:18010/assets/courseware/v1/14828700fc6dd62b42aa3a4e9c17f051/asset-v1:Microsoft+INF276x+3T2018+type@asset+block/AZ-100.5_Managing_Identities_image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66" y="3133297"/>
            <a:ext cx="4286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3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038612"/>
            <a:ext cx="9144000" cy="1495794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How to choose the right authentication option in Azure 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Azure AD Seamless Sign-On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Sign-On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143532"/>
            <a:ext cx="11018520" cy="2215991"/>
          </a:xfrm>
        </p:spPr>
        <p:txBody>
          <a:bodyPr/>
          <a:lstStyle/>
          <a:p>
            <a:r>
              <a:rPr lang="en-US" dirty="0"/>
              <a:t>Available when using Azure AD Connect:</a:t>
            </a:r>
          </a:p>
          <a:p>
            <a:pPr lvl="1"/>
            <a:r>
              <a:rPr lang="en-US" dirty="0"/>
              <a:t>Password Synchronization: synchronizes AD DS user password hashes</a:t>
            </a:r>
          </a:p>
          <a:p>
            <a:pPr lvl="1"/>
            <a:r>
              <a:rPr lang="en-US" dirty="0"/>
              <a:t>Federation with AD FS: uses federation to redirect authentication requests to AD DS</a:t>
            </a:r>
          </a:p>
          <a:p>
            <a:pPr lvl="1"/>
            <a:r>
              <a:rPr lang="en-US" dirty="0"/>
              <a:t>Pass-through authentication: redirects authentication requests to AD DS without dependency on a federation service</a:t>
            </a:r>
          </a:p>
          <a:p>
            <a:pPr lvl="1"/>
            <a:endParaRPr lang="en-US" dirty="0"/>
          </a:p>
        </p:txBody>
      </p:sp>
      <p:pic>
        <p:nvPicPr>
          <p:cNvPr id="8194" name="Picture 2" descr="http://openbox-ficus.cloudapp.net:18010/assets/courseware/v1/823653d9a6bc8b59d411967de6d647bb/asset-v1:Microsoft+INF276x+3T2018+type@asset+block/AZ-100.5_Managing_Identities_image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42" y="3885040"/>
            <a:ext cx="55340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Identity Protection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92951"/>
            <a:ext cx="11018520" cy="3681008"/>
          </a:xfrm>
        </p:spPr>
        <p:txBody>
          <a:bodyPr/>
          <a:lstStyle/>
          <a:p>
            <a:r>
              <a:rPr lang="en-US" dirty="0"/>
              <a:t>Provides:</a:t>
            </a:r>
          </a:p>
          <a:p>
            <a:pPr lvl="1"/>
            <a:r>
              <a:rPr lang="en-US" dirty="0"/>
              <a:t>A consolidated view of identity threats and vulnerabilities</a:t>
            </a:r>
          </a:p>
          <a:p>
            <a:pPr lvl="1"/>
            <a:r>
              <a:rPr lang="en-US" dirty="0"/>
              <a:t>Detailed notifications of identity risks</a:t>
            </a:r>
          </a:p>
          <a:p>
            <a:pPr lvl="1"/>
            <a:r>
              <a:rPr lang="en-US" dirty="0"/>
              <a:t>Automate responses to future risks with Conditional Access policies</a:t>
            </a:r>
          </a:p>
          <a:p>
            <a:r>
              <a:rPr lang="en-US" dirty="0"/>
              <a:t>Protects against:</a:t>
            </a:r>
          </a:p>
          <a:p>
            <a:pPr lvl="1"/>
            <a:r>
              <a:rPr lang="en-US" dirty="0"/>
              <a:t>Compromised accounts</a:t>
            </a:r>
          </a:p>
          <a:p>
            <a:pPr lvl="1"/>
            <a:r>
              <a:rPr lang="en-US" dirty="0"/>
              <a:t>Identity attacks</a:t>
            </a:r>
          </a:p>
          <a:p>
            <a:pPr lvl="1"/>
            <a:r>
              <a:rPr lang="en-US" dirty="0"/>
              <a:t>Configuration issues</a:t>
            </a:r>
          </a:p>
          <a:p>
            <a:endParaRPr lang="en-US" dirty="0"/>
          </a:p>
        </p:txBody>
      </p:sp>
      <p:pic>
        <p:nvPicPr>
          <p:cNvPr id="1026" name="Picture 2" descr="http://openbox-ficus.cloudapp.net:18010/assets/courseware/v1/ad44b64c725db2d8f04634630040da65/asset-v1:Microsoft+INF276x+3T2018+type@asset+block/AZ-100.5_Managing_Identities_imag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604678"/>
            <a:ext cx="53244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Pass-through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Azure AD DS Integration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Azure AD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Azure AD Pass-through Authentication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39812" y="1686634"/>
            <a:ext cx="11018520" cy="430887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14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Connect Health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87545"/>
            <a:ext cx="11018520" cy="1538883"/>
          </a:xfrm>
        </p:spPr>
        <p:txBody>
          <a:bodyPr/>
          <a:lstStyle/>
          <a:p>
            <a:r>
              <a:rPr lang="en-US" dirty="0"/>
              <a:t>Provides monitoring of AD DS and Azure AD integration:</a:t>
            </a:r>
          </a:p>
          <a:p>
            <a:pPr lvl="1"/>
            <a:r>
              <a:rPr lang="en-US" dirty="0"/>
              <a:t>Azure AD Connect and its synchronization engine</a:t>
            </a:r>
          </a:p>
          <a:p>
            <a:pPr lvl="1"/>
            <a:r>
              <a:rPr lang="en-US" dirty="0"/>
              <a:t>AD DS domain controllers</a:t>
            </a:r>
          </a:p>
          <a:p>
            <a:pPr lvl="1"/>
            <a:r>
              <a:rPr lang="en-US" dirty="0"/>
              <a:t>AD FS servers</a:t>
            </a:r>
          </a:p>
        </p:txBody>
      </p:sp>
      <p:pic>
        <p:nvPicPr>
          <p:cNvPr id="9218" name="Picture 2" descr="http://openbox-ficus.cloudapp.net:18010/assets/courseware/v1/5b7c645fac51b87375009acf32f08c05/asset-v1:Microsoft+INF276x+3T2018+type@asset+block/AZ-100.5_Managing_Identities_image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20" y="3550023"/>
            <a:ext cx="8859364" cy="223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Monitoring Synchronization using Azure AD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 Detected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024482"/>
            <a:ext cx="11018520" cy="3163943"/>
          </a:xfrm>
        </p:spPr>
        <p:txBody>
          <a:bodyPr/>
          <a:lstStyle/>
          <a:p>
            <a:r>
              <a:rPr lang="en-US" dirty="0"/>
              <a:t>Security weaknesses that can be exploited by attackers, such as:</a:t>
            </a:r>
          </a:p>
          <a:p>
            <a:pPr lvl="1"/>
            <a:r>
              <a:rPr lang="en-US" dirty="0"/>
              <a:t>Users without multi-factor authentication registration</a:t>
            </a:r>
          </a:p>
          <a:p>
            <a:pPr lvl="1"/>
            <a:r>
              <a:rPr lang="en-US" dirty="0"/>
              <a:t>Excessive number of administrative accounts</a:t>
            </a:r>
          </a:p>
          <a:p>
            <a:pPr lvl="1"/>
            <a:r>
              <a:rPr lang="en-US" dirty="0"/>
              <a:t>Unmanaged apps</a:t>
            </a:r>
          </a:p>
          <a:p>
            <a:r>
              <a:rPr lang="en-US" dirty="0"/>
              <a:t>Each vulnerability includes:</a:t>
            </a:r>
          </a:p>
          <a:p>
            <a:pPr lvl="1"/>
            <a:r>
              <a:rPr lang="en-US" dirty="0"/>
              <a:t>Risk level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Description</a:t>
            </a:r>
          </a:p>
        </p:txBody>
      </p:sp>
      <p:pic>
        <p:nvPicPr>
          <p:cNvPr id="2050" name="Picture 2" descr="http://openbox-ficus.cloudapp.net:18010/assets/courseware/v1/954b6cac6b85ce1136464efd50e9feef/asset-v1:Microsoft+INF276x+3T2018+type@asset+block/AZ-100.5_Managing_Identities_imag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8" y="3159889"/>
            <a:ext cx="60674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2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>
                <a:hlinkClick r:id="rId3"/>
              </a:rPr>
              <a:t>Enabling Multi-Factor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Risky Sign-Ins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82440"/>
            <a:ext cx="11018520" cy="2536079"/>
          </a:xfrm>
        </p:spPr>
        <p:txBody>
          <a:bodyPr/>
          <a:lstStyle/>
          <a:p>
            <a:r>
              <a:rPr lang="en-US" dirty="0"/>
              <a:t>Azure AD detects suspicious authentication-related actions:</a:t>
            </a:r>
          </a:p>
          <a:p>
            <a:pPr lvl="1"/>
            <a:r>
              <a:rPr lang="en-US" dirty="0"/>
              <a:t>Each detected action is associated with a risk event</a:t>
            </a:r>
          </a:p>
          <a:p>
            <a:pPr lvl="1"/>
            <a:r>
              <a:rPr lang="en-US" dirty="0"/>
              <a:t>Risk events are used to calculate:</a:t>
            </a:r>
          </a:p>
          <a:p>
            <a:pPr lvl="2"/>
            <a:r>
              <a:rPr lang="en-US" dirty="0"/>
              <a:t>Users flagged for risk – indicating that the corresponding account might have been compromised</a:t>
            </a:r>
          </a:p>
          <a:p>
            <a:pPr lvl="2"/>
            <a:r>
              <a:rPr lang="en-US" dirty="0"/>
              <a:t>Risky sign-ins – grouped into three categories, indicating likelihood of a compromised account:</a:t>
            </a:r>
          </a:p>
          <a:p>
            <a:pPr lvl="3"/>
            <a:r>
              <a:rPr lang="en-US" dirty="0"/>
              <a:t>High</a:t>
            </a:r>
          </a:p>
          <a:p>
            <a:pPr lvl="3"/>
            <a:r>
              <a:rPr lang="en-US" dirty="0"/>
              <a:t>Medium</a:t>
            </a:r>
          </a:p>
          <a:p>
            <a:pPr lvl="3"/>
            <a:r>
              <a:rPr lang="en-US" dirty="0"/>
              <a:t>Low</a:t>
            </a:r>
          </a:p>
        </p:txBody>
      </p:sp>
      <p:pic>
        <p:nvPicPr>
          <p:cNvPr id="3074" name="Picture 2" descr="http://openbox-ficus.cloudapp.net:18010/assets/courseware/v1/e465390abfaad92757dc85cd36f3b2ad/asset-v1:Microsoft+INF276x+3T2018+type@asset+block/AZ-100.5_Managing_Identities_imag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45" y="3518519"/>
            <a:ext cx="66579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1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Detected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08868"/>
            <a:ext cx="11018520" cy="2942344"/>
          </a:xfrm>
        </p:spPr>
        <p:txBody>
          <a:bodyPr/>
          <a:lstStyle/>
          <a:p>
            <a:r>
              <a:rPr lang="en-US" dirty="0"/>
              <a:t>Azure AD associates suspicious actions with risk events:</a:t>
            </a:r>
          </a:p>
          <a:p>
            <a:pPr lvl="1"/>
            <a:r>
              <a:rPr lang="en-US" dirty="0"/>
              <a:t>Identified by using machine learning algorithms and heuristics</a:t>
            </a:r>
          </a:p>
          <a:p>
            <a:pPr lvl="1"/>
            <a:r>
              <a:rPr lang="en-US" dirty="0"/>
              <a:t>Grouped into the following categories:</a:t>
            </a:r>
          </a:p>
          <a:p>
            <a:pPr lvl="2"/>
            <a:r>
              <a:rPr lang="en-US" dirty="0"/>
              <a:t>Impossible travel to atypical locations</a:t>
            </a:r>
          </a:p>
          <a:p>
            <a:pPr lvl="2"/>
            <a:r>
              <a:rPr lang="en-US" dirty="0"/>
              <a:t>Sign-ins from IP addresses with suspicious activity</a:t>
            </a:r>
          </a:p>
          <a:p>
            <a:pPr lvl="2"/>
            <a:r>
              <a:rPr lang="en-US" dirty="0"/>
              <a:t>Sign-ins from anonymous IP addresses</a:t>
            </a:r>
          </a:p>
          <a:p>
            <a:pPr lvl="2"/>
            <a:r>
              <a:rPr lang="en-US" dirty="0"/>
              <a:t>Sign-ins from unfamiliar locations</a:t>
            </a:r>
          </a:p>
          <a:p>
            <a:pPr lvl="2"/>
            <a:r>
              <a:rPr lang="en-US" dirty="0"/>
              <a:t>Sign-ins from infected devices</a:t>
            </a:r>
          </a:p>
          <a:p>
            <a:pPr lvl="2"/>
            <a:r>
              <a:rPr lang="en-US" dirty="0"/>
              <a:t>Users with leaked credentials</a:t>
            </a:r>
          </a:p>
        </p:txBody>
      </p:sp>
      <p:pic>
        <p:nvPicPr>
          <p:cNvPr id="4098" name="Picture 2" descr="http://openbox-ficus.cloudapp.net:18010/assets/courseware/v1/078b79ddb13dbdd0b12463f142c2eb8a/asset-v1:Microsoft+INF276x+3T2018+type@asset+block/AZ-100.5_Managing_Identities_imag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41" y="4532006"/>
            <a:ext cx="7425113" cy="212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0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Enabling Azure Active Directory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MS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" id="{C261F2DB-B314-424E-9569-4F22780BFB1A}" vid="{DD5D8A28-346F-4D92-9E14-76D0722478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dcmitype/"/>
    <ds:schemaRef ds:uri="630a2e83-186a-4a0f-ab27-bee8a8096ab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6912</TotalTime>
  <Words>3101</Words>
  <Application>Microsoft Office PowerPoint</Application>
  <PresentationFormat>Widescreen</PresentationFormat>
  <Paragraphs>419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Consolas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MS</vt:lpstr>
      <vt:lpstr>AZ-300T02 M 4: Securing Identities</vt:lpstr>
      <vt:lpstr>PowerPoint Presentation</vt:lpstr>
      <vt:lpstr>Video: Azure Identity Protection</vt:lpstr>
      <vt:lpstr>Azure Identity Protection</vt:lpstr>
      <vt:lpstr>Vulnerabilities Detected</vt:lpstr>
      <vt:lpstr>Demonstration: Enabling Multi-Factor Authentication</vt:lpstr>
      <vt:lpstr>Risky Sign-Ins</vt:lpstr>
      <vt:lpstr>Risks Detected</vt:lpstr>
      <vt:lpstr>Video: Enabling Azure Active Directory Protection</vt:lpstr>
      <vt:lpstr>PowerPoint Presentation</vt:lpstr>
      <vt:lpstr>Domains</vt:lpstr>
      <vt:lpstr>Verifying Custom Domain Names</vt:lpstr>
      <vt:lpstr>Tenants</vt:lpstr>
      <vt:lpstr>Multiple Tenants</vt:lpstr>
      <vt:lpstr>Video: Managing Domains Directories and Tenants</vt:lpstr>
      <vt:lpstr>Demonstration: Create a New Instance of Azure AD</vt:lpstr>
      <vt:lpstr>Practice: Custom Domain Names</vt:lpstr>
      <vt:lpstr>PowerPoint Presentation</vt:lpstr>
      <vt:lpstr>Video: Managing Users and Groups</vt:lpstr>
      <vt:lpstr>User Accounts</vt:lpstr>
      <vt:lpstr>Adding User Accounts</vt:lpstr>
      <vt:lpstr>Bulk User Accounts</vt:lpstr>
      <vt:lpstr>Group Accounts</vt:lpstr>
      <vt:lpstr>Demonstration: Create User and Group Accounts</vt:lpstr>
      <vt:lpstr>Practice: Users and Groups</vt:lpstr>
      <vt:lpstr>PowerPoint Presentation</vt:lpstr>
      <vt:lpstr>Role-Based Access Control</vt:lpstr>
      <vt:lpstr>Built-in Roles</vt:lpstr>
      <vt:lpstr>Role Definitions</vt:lpstr>
      <vt:lpstr>Azure PowerShell and CLI</vt:lpstr>
      <vt:lpstr>Video: Role-Based Access Control</vt:lpstr>
      <vt:lpstr>Demonstration: Role-Based Access Control   We have done this on previous Module</vt:lpstr>
      <vt:lpstr>Practice: Role-based Access Control (RBAC)</vt:lpstr>
      <vt:lpstr>PowerPoint Presentation</vt:lpstr>
      <vt:lpstr>Azure AD Connect</vt:lpstr>
      <vt:lpstr>Password Synchronization</vt:lpstr>
      <vt:lpstr>Video: How to choose the right authentication option in Azure Active Directory</vt:lpstr>
      <vt:lpstr>Video: Azure AD Seamless Sign-On</vt:lpstr>
      <vt:lpstr>Sign-On Methods</vt:lpstr>
      <vt:lpstr>Video: Pass-through Authentication</vt:lpstr>
      <vt:lpstr>Video: Azure AD DS Integration Options</vt:lpstr>
      <vt:lpstr>Demonstration: Azure AD Connect</vt:lpstr>
      <vt:lpstr>Practice: Azure AD Pass-through Authentication</vt:lpstr>
      <vt:lpstr>Azure AD Connect Health</vt:lpstr>
      <vt:lpstr>Video: Monitoring Synchronization using Azure AD Health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Cem Varol</cp:lastModifiedBy>
  <cp:revision>361</cp:revision>
  <dcterms:created xsi:type="dcterms:W3CDTF">2018-07-31T14:16:34Z</dcterms:created>
  <dcterms:modified xsi:type="dcterms:W3CDTF">2018-10-25T06:36:08Z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