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45"/>
  </p:notesMasterIdLst>
  <p:handoutMasterIdLst>
    <p:handoutMasterId r:id="rId46"/>
  </p:handoutMasterIdLst>
  <p:sldIdLst>
    <p:sldId id="1719" r:id="rId7"/>
    <p:sldId id="1931" r:id="rId8"/>
    <p:sldId id="1880" r:id="rId9"/>
    <p:sldId id="1911" r:id="rId10"/>
    <p:sldId id="1888" r:id="rId11"/>
    <p:sldId id="1912" r:id="rId12"/>
    <p:sldId id="1889" r:id="rId13"/>
    <p:sldId id="1932" r:id="rId14"/>
    <p:sldId id="1881" r:id="rId15"/>
    <p:sldId id="1891" r:id="rId16"/>
    <p:sldId id="1906" r:id="rId17"/>
    <p:sldId id="1907" r:id="rId18"/>
    <p:sldId id="1913" r:id="rId19"/>
    <p:sldId id="1933" r:id="rId20"/>
    <p:sldId id="1883" r:id="rId21"/>
    <p:sldId id="1914" r:id="rId22"/>
    <p:sldId id="1884" r:id="rId23"/>
    <p:sldId id="1894" r:id="rId24"/>
    <p:sldId id="1915" r:id="rId25"/>
    <p:sldId id="1916" r:id="rId26"/>
    <p:sldId id="1918" r:id="rId27"/>
    <p:sldId id="1917" r:id="rId28"/>
    <p:sldId id="1934" r:id="rId29"/>
    <p:sldId id="1919" r:id="rId30"/>
    <p:sldId id="1885" r:id="rId31"/>
    <p:sldId id="1895" r:id="rId32"/>
    <p:sldId id="1896" r:id="rId33"/>
    <p:sldId id="1920" r:id="rId34"/>
    <p:sldId id="1929" r:id="rId35"/>
    <p:sldId id="1922" r:id="rId36"/>
    <p:sldId id="1923" r:id="rId37"/>
    <p:sldId id="1935" r:id="rId38"/>
    <p:sldId id="1897" r:id="rId39"/>
    <p:sldId id="1898" r:id="rId40"/>
    <p:sldId id="1925" r:id="rId41"/>
    <p:sldId id="1926" r:id="rId42"/>
    <p:sldId id="1930" r:id="rId43"/>
    <p:sldId id="1928" r:id="rId4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MS-Template" id="{A073DAE3-B461-442F-A3D3-6642BD875E45}">
          <p14:sldIdLst>
            <p14:sldId id="1931"/>
            <p14:sldId id="1880"/>
            <p14:sldId id="1911"/>
            <p14:sldId id="1888"/>
            <p14:sldId id="1912"/>
            <p14:sldId id="1889"/>
            <p14:sldId id="1932"/>
            <p14:sldId id="1881"/>
            <p14:sldId id="1891"/>
            <p14:sldId id="1906"/>
            <p14:sldId id="1907"/>
            <p14:sldId id="1913"/>
            <p14:sldId id="1933"/>
            <p14:sldId id="1883"/>
            <p14:sldId id="1914"/>
            <p14:sldId id="1884"/>
            <p14:sldId id="1894"/>
            <p14:sldId id="1915"/>
            <p14:sldId id="1916"/>
            <p14:sldId id="1918"/>
            <p14:sldId id="1917"/>
            <p14:sldId id="1934"/>
            <p14:sldId id="1919"/>
            <p14:sldId id="1885"/>
            <p14:sldId id="1895"/>
            <p14:sldId id="1896"/>
            <p14:sldId id="1920"/>
            <p14:sldId id="1929"/>
            <p14:sldId id="1922"/>
            <p14:sldId id="1923"/>
            <p14:sldId id="1935"/>
            <p14:sldId id="1897"/>
            <p14:sldId id="1898"/>
            <p14:sldId id="1925"/>
            <p14:sldId id="1926"/>
            <p14:sldId id="1930"/>
            <p14:sldId id="1928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4" autoAdjust="0"/>
    <p:restoredTop sz="92109" autoAdjust="0"/>
  </p:normalViewPr>
  <p:slideViewPr>
    <p:cSldViewPr snapToGrid="0">
      <p:cViewPr varScale="1">
        <p:scale>
          <a:sx n="68" d="100"/>
          <a:sy n="68" d="100"/>
        </p:scale>
        <p:origin x="48" y="6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13-Nov-18 19:48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2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03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2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1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7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7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4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2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5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66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06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89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0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3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41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4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8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0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13-Nov-18 19:48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95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799695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0871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13715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8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99330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701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2533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3197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18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775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  <p:sldLayoutId id="2147484756" r:id="rId1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Seth-Juarez/Logs-John-Kemnetz/play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oKTGW7KCA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Azure-Friday/Azure-Log-Analytics/play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GJA0TsAV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XdDL7BYj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gC_SgI1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Azure-Friday/Azure-Monitor/play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685846"/>
            <a:ext cx="4850512" cy="2215991"/>
          </a:xfrm>
        </p:spPr>
        <p:txBody>
          <a:bodyPr/>
          <a:lstStyle/>
          <a:p>
            <a:r>
              <a:rPr lang="en-US" dirty="0" smtClean="0"/>
              <a:t>AZ-300</a:t>
            </a:r>
            <a:r>
              <a:rPr lang="tr-TR" dirty="0" smtClean="0"/>
              <a:t>T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</a:t>
            </a:r>
            <a:r>
              <a:rPr lang="tr-TR" dirty="0" smtClean="0"/>
              <a:t> </a:t>
            </a:r>
            <a:r>
              <a:rPr lang="en-US" dirty="0" smtClean="0"/>
              <a:t>1</a:t>
            </a:r>
            <a:r>
              <a:rPr lang="en-US" dirty="0"/>
              <a:t>: Managing Azure Subscriptions and 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013" y="4044712"/>
            <a:ext cx="5429250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Exploring </a:t>
            </a:r>
            <a:r>
              <a:rPr lang="en-GB" dirty="0"/>
              <a:t>Monitoring Capabilities in </a:t>
            </a:r>
            <a:r>
              <a:rPr lang="en-GB" dirty="0" smtClean="0"/>
              <a:t>Azure</a:t>
            </a: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Azure </a:t>
            </a:r>
            <a:r>
              <a:rPr lang="en-GB" dirty="0" smtClean="0"/>
              <a:t>Alerts</a:t>
            </a: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Azure </a:t>
            </a:r>
            <a:r>
              <a:rPr lang="en-GB" dirty="0"/>
              <a:t>Activity </a:t>
            </a:r>
            <a:r>
              <a:rPr lang="en-GB" dirty="0" smtClean="0"/>
              <a:t>Logs</a:t>
            </a: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Introduction </a:t>
            </a:r>
            <a:r>
              <a:rPr lang="en-GB" dirty="0"/>
              <a:t>to Log Analytics</a:t>
            </a:r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Querying and </a:t>
            </a:r>
            <a:r>
              <a:rPr lang="en-GB" dirty="0" err="1"/>
              <a:t>Analyzing</a:t>
            </a:r>
            <a:r>
              <a:rPr lang="en-GB" dirty="0"/>
              <a:t> Log Analytics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lowchart showing the three step process for creating an alert: 1) Define the alert condition, 2 Define the alert details, and 3) Define and action grou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10824"/>
            <a:ext cx="5472683" cy="17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8263" y="972259"/>
            <a:ext cx="11018520" cy="3681008"/>
          </a:xfrm>
        </p:spPr>
        <p:txBody>
          <a:bodyPr/>
          <a:lstStyle/>
          <a:p>
            <a:r>
              <a:rPr lang="en-US" dirty="0"/>
              <a:t>Creating an alert is a three-step task: </a:t>
            </a:r>
          </a:p>
          <a:p>
            <a:pPr lvl="1"/>
            <a:r>
              <a:rPr lang="en-US" dirty="0"/>
              <a:t>1. Define the alert condition:</a:t>
            </a:r>
          </a:p>
          <a:p>
            <a:pPr lvl="2"/>
            <a:r>
              <a:rPr lang="en-US" dirty="0"/>
              <a:t>Target selection: e.g. an Azure Storage account.</a:t>
            </a:r>
          </a:p>
          <a:p>
            <a:pPr lvl="2"/>
            <a:r>
              <a:rPr lang="en-US" dirty="0"/>
              <a:t>Alert criteria: e.g. Used Capacity.</a:t>
            </a:r>
          </a:p>
          <a:p>
            <a:pPr lvl="2"/>
            <a:r>
              <a:rPr lang="en-US" dirty="0"/>
              <a:t>Alert logic: e.g. over a six-hour period whenever the Used Capacity is over 1000000 bytes.</a:t>
            </a:r>
          </a:p>
          <a:p>
            <a:pPr lvl="1"/>
            <a:r>
              <a:rPr lang="en-US" dirty="0"/>
              <a:t>2. Define alert details:</a:t>
            </a:r>
          </a:p>
          <a:p>
            <a:pPr lvl="2"/>
            <a:r>
              <a:rPr lang="en-US" dirty="0"/>
              <a:t>Alert rule name</a:t>
            </a:r>
          </a:p>
          <a:p>
            <a:pPr lvl="2"/>
            <a:r>
              <a:rPr lang="en-US" dirty="0"/>
              <a:t>Alert rule description</a:t>
            </a:r>
          </a:p>
          <a:p>
            <a:pPr lvl="2"/>
            <a:r>
              <a:rPr lang="en-US" dirty="0"/>
              <a:t>Alert severity (between 0 and 4).</a:t>
            </a:r>
          </a:p>
          <a:p>
            <a:pPr lvl="1"/>
            <a:r>
              <a:rPr lang="en-US" dirty="0"/>
              <a:t>3. Define an action group:</a:t>
            </a:r>
          </a:p>
          <a:p>
            <a:pPr lvl="2"/>
            <a:r>
              <a:rPr lang="en-US" dirty="0"/>
              <a:t>notify via email and text messages, or trigger an action by using </a:t>
            </a:r>
            <a:r>
              <a:rPr lang="en-US" dirty="0" err="1"/>
              <a:t>webhooks</a:t>
            </a:r>
            <a:r>
              <a:rPr lang="en-US" dirty="0"/>
              <a:t> and runbooks</a:t>
            </a:r>
          </a:p>
        </p:txBody>
      </p:sp>
    </p:spTree>
    <p:extLst>
      <p:ext uri="{BB962C8B-B14F-4D97-AF65-F5344CB8AC3E}">
        <p14:creationId xmlns:p14="http://schemas.microsoft.com/office/powerpoint/2010/main" val="29845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200859"/>
            <a:ext cx="11018520" cy="2277547"/>
          </a:xfrm>
        </p:spPr>
        <p:txBody>
          <a:bodyPr/>
          <a:lstStyle/>
          <a:p>
            <a:r>
              <a:rPr lang="en-US" dirty="0"/>
              <a:t>Action groups facilitate configuring actions in response to an alert:</a:t>
            </a:r>
          </a:p>
          <a:p>
            <a:pPr lvl="1"/>
            <a:r>
              <a:rPr lang="en-US" dirty="0"/>
              <a:t>Email/SMS/Push/Voice</a:t>
            </a:r>
          </a:p>
          <a:p>
            <a:pPr lvl="1"/>
            <a:r>
              <a:rPr lang="en-US" dirty="0"/>
              <a:t>Logic App</a:t>
            </a:r>
          </a:p>
          <a:p>
            <a:pPr lvl="1"/>
            <a:r>
              <a:rPr lang="en-US" dirty="0"/>
              <a:t>Webhook</a:t>
            </a:r>
          </a:p>
          <a:p>
            <a:pPr lvl="1"/>
            <a:r>
              <a:rPr lang="en-US" dirty="0"/>
              <a:t>Automation Runbook</a:t>
            </a:r>
          </a:p>
          <a:p>
            <a:pPr lvl="1"/>
            <a:r>
              <a:rPr lang="en-US" dirty="0"/>
              <a:t>IT Service Management</a:t>
            </a:r>
          </a:p>
        </p:txBody>
      </p:sp>
      <p:pic>
        <p:nvPicPr>
          <p:cNvPr id="5122" name="Picture 2" descr="Actions groups screenshot. Three actions are shown: Email/SMS/Push/Voice, Webhook, and Automation Runboo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72" y="4457525"/>
            <a:ext cx="3867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creenshot of the Email/SMS/Push/Voice selections including: Name, Email checkbox, and SMS checkbox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90" y="3478406"/>
            <a:ext cx="31718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Types and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57984"/>
            <a:ext cx="11018520" cy="4641271"/>
          </a:xfrm>
        </p:spPr>
        <p:txBody>
          <a:bodyPr/>
          <a:lstStyle/>
          <a:p>
            <a:r>
              <a:rPr lang="en-US" dirty="0"/>
              <a:t>Signals are emitted by target resources and include: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Activity log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Logs</a:t>
            </a:r>
          </a:p>
          <a:p>
            <a:r>
              <a:rPr lang="en-US" dirty="0"/>
              <a:t>The latest metrics alerts offer:</a:t>
            </a:r>
          </a:p>
          <a:p>
            <a:pPr lvl="1"/>
            <a:r>
              <a:rPr lang="en-US" dirty="0"/>
              <a:t>Improved latency</a:t>
            </a:r>
          </a:p>
          <a:p>
            <a:pPr lvl="1"/>
            <a:r>
              <a:rPr lang="en-US" dirty="0"/>
              <a:t>Support for multi-dimensional metrics</a:t>
            </a:r>
          </a:p>
          <a:p>
            <a:pPr lvl="1"/>
            <a:r>
              <a:rPr lang="en-US" dirty="0"/>
              <a:t>More control over metrics conditions</a:t>
            </a:r>
          </a:p>
          <a:p>
            <a:pPr lvl="1"/>
            <a:r>
              <a:rPr lang="en-US" dirty="0"/>
              <a:t>Combined monitoring of multiple metrics</a:t>
            </a:r>
          </a:p>
          <a:p>
            <a:pPr lvl="1"/>
            <a:r>
              <a:rPr lang="en-US" dirty="0"/>
              <a:t>Metrics from Logs (limited public preview)</a:t>
            </a:r>
          </a:p>
          <a:p>
            <a:pPr lvl="1"/>
            <a:endParaRPr lang="en-US" dirty="0"/>
          </a:p>
        </p:txBody>
      </p:sp>
      <p:pic>
        <p:nvPicPr>
          <p:cNvPr id="6146" name="Picture 2" descr="Screenshot of the Configure Signal Logic page. Two Signal Types are shown Metric and Activity Log. Signal Names include Used Capacity, Transactions, and All Administrative operation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20" y="1639970"/>
            <a:ext cx="5429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Alerts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00847"/>
            <a:ext cx="11018520" cy="2265236"/>
          </a:xfrm>
        </p:spPr>
        <p:txBody>
          <a:bodyPr/>
          <a:lstStyle/>
          <a:p>
            <a:r>
              <a:rPr lang="tr-TR" dirty="0" smtClean="0"/>
              <a:t>Create an alert under Monitoring and send an sms to your telephone and show hot it works in the background to inform people.</a:t>
            </a:r>
          </a:p>
          <a:p>
            <a:endParaRPr lang="tr-TR" dirty="0"/>
          </a:p>
          <a:p>
            <a:r>
              <a:rPr lang="tr-TR" dirty="0" smtClean="0"/>
              <a:t>It is also possible to create a logic app and take further actions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72774"/>
            <a:ext cx="1083275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Lesson 3: </a:t>
            </a: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</a:rPr>
              <a:t>Azure Activity Logs</a:t>
            </a:r>
            <a:endParaRPr lang="tr-TR" sz="32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5" y="1036526"/>
            <a:ext cx="113380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Overview of Activity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Activity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the Activity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Event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Activity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Log and Log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Collect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Across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Activity Log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Activity Log</a:t>
            </a:r>
          </a:p>
        </p:txBody>
      </p:sp>
    </p:spTree>
    <p:extLst>
      <p:ext uri="{BB962C8B-B14F-4D97-AF65-F5344CB8AC3E}">
        <p14:creationId xmlns:p14="http://schemas.microsoft.com/office/powerpoint/2010/main" val="33629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Activity 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29396"/>
            <a:ext cx="11018520" cy="5158335"/>
          </a:xfrm>
        </p:spPr>
        <p:txBody>
          <a:bodyPr/>
          <a:lstStyle/>
          <a:p>
            <a:r>
              <a:rPr lang="en-US" dirty="0"/>
              <a:t>A subscription-level log that captures:</a:t>
            </a:r>
          </a:p>
          <a:p>
            <a:pPr lvl="1"/>
            <a:r>
              <a:rPr lang="en-US" dirty="0"/>
              <a:t>Azure Resource Manager operational data (control plane)</a:t>
            </a:r>
          </a:p>
          <a:p>
            <a:pPr lvl="1"/>
            <a:r>
              <a:rPr lang="en-US" dirty="0"/>
              <a:t>Service Health events</a:t>
            </a:r>
          </a:p>
          <a:p>
            <a:r>
              <a:rPr lang="en-US" dirty="0"/>
              <a:t>Includes audit trail of all write/change operations:</a:t>
            </a:r>
          </a:p>
          <a:p>
            <a:pPr lvl="1"/>
            <a:r>
              <a:rPr lang="en-US" dirty="0"/>
              <a:t>Helps determine “what, who, and when”</a:t>
            </a:r>
          </a:p>
          <a:p>
            <a:pPr lvl="1"/>
            <a:r>
              <a:rPr lang="en-US" dirty="0"/>
              <a:t>Provides the status of each operation</a:t>
            </a:r>
          </a:p>
          <a:p>
            <a:r>
              <a:rPr lang="en-US" dirty="0"/>
              <a:t>Its content can be:</a:t>
            </a:r>
          </a:p>
          <a:p>
            <a:pPr lvl="1"/>
            <a:r>
              <a:rPr lang="en-US" dirty="0"/>
              <a:t>Streamed to Event Hub.</a:t>
            </a:r>
          </a:p>
          <a:p>
            <a:pPr lvl="1"/>
            <a:r>
              <a:rPr lang="en-US" dirty="0"/>
              <a:t>Analyzed with Power BI.</a:t>
            </a:r>
          </a:p>
          <a:p>
            <a:pPr lvl="1"/>
            <a:r>
              <a:rPr lang="en-US" dirty="0"/>
              <a:t>Viewed in the Azure portal.</a:t>
            </a:r>
          </a:p>
          <a:p>
            <a:pPr lvl="1"/>
            <a:r>
              <a:rPr lang="en-US" dirty="0"/>
              <a:t>Forwarded to Log Analytics.</a:t>
            </a:r>
          </a:p>
          <a:p>
            <a:pPr lvl="1"/>
            <a:r>
              <a:rPr lang="en-US" dirty="0"/>
              <a:t>Archived in an Azure Storage account.</a:t>
            </a:r>
          </a:p>
          <a:p>
            <a:pPr lvl="1"/>
            <a:r>
              <a:rPr lang="en-US" dirty="0"/>
              <a:t>Processed with PowerShell, CLI, and REST API.</a:t>
            </a:r>
          </a:p>
        </p:txBody>
      </p:sp>
      <p:pic>
        <p:nvPicPr>
          <p:cNvPr id="7170" name="Picture 2" descr="Image showing the Activity Log interfaces with OMS Log Analytics, Event Hubs, Power BI, Azure Storage, Email, WebHooks, Azure Portal, PowerShell, CLI, and REST AP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3034765"/>
            <a:ext cx="4951983" cy="30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Activity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Activity 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57972"/>
            <a:ext cx="11018520" cy="4789003"/>
          </a:xfrm>
        </p:spPr>
        <p:txBody>
          <a:bodyPr/>
          <a:lstStyle/>
          <a:p>
            <a:r>
              <a:rPr lang="en-US" dirty="0"/>
              <a:t>Available directly from the Azure portal, with filtering based on: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Resource (name)</a:t>
            </a:r>
          </a:p>
          <a:p>
            <a:pPr lvl="1"/>
            <a:r>
              <a:rPr lang="en-US" dirty="0"/>
              <a:t>Resource type</a:t>
            </a:r>
          </a:p>
          <a:p>
            <a:pPr lvl="1"/>
            <a:r>
              <a:rPr lang="en-US" dirty="0"/>
              <a:t>Operation (type)</a:t>
            </a:r>
          </a:p>
          <a:p>
            <a:pPr lvl="1"/>
            <a:r>
              <a:rPr lang="en-US" dirty="0"/>
              <a:t>Timespan</a:t>
            </a:r>
          </a:p>
          <a:p>
            <a:pPr lvl="1"/>
            <a:r>
              <a:rPr lang="en-US" dirty="0"/>
              <a:t>Event category</a:t>
            </a:r>
          </a:p>
          <a:p>
            <a:pPr lvl="1"/>
            <a:r>
              <a:rPr lang="en-US" dirty="0"/>
              <a:t>Event severity</a:t>
            </a:r>
          </a:p>
          <a:p>
            <a:pPr lvl="1"/>
            <a:r>
              <a:rPr lang="en-US" dirty="0"/>
              <a:t>Event initiated by</a:t>
            </a:r>
          </a:p>
          <a:p>
            <a:r>
              <a:rPr lang="en-US" dirty="0"/>
              <a:t>Filter selection can be saved</a:t>
            </a:r>
          </a:p>
          <a:p>
            <a:r>
              <a:rPr lang="en-US" dirty="0"/>
              <a:t>Queries can be pinned to the Azure portal dashboard</a:t>
            </a:r>
          </a:p>
        </p:txBody>
      </p:sp>
      <p:pic>
        <p:nvPicPr>
          <p:cNvPr id="8194" name="Picture 2" descr="Screenshot of the Activity Log selections including: Subscription, Resource Group, Resource, Resource Type, Operation, Timespan, Event Category, Event Severity, Event initiated by, and Search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58" y="2793109"/>
            <a:ext cx="8099425" cy="192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Categories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72259"/>
            <a:ext cx="11018520" cy="4050340"/>
          </a:xfrm>
        </p:spPr>
        <p:txBody>
          <a:bodyPr/>
          <a:lstStyle/>
          <a:p>
            <a:r>
              <a:rPr lang="en-US" dirty="0"/>
              <a:t>Administrative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Service Health</a:t>
            </a:r>
          </a:p>
          <a:p>
            <a:r>
              <a:rPr lang="en-US" dirty="0"/>
              <a:t>Alert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Policy</a:t>
            </a:r>
          </a:p>
          <a:p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Resource Health</a:t>
            </a:r>
          </a:p>
        </p:txBody>
      </p:sp>
      <p:pic>
        <p:nvPicPr>
          <p:cNvPr id="9218" name="Picture 2" descr="Screenshot of the Event categories drop-down. Selections include: All, Administrative, Security, Service Health (selected), Alert, Recommendation, Policy, Autoscale, and Resource Health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70" y="1068643"/>
            <a:ext cx="4188842" cy="39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Log and Log Analytics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1" y="929397"/>
            <a:ext cx="11694561" cy="4370427"/>
          </a:xfrm>
        </p:spPr>
        <p:txBody>
          <a:bodyPr/>
          <a:lstStyle/>
          <a:p>
            <a:r>
              <a:rPr lang="en-US" dirty="0"/>
              <a:t>Activity log can be added to Azure Log Analytics workspace:</a:t>
            </a:r>
          </a:p>
          <a:p>
            <a:pPr lvl="1"/>
            <a:r>
              <a:rPr lang="en-US" dirty="0"/>
              <a:t>Can be in the same or a different subscription (if it has the same Azure AD tenant)</a:t>
            </a:r>
          </a:p>
          <a:p>
            <a:pPr lvl="1"/>
            <a:r>
              <a:rPr lang="en-US" dirty="0"/>
              <a:t>Provides the ability to:</a:t>
            </a:r>
          </a:p>
          <a:p>
            <a:pPr lvl="2"/>
            <a:r>
              <a:rPr lang="en-US" dirty="0"/>
              <a:t>Correlate user activities, auto-scale operations, authorization changes, and service health to other logs or metrics from your environment.</a:t>
            </a:r>
          </a:p>
          <a:p>
            <a:pPr lvl="2"/>
            <a:r>
              <a:rPr lang="en-US" dirty="0"/>
              <a:t>Correlate activity logs with other Azure services and application data.</a:t>
            </a:r>
          </a:p>
          <a:p>
            <a:pPr lvl="2"/>
            <a:r>
              <a:rPr lang="en-US" dirty="0"/>
              <a:t>Analyze and search activity logs from multiple Azure subscriptions.</a:t>
            </a:r>
          </a:p>
          <a:p>
            <a:pPr lvl="2"/>
            <a:r>
              <a:rPr lang="en-US" dirty="0"/>
              <a:t>Keep activity logs for longer than the default of 90 days.</a:t>
            </a:r>
          </a:p>
          <a:p>
            <a:pPr lvl="2"/>
            <a:r>
              <a:rPr lang="en-US" dirty="0"/>
              <a:t>View operational activities aggregated by status.</a:t>
            </a:r>
          </a:p>
          <a:p>
            <a:pPr lvl="2"/>
            <a:r>
              <a:rPr lang="en-US" dirty="0"/>
              <a:t>Analyze activity logs with pre-defined views.</a:t>
            </a:r>
          </a:p>
          <a:p>
            <a:pPr lvl="2"/>
            <a:r>
              <a:rPr lang="en-US" dirty="0"/>
              <a:t>Identify outage or service health issues.</a:t>
            </a:r>
          </a:p>
          <a:p>
            <a:pPr lvl="2"/>
            <a:r>
              <a:rPr lang="en-US" dirty="0"/>
              <a:t>Report on authorization changes.</a:t>
            </a:r>
          </a:p>
          <a:p>
            <a:pPr lvl="2"/>
            <a:r>
              <a:rPr lang="en-US" dirty="0"/>
              <a:t>View trends of activities.</a:t>
            </a:r>
          </a:p>
          <a:p>
            <a:pPr lvl="2"/>
            <a:endParaRPr lang="en-US" dirty="0"/>
          </a:p>
        </p:txBody>
      </p:sp>
      <p:pic>
        <p:nvPicPr>
          <p:cNvPr id="10242" name="Picture 2" descr="The Log Analytics blade is shown. The Azure Activity Log and Subscription are selecte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99" y="4873166"/>
            <a:ext cx="6219824" cy="19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72774"/>
            <a:ext cx="1083275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sz="3200" dirty="0" smtClean="0">
                <a:solidFill>
                  <a:schemeClr val="bg1"/>
                </a:solidFill>
              </a:rPr>
              <a:t> 1: </a:t>
            </a:r>
            <a:r>
              <a:rPr lang="en-GB" sz="3200" dirty="0">
                <a:solidFill>
                  <a:schemeClr val="bg1"/>
                </a:solidFill>
              </a:rPr>
              <a:t>Exploring Monitoring Capabilities in Azure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5" y="1036526"/>
            <a:ext cx="113380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Introducing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Azure Monitoring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An Overview of Azure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Monitor: Key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Centralized Monitoring with Azure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5839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Across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26346"/>
            <a:ext cx="11018520" cy="2856167"/>
          </a:xfrm>
        </p:spPr>
        <p:txBody>
          <a:bodyPr/>
          <a:lstStyle/>
          <a:p>
            <a:r>
              <a:rPr lang="en-US" dirty="0"/>
              <a:t>You can collect Azure Activity Logs into a Log Analytics workspace using the Azure Log Analytics Data Collector connector for Logic Apps</a:t>
            </a:r>
          </a:p>
          <a:p>
            <a:pPr lvl="1"/>
            <a:r>
              <a:rPr lang="en-US" dirty="0"/>
              <a:t>This facilitates using a workspace in a subscription that has a different Azure AD tenant</a:t>
            </a:r>
          </a:p>
          <a:p>
            <a:pPr lvl="1"/>
            <a:r>
              <a:rPr lang="en-US" dirty="0"/>
              <a:t>It offers a number of advantages, including:</a:t>
            </a:r>
          </a:p>
          <a:p>
            <a:pPr lvl="2"/>
            <a:r>
              <a:rPr lang="en-US" dirty="0"/>
              <a:t>Low latency, since the Azure Activity Log is streamed into the Event Hub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services, with no infrastructure components to deploy</a:t>
            </a:r>
          </a:p>
          <a:p>
            <a:pPr lvl="2"/>
            <a:r>
              <a:rPr lang="en-US" dirty="0"/>
              <a:t>Minimal custom code</a:t>
            </a:r>
          </a:p>
          <a:p>
            <a:pPr lvl="1"/>
            <a:endParaRPr lang="en-US" dirty="0"/>
          </a:p>
        </p:txBody>
      </p:sp>
      <p:pic>
        <p:nvPicPr>
          <p:cNvPr id="11266" name="Picture 2" descr="Flowchart. Left to right: Activity log, event hub, logic app, and log analytic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26" y="4822949"/>
            <a:ext cx="80581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Activity Log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Activity 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72774"/>
            <a:ext cx="1083275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sz="3200" dirty="0" smtClean="0">
                <a:solidFill>
                  <a:schemeClr val="bg1"/>
                </a:solidFill>
              </a:rPr>
              <a:t> 4: </a:t>
            </a:r>
            <a:r>
              <a:rPr lang="en-GB" sz="3200" dirty="0">
                <a:solidFill>
                  <a:schemeClr val="bg1"/>
                </a:solidFill>
              </a:rPr>
              <a:t>Introduction to Log Analytics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5" y="1036526"/>
            <a:ext cx="113380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Video: Log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Analytics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Connected Sources</a:t>
            </a:r>
            <a:endParaRPr lang="tr-TR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Sources</a:t>
            </a:r>
            <a:endParaRPr lang="tr-TR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Log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Visualize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Alert on Data</a:t>
            </a:r>
            <a:b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Log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23605"/>
            <a:ext cx="11018520" cy="5035225"/>
          </a:xfrm>
        </p:spPr>
        <p:txBody>
          <a:bodyPr/>
          <a:lstStyle/>
          <a:p>
            <a:r>
              <a:rPr lang="en-US" dirty="0"/>
              <a:t>Scenario 1 – Assessing updates:</a:t>
            </a:r>
          </a:p>
          <a:p>
            <a:pPr lvl="1"/>
            <a:r>
              <a:rPr lang="en-US" dirty="0"/>
              <a:t>Core functionality:</a:t>
            </a:r>
          </a:p>
          <a:p>
            <a:pPr lvl="2"/>
            <a:r>
              <a:rPr lang="en-US" dirty="0"/>
              <a:t>Identifying system update requirements</a:t>
            </a:r>
          </a:p>
          <a:p>
            <a:pPr lvl="2"/>
            <a:r>
              <a:rPr lang="en-US" dirty="0"/>
              <a:t>Planning update deployment</a:t>
            </a:r>
          </a:p>
          <a:p>
            <a:pPr lvl="1"/>
            <a:r>
              <a:rPr lang="en-US" dirty="0"/>
              <a:t>Extra benefits:</a:t>
            </a:r>
          </a:p>
          <a:p>
            <a:pPr lvl="2"/>
            <a:r>
              <a:rPr lang="en-US" dirty="0"/>
              <a:t>Log Analytics collects customer data globally and provides an average duration of deployment </a:t>
            </a:r>
          </a:p>
          <a:p>
            <a:r>
              <a:rPr lang="en-US" dirty="0"/>
              <a:t>Scenario 2 – Change tracking:</a:t>
            </a:r>
          </a:p>
          <a:p>
            <a:pPr lvl="1"/>
            <a:r>
              <a:rPr lang="en-US" dirty="0"/>
              <a:t>Base functionality:</a:t>
            </a:r>
          </a:p>
          <a:p>
            <a:pPr lvl="2"/>
            <a:r>
              <a:rPr lang="en-US" dirty="0"/>
              <a:t>Tracking operational changes</a:t>
            </a:r>
          </a:p>
          <a:p>
            <a:pPr lvl="1"/>
            <a:r>
              <a:rPr lang="en-US" dirty="0"/>
              <a:t>Extra benefits:</a:t>
            </a:r>
          </a:p>
          <a:p>
            <a:pPr lvl="2"/>
            <a:r>
              <a:rPr lang="en-US" dirty="0"/>
              <a:t>Simplified troubleshooting of operational incidents</a:t>
            </a:r>
          </a:p>
          <a:p>
            <a:pPr lvl="2"/>
            <a:r>
              <a:rPr lang="en-US" dirty="0"/>
              <a:t>Evidence of security breaches</a:t>
            </a:r>
          </a:p>
          <a:p>
            <a:pPr lvl="2"/>
            <a:r>
              <a:rPr lang="en-US" dirty="0"/>
              <a:t>Correlation of changes in loosely coupled applications</a:t>
            </a:r>
          </a:p>
          <a:p>
            <a:pPr lvl="2"/>
            <a:r>
              <a:rPr lang="en-US" dirty="0"/>
              <a:t>Help with detection of unusual behavior, such as installations of unapproved software or unexpected system reboots or shutdowns</a:t>
            </a:r>
          </a:p>
        </p:txBody>
      </p:sp>
    </p:spTree>
    <p:extLst>
      <p:ext uri="{BB962C8B-B14F-4D97-AF65-F5344CB8AC3E}">
        <p14:creationId xmlns:p14="http://schemas.microsoft.com/office/powerpoint/2010/main" val="26593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Workspace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62716"/>
            <a:ext cx="11018520" cy="800219"/>
          </a:xfrm>
        </p:spPr>
        <p:txBody>
          <a:bodyPr/>
          <a:lstStyle/>
          <a:p>
            <a:r>
              <a:rPr lang="en-US" b="1" dirty="0"/>
              <a:t>Start by creating a Log Analytics workspace</a:t>
            </a:r>
          </a:p>
          <a:p>
            <a:pPr lvl="1"/>
            <a:endParaRPr lang="en-US" b="1" dirty="0"/>
          </a:p>
        </p:txBody>
      </p:sp>
      <p:pic>
        <p:nvPicPr>
          <p:cNvPr id="12290" name="Picture 2" descr="Screenshot of the Log Analytics Overview page. Add button is highlight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9" y="1862935"/>
            <a:ext cx="4016375" cy="13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creenshot of the Log analytics workspace page, showing the standard settings for creating a new resource: in this case, creating a new Log Analytics workspace, the settings shown are OMS Workspace, Subscription, Resource group, and loc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1862935"/>
            <a:ext cx="310558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9577" y="101713"/>
            <a:ext cx="11018520" cy="1107996"/>
          </a:xfrm>
        </p:spPr>
        <p:txBody>
          <a:bodyPr/>
          <a:lstStyle/>
          <a:p>
            <a:r>
              <a:rPr lang="en-US" dirty="0"/>
              <a:t>Connected Sources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399577" y="946895"/>
            <a:ext cx="11018520" cy="5564600"/>
          </a:xfrm>
        </p:spPr>
        <p:txBody>
          <a:bodyPr/>
          <a:lstStyle/>
          <a:p>
            <a:r>
              <a:rPr lang="en-US" sz="2400" dirty="0"/>
              <a:t>Include:</a:t>
            </a:r>
          </a:p>
          <a:p>
            <a:pPr lvl="1"/>
            <a:r>
              <a:rPr lang="en-US" sz="2000" dirty="0"/>
              <a:t>Windows and Linux servers:</a:t>
            </a:r>
          </a:p>
          <a:p>
            <a:pPr lvl="2"/>
            <a:r>
              <a:rPr lang="en-US" sz="1800" dirty="0"/>
              <a:t>Connected directly by installing Log Analytics agent</a:t>
            </a:r>
          </a:p>
          <a:p>
            <a:pPr lvl="2"/>
            <a:r>
              <a:rPr lang="en-US" sz="1800" dirty="0"/>
              <a:t>Connected as members of a SCOM management group </a:t>
            </a:r>
          </a:p>
          <a:p>
            <a:pPr lvl="1"/>
            <a:r>
              <a:rPr lang="en-US" sz="2000" dirty="0"/>
              <a:t>Azure Storage</a:t>
            </a:r>
          </a:p>
          <a:p>
            <a:r>
              <a:rPr lang="en-US" sz="2400" dirty="0"/>
              <a:t>Generate data flow:</a:t>
            </a:r>
          </a:p>
          <a:p>
            <a:pPr lvl="1"/>
            <a:r>
              <a:rPr lang="en-US" sz="2000" dirty="0"/>
              <a:t>1. Log Analytics agent collects data</a:t>
            </a:r>
          </a:p>
          <a:p>
            <a:pPr lvl="1"/>
            <a:r>
              <a:rPr lang="en-US" sz="2000" dirty="0"/>
              <a:t>2. Data is stored in OMS Repository</a:t>
            </a:r>
          </a:p>
          <a:p>
            <a:pPr lvl="1"/>
            <a:r>
              <a:rPr lang="en-US" sz="2000" dirty="0"/>
              <a:t>3. Agents run on Windows and Linux </a:t>
            </a:r>
            <a:br>
              <a:rPr lang="en-US" sz="2000" dirty="0"/>
            </a:br>
            <a:r>
              <a:rPr lang="en-US" sz="2000" dirty="0"/>
              <a:t>on-premises and in public clouds</a:t>
            </a:r>
          </a:p>
          <a:p>
            <a:pPr lvl="1"/>
            <a:r>
              <a:rPr lang="en-US" sz="2000" dirty="0"/>
              <a:t>4. Adding SCOM management group</a:t>
            </a:r>
            <a:br>
              <a:rPr lang="en-US" sz="2000" dirty="0"/>
            </a:br>
            <a:r>
              <a:rPr lang="en-US" sz="2000" dirty="0"/>
              <a:t>to Log Analytics automatically adds to</a:t>
            </a:r>
            <a:br>
              <a:rPr lang="en-US" sz="2000" dirty="0"/>
            </a:br>
            <a:r>
              <a:rPr lang="en-US" sz="2000" dirty="0"/>
              <a:t>the workspace all of their computers</a:t>
            </a:r>
          </a:p>
          <a:p>
            <a:pPr lvl="1"/>
            <a:r>
              <a:rPr lang="en-US" sz="2000" dirty="0"/>
              <a:t>5. Log Analytics collects storage logs</a:t>
            </a:r>
          </a:p>
          <a:p>
            <a:endParaRPr lang="en-US" sz="2400" dirty="0"/>
          </a:p>
        </p:txBody>
      </p:sp>
      <p:pic>
        <p:nvPicPr>
          <p:cNvPr id="13314" name="Picture 2" descr="Screenshot of the Connected Sources option with the resulting choices from clicking on the chevron highlighted. Those are: Windows Servers, Linux Servers, Azure Storage, and System Cent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2" y="946895"/>
            <a:ext cx="42957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iagram showing who Connected Sources flow data to the Log Analytics service. The flow and steps in the graphic are numbered 1 -5, and are described in the conten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07" y="3326929"/>
            <a:ext cx="6264245" cy="240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03328" y="-184202"/>
            <a:ext cx="11018520" cy="1107996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03328" y="923794"/>
            <a:ext cx="11018520" cy="5158335"/>
          </a:xfrm>
        </p:spPr>
        <p:txBody>
          <a:bodyPr/>
          <a:lstStyle/>
          <a:p>
            <a:r>
              <a:rPr lang="en-US" dirty="0"/>
              <a:t>Types of collected data:</a:t>
            </a:r>
          </a:p>
          <a:p>
            <a:pPr lvl="1"/>
            <a:r>
              <a:rPr lang="en-US" dirty="0"/>
              <a:t>Windows Event Logs</a:t>
            </a:r>
          </a:p>
          <a:p>
            <a:pPr lvl="2"/>
            <a:r>
              <a:rPr lang="en-US" dirty="0"/>
              <a:t>Error</a:t>
            </a:r>
          </a:p>
          <a:p>
            <a:pPr lvl="2"/>
            <a:r>
              <a:rPr lang="en-US" dirty="0"/>
              <a:t>Warning</a:t>
            </a:r>
          </a:p>
          <a:p>
            <a:pPr lvl="2"/>
            <a:r>
              <a:rPr lang="en-US" dirty="0"/>
              <a:t>Informational</a:t>
            </a:r>
          </a:p>
          <a:p>
            <a:pPr lvl="1"/>
            <a:r>
              <a:rPr lang="en-US" dirty="0"/>
              <a:t>Windows Performance Counters</a:t>
            </a:r>
          </a:p>
          <a:p>
            <a:pPr lvl="1"/>
            <a:r>
              <a:rPr lang="en-US" dirty="0"/>
              <a:t>Linux Performance Counters</a:t>
            </a:r>
          </a:p>
          <a:p>
            <a:pPr lvl="1"/>
            <a:r>
              <a:rPr lang="en-US" dirty="0"/>
              <a:t>IIS logs</a:t>
            </a:r>
          </a:p>
          <a:p>
            <a:pPr lvl="1"/>
            <a:r>
              <a:rPr lang="en-US" dirty="0"/>
              <a:t>Custom fields</a:t>
            </a:r>
          </a:p>
          <a:p>
            <a:pPr lvl="1"/>
            <a:r>
              <a:rPr lang="en-US" dirty="0"/>
              <a:t>Custom logs</a:t>
            </a:r>
          </a:p>
          <a:p>
            <a:pPr lvl="1"/>
            <a:r>
              <a:rPr lang="en-US" dirty="0"/>
              <a:t>Syslog</a:t>
            </a:r>
          </a:p>
          <a:p>
            <a:r>
              <a:rPr lang="en-US" dirty="0"/>
              <a:t>You select a data source:</a:t>
            </a:r>
          </a:p>
          <a:p>
            <a:pPr lvl="1"/>
            <a:r>
              <a:rPr lang="en-US" dirty="0"/>
              <a:t>Connected source-specific</a:t>
            </a:r>
          </a:p>
          <a:p>
            <a:pPr lvl="1"/>
            <a:r>
              <a:rPr lang="en-US" dirty="0"/>
              <a:t>Data collection is automatic</a:t>
            </a:r>
          </a:p>
        </p:txBody>
      </p:sp>
      <p:pic>
        <p:nvPicPr>
          <p:cNvPr id="14338" name="Picture 2" descr="Diagram showing how data is collected from various connected sources (for example logs and performance counters) and stored as a set of records with its own set of properties. The data is then stored in the OMS Reposi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2" y="3645087"/>
            <a:ext cx="6531429" cy="253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creenshot of Data Sources page with the menu of the different types of data sources highlighted. These include: Windows Event Logs, Windows and Linux Performance Counters, IIS Logs, Custom Fields and Custom Logs, and Syslog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28" y="923794"/>
            <a:ext cx="59436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Log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the different monitoring and diagnostic services available in Azure. Those services are divided into broad categories for monitoring such as Core, Application, Infrastructure, and Shared Capabiliti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52" y="2668564"/>
            <a:ext cx="5034397" cy="36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Monitoring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86559"/>
            <a:ext cx="11018520" cy="2856167"/>
          </a:xfrm>
        </p:spPr>
        <p:txBody>
          <a:bodyPr/>
          <a:lstStyle/>
          <a:p>
            <a:r>
              <a:rPr lang="en-US" dirty="0"/>
              <a:t>Monitoring: act of collecting and analyzing data to determine performance, health, and availability of your workloads.</a:t>
            </a:r>
          </a:p>
          <a:p>
            <a:r>
              <a:rPr lang="en-US" dirty="0"/>
              <a:t>Azure offers a comprehensive monitoring solution that provides:</a:t>
            </a:r>
          </a:p>
          <a:p>
            <a:pPr lvl="1"/>
            <a:r>
              <a:rPr lang="en-US" dirty="0"/>
              <a:t>Core Monitoring</a:t>
            </a:r>
          </a:p>
          <a:p>
            <a:pPr lvl="1"/>
            <a:r>
              <a:rPr lang="en-US" dirty="0"/>
              <a:t>Deep Infrastructure Monitoring</a:t>
            </a:r>
          </a:p>
          <a:p>
            <a:pPr lvl="1"/>
            <a:r>
              <a:rPr lang="en-US" dirty="0"/>
              <a:t>Deep Application Monitoring</a:t>
            </a:r>
          </a:p>
          <a:p>
            <a:pPr lvl="1"/>
            <a:r>
              <a:rPr lang="en-US" dirty="0"/>
              <a:t>Shared Monitoring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196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Visualize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b="1" dirty="0" smtClean="0"/>
              <a:t>Let’s collect some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12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39812" y="-148975"/>
            <a:ext cx="11018520" cy="1107996"/>
          </a:xfrm>
        </p:spPr>
        <p:txBody>
          <a:bodyPr/>
          <a:lstStyle/>
          <a:p>
            <a:r>
              <a:rPr lang="en-US" dirty="0"/>
              <a:t>Practice: Alert on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72774"/>
            <a:ext cx="1083275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sz="3200" dirty="0" smtClean="0">
                <a:solidFill>
                  <a:schemeClr val="bg1"/>
                </a:solidFill>
              </a:rPr>
              <a:t> 5: </a:t>
            </a:r>
            <a:r>
              <a:rPr lang="en-GB" sz="3200" dirty="0">
                <a:solidFill>
                  <a:schemeClr val="bg1"/>
                </a:solidFill>
              </a:rPr>
              <a:t>Querying and </a:t>
            </a:r>
            <a:r>
              <a:rPr lang="en-GB" sz="3200" dirty="0" err="1">
                <a:solidFill>
                  <a:schemeClr val="bg1"/>
                </a:solidFill>
              </a:rPr>
              <a:t>Analyzing</a:t>
            </a:r>
            <a:r>
              <a:rPr lang="en-GB" sz="3200" dirty="0">
                <a:solidFill>
                  <a:schemeClr val="bg1"/>
                </a:solidFill>
              </a:rPr>
              <a:t> Log Analytics Data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5" y="1036526"/>
            <a:ext cx="11338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Analyzing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Log Analytics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Collect and 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Analyze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Analytics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Querying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Language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Log Analytics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Log Analytics Queries</a:t>
            </a:r>
          </a:p>
        </p:txBody>
      </p:sp>
    </p:spTree>
    <p:extLst>
      <p:ext uri="{BB962C8B-B14F-4D97-AF65-F5344CB8AC3E}">
        <p14:creationId xmlns:p14="http://schemas.microsoft.com/office/powerpoint/2010/main" val="15018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Log Analytics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2" y="957169"/>
            <a:ext cx="11018520" cy="4198072"/>
          </a:xfrm>
        </p:spPr>
        <p:txBody>
          <a:bodyPr/>
          <a:lstStyle/>
          <a:p>
            <a:r>
              <a:rPr lang="en-US" dirty="0"/>
              <a:t>The OMS portal:</a:t>
            </a:r>
          </a:p>
          <a:p>
            <a:pPr lvl="1"/>
            <a:r>
              <a:rPr lang="en-US" dirty="0"/>
              <a:t>Legacy interface</a:t>
            </a:r>
          </a:p>
          <a:p>
            <a:pPr lvl="1"/>
            <a:r>
              <a:rPr lang="en-US" dirty="0"/>
              <a:t>To be deprecated</a:t>
            </a:r>
          </a:p>
          <a:p>
            <a:r>
              <a:rPr lang="en-US" dirty="0"/>
              <a:t>The Azure portal:</a:t>
            </a:r>
          </a:p>
          <a:p>
            <a:pPr lvl="1"/>
            <a:r>
              <a:rPr lang="en-US" dirty="0"/>
              <a:t>Current interface</a:t>
            </a:r>
          </a:p>
          <a:p>
            <a:pPr lvl="1"/>
            <a:r>
              <a:rPr lang="en-US" dirty="0"/>
              <a:t>Includes OMS capabilities:</a:t>
            </a:r>
          </a:p>
          <a:p>
            <a:pPr lvl="2"/>
            <a:r>
              <a:rPr lang="en-US" dirty="0"/>
              <a:t>Log searches</a:t>
            </a:r>
          </a:p>
          <a:p>
            <a:pPr lvl="2"/>
            <a:r>
              <a:rPr lang="en-US" dirty="0"/>
              <a:t>Dashboards</a:t>
            </a:r>
          </a:p>
          <a:p>
            <a:pPr lvl="2"/>
            <a:r>
              <a:rPr lang="en-US" dirty="0"/>
              <a:t>Solutions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5362" name="Picture 2" descr="Screenshot of the Operations Management Suite (OMS) portal. Dashboard view with access to configuration settings and tools to analyze on collected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31" y="1114725"/>
            <a:ext cx="7539201" cy="404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Collect and Analyze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dirty="0" smtClean="0"/>
              <a:t>Let’s Analyse Data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5798"/>
            <a:ext cx="11018520" cy="3385542"/>
          </a:xfrm>
        </p:spPr>
        <p:txBody>
          <a:bodyPr/>
          <a:lstStyle/>
          <a:p>
            <a:r>
              <a:rPr lang="en-US" dirty="0"/>
              <a:t>Log Analytics queries:</a:t>
            </a:r>
          </a:p>
          <a:p>
            <a:pPr lvl="1"/>
            <a:r>
              <a:rPr lang="en-US" dirty="0"/>
              <a:t>Facilitate data retrieval, aggregation, and analysis</a:t>
            </a:r>
          </a:p>
          <a:p>
            <a:pPr lvl="1"/>
            <a:r>
              <a:rPr lang="en-US" dirty="0"/>
              <a:t>Can be saved and used to populate dashboards</a:t>
            </a:r>
          </a:p>
          <a:p>
            <a:pPr lvl="1"/>
            <a:r>
              <a:rPr lang="en-US" dirty="0"/>
              <a:t>Generate data sets for exporting to external tools:</a:t>
            </a:r>
          </a:p>
          <a:p>
            <a:pPr lvl="2"/>
            <a:r>
              <a:rPr lang="en-US" dirty="0"/>
              <a:t>Power BI</a:t>
            </a:r>
          </a:p>
          <a:p>
            <a:pPr lvl="2"/>
            <a:r>
              <a:rPr lang="en-US" dirty="0"/>
              <a:t>Excel</a:t>
            </a:r>
          </a:p>
          <a:p>
            <a:pPr lvl="1"/>
            <a:r>
              <a:rPr lang="en-US" dirty="0"/>
              <a:t>Can be used to generate alerts </a:t>
            </a:r>
          </a:p>
          <a:p>
            <a:pPr lvl="1"/>
            <a:r>
              <a:rPr lang="en-US" dirty="0"/>
              <a:t>Are available via Log Search API</a:t>
            </a:r>
          </a:p>
          <a:p>
            <a:endParaRPr lang="en-US" dirty="0"/>
          </a:p>
        </p:txBody>
      </p:sp>
      <p:pic>
        <p:nvPicPr>
          <p:cNvPr id="16386" name="Picture 2" descr="Screenshot of a Log Analytics query (Type=Event Source | measure count() by Source). Shows 120 results based on data source with bar chart visualizations of the query resul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39" y="2619368"/>
            <a:ext cx="6110515" cy="334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llustration showing how Log Analytics queries are built from data in dedicated tables in a Log Analytics workspace. An example of a query is given that uses the main query tables (Event, Syslog, Heartbeat, and Alert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65" y="2181909"/>
            <a:ext cx="7552389" cy="351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Language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791368"/>
            <a:ext cx="11018520" cy="4850559"/>
          </a:xfrm>
        </p:spPr>
        <p:txBody>
          <a:bodyPr/>
          <a:lstStyle/>
          <a:p>
            <a:r>
              <a:rPr lang="en-US" dirty="0"/>
              <a:t>Each data source and solution stores data in dedicated tables in the Log Analytics workspace.</a:t>
            </a:r>
          </a:p>
          <a:p>
            <a:r>
              <a:rPr lang="en-US" dirty="0"/>
              <a:t>The primary query tables are:</a:t>
            </a:r>
          </a:p>
          <a:p>
            <a:pPr lvl="1"/>
            <a:r>
              <a:rPr lang="en-US" dirty="0"/>
              <a:t>Event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Heartbeat</a:t>
            </a:r>
          </a:p>
          <a:p>
            <a:pPr lvl="1"/>
            <a:r>
              <a:rPr lang="en-US" dirty="0"/>
              <a:t>Alert</a:t>
            </a:r>
          </a:p>
          <a:p>
            <a:r>
              <a:rPr lang="en-US" dirty="0"/>
              <a:t>Query syntax includes:</a:t>
            </a:r>
          </a:p>
          <a:p>
            <a:pPr lvl="1"/>
            <a:r>
              <a:rPr lang="en-US" dirty="0"/>
              <a:t>A source table</a:t>
            </a:r>
          </a:p>
          <a:p>
            <a:pPr lvl="1"/>
            <a:r>
              <a:rPr lang="en-US" dirty="0"/>
              <a:t>A series of operators</a:t>
            </a:r>
          </a:p>
          <a:p>
            <a:pPr lvl="1"/>
            <a:r>
              <a:rPr lang="en-US" dirty="0"/>
              <a:t>Pipe 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Log Analytics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Log Analytics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4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An Overview of Azure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listing three key functionalities for which Azure Monitor is used: Monitor &amp; Visualize Metrics; Query &amp; Analyze Logs; Setup Alert &amp; Action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7" y="3928131"/>
            <a:ext cx="7959856" cy="238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Monitor: Key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71750"/>
            <a:ext cx="11018520" cy="2425279"/>
          </a:xfrm>
        </p:spPr>
        <p:txBody>
          <a:bodyPr/>
          <a:lstStyle/>
          <a:p>
            <a:r>
              <a:rPr lang="en-US" dirty="0"/>
              <a:t>Azure core monitoring consists of collection of:</a:t>
            </a:r>
          </a:p>
          <a:p>
            <a:pPr lvl="1"/>
            <a:r>
              <a:rPr lang="en-US" dirty="0"/>
              <a:t>Metrics:</a:t>
            </a:r>
          </a:p>
          <a:p>
            <a:pPr lvl="2"/>
            <a:r>
              <a:rPr lang="en-US" dirty="0"/>
              <a:t>Represent performance statistics of Azure resources</a:t>
            </a:r>
          </a:p>
          <a:p>
            <a:pPr lvl="2"/>
            <a:r>
              <a:rPr lang="en-US" dirty="0"/>
              <a:t>Include operating system metrics of Azure VMs</a:t>
            </a:r>
          </a:p>
          <a:p>
            <a:pPr lvl="2"/>
            <a:r>
              <a:rPr lang="en-US" dirty="0"/>
              <a:t>Are available in 1 minute intervals (suitable for critical alerts and notifications)</a:t>
            </a:r>
          </a:p>
          <a:p>
            <a:pPr lvl="1"/>
            <a:r>
              <a:rPr lang="en-US" dirty="0"/>
              <a:t>Activity logs</a:t>
            </a:r>
          </a:p>
          <a:p>
            <a:pPr lvl="1"/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8191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Centralized Monitoring with Azure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Advisor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15134"/>
            <a:ext cx="11018520" cy="2868478"/>
          </a:xfrm>
        </p:spPr>
        <p:txBody>
          <a:bodyPr/>
          <a:lstStyle/>
          <a:p>
            <a:r>
              <a:rPr lang="en-US" dirty="0"/>
              <a:t>Personalized cloud service for optimizing Azure deployments:</a:t>
            </a:r>
          </a:p>
          <a:p>
            <a:pPr lvl="1"/>
            <a:r>
              <a:rPr lang="en-US" dirty="0"/>
              <a:t>Analyzes resource configuration and usage telemetry</a:t>
            </a:r>
          </a:p>
          <a:p>
            <a:pPr lvl="1"/>
            <a:r>
              <a:rPr lang="en-US" dirty="0"/>
              <a:t>Offers recommendations grouped in four categories:</a:t>
            </a:r>
          </a:p>
          <a:p>
            <a:pPr lvl="2"/>
            <a:r>
              <a:rPr lang="en-US" dirty="0"/>
              <a:t>High availability: To ensure and improve the continuity of your business-critical applications.</a:t>
            </a:r>
          </a:p>
          <a:p>
            <a:pPr lvl="2"/>
            <a:r>
              <a:rPr lang="en-US" dirty="0"/>
              <a:t>Security: To detect threats and vulnerabilities that might lead to security breaches.</a:t>
            </a:r>
          </a:p>
          <a:p>
            <a:pPr lvl="2"/>
            <a:r>
              <a:rPr lang="en-US" dirty="0"/>
              <a:t>Performance: To improve the speed of your applications.</a:t>
            </a:r>
          </a:p>
          <a:p>
            <a:pPr lvl="2"/>
            <a:r>
              <a:rPr lang="en-US" dirty="0"/>
              <a:t>Cost: To optimize and reduce your overall Azure spending.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72774"/>
            <a:ext cx="1083275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Lesson</a:t>
            </a:r>
            <a:r>
              <a:rPr lang="tr-TR" sz="3200" dirty="0" smtClean="0">
                <a:solidFill>
                  <a:schemeClr val="bg1"/>
                </a:solidFill>
              </a:rPr>
              <a:t> 2: </a:t>
            </a:r>
            <a:r>
              <a:rPr lang="en-GB" sz="3200" dirty="0">
                <a:solidFill>
                  <a:schemeClr val="bg1"/>
                </a:solidFill>
              </a:rPr>
              <a:t>Azure Alerts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5" y="1036526"/>
            <a:ext cx="113380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Azure Monitor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Alert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Action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Types and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Alerts</a:t>
            </a:r>
          </a:p>
        </p:txBody>
      </p:sp>
    </p:spTree>
    <p:extLst>
      <p:ext uri="{BB962C8B-B14F-4D97-AF65-F5344CB8AC3E}">
        <p14:creationId xmlns:p14="http://schemas.microsoft.com/office/powerpoint/2010/main" val="39418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Alerts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4232"/>
            <a:ext cx="11018520" cy="3016210"/>
          </a:xfrm>
        </p:spPr>
        <p:txBody>
          <a:bodyPr/>
          <a:lstStyle/>
          <a:p>
            <a:r>
              <a:rPr lang="en-US" dirty="0"/>
              <a:t>Azure Monitor supports alerts, including a range of benefits:</a:t>
            </a:r>
          </a:p>
          <a:p>
            <a:pPr lvl="1"/>
            <a:r>
              <a:rPr lang="en-US" dirty="0"/>
              <a:t>Improved notification system through action groups</a:t>
            </a:r>
          </a:p>
          <a:p>
            <a:pPr lvl="1"/>
            <a:r>
              <a:rPr lang="en-US" dirty="0"/>
              <a:t>Separation of fired alerts and alert rules</a:t>
            </a:r>
          </a:p>
          <a:p>
            <a:pPr lvl="1"/>
            <a:r>
              <a:rPr lang="en-US" dirty="0"/>
              <a:t>A unified authoring experience</a:t>
            </a:r>
          </a:p>
          <a:p>
            <a:pPr lvl="1"/>
            <a:r>
              <a:rPr lang="en-US" dirty="0"/>
              <a:t>Enhanced workflow</a:t>
            </a:r>
          </a:p>
          <a:p>
            <a:pPr lvl="1"/>
            <a:r>
              <a:rPr lang="en-US" dirty="0"/>
              <a:t>Access to Log Analytics alerts directly from the Azure portal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Monitor Alerts screenshot. Required information is provided including: Subscription, Resource Group, and Time Rang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706937"/>
            <a:ext cx="59436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purl.org/dc/elements/1.1/"/>
    <ds:schemaRef ds:uri="630a2e83-186a-4a0f-ab27-bee8a8096abc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4161</TotalTime>
  <Words>2273</Words>
  <Application>Microsoft Office PowerPoint</Application>
  <PresentationFormat>Widescreen</PresentationFormat>
  <Paragraphs>351</Paragraphs>
  <Slides>38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AZ-300T01 M 1: Managing Azure Subscriptions and Resources</vt:lpstr>
      <vt:lpstr>PowerPoint Presentation</vt:lpstr>
      <vt:lpstr>Introducing Azure Monitoring Services</vt:lpstr>
      <vt:lpstr>Video: An Overview of Azure Monitor</vt:lpstr>
      <vt:lpstr>Azure Monitor: Key Capabilities</vt:lpstr>
      <vt:lpstr>Video: Centralized Monitoring with Azure Monitor</vt:lpstr>
      <vt:lpstr>Azure Advisor</vt:lpstr>
      <vt:lpstr>PowerPoint Presentation</vt:lpstr>
      <vt:lpstr>Azure Monitor Alerts</vt:lpstr>
      <vt:lpstr>Alert Rules</vt:lpstr>
      <vt:lpstr>Action Groups</vt:lpstr>
      <vt:lpstr>Signal Types and Metrics</vt:lpstr>
      <vt:lpstr>Practice: Alerts</vt:lpstr>
      <vt:lpstr>PowerPoint Presentation</vt:lpstr>
      <vt:lpstr>Overview of Activity Log</vt:lpstr>
      <vt:lpstr>Video: Activity Log</vt:lpstr>
      <vt:lpstr>Query the Activity Log</vt:lpstr>
      <vt:lpstr>Event Categories</vt:lpstr>
      <vt:lpstr>Activity Log and Log Analytics</vt:lpstr>
      <vt:lpstr>Collect Across Subscriptions</vt:lpstr>
      <vt:lpstr>Video: Activity Log Alerts</vt:lpstr>
      <vt:lpstr>Practice: Activity Log</vt:lpstr>
      <vt:lpstr>PowerPoint Presentation</vt:lpstr>
      <vt:lpstr>Video: Log Analytics</vt:lpstr>
      <vt:lpstr>Log Analytics Scenarios</vt:lpstr>
      <vt:lpstr>Create a Workspace</vt:lpstr>
      <vt:lpstr>Connected Sources </vt:lpstr>
      <vt:lpstr>Data Sources</vt:lpstr>
      <vt:lpstr>Demonstration: Log Analytics</vt:lpstr>
      <vt:lpstr>Practice: Visualize Data</vt:lpstr>
      <vt:lpstr>Practice: Alert on Data</vt:lpstr>
      <vt:lpstr>PowerPoint Presentation</vt:lpstr>
      <vt:lpstr>Analyzing Log Analytics Data</vt:lpstr>
      <vt:lpstr>Practice: Collect and Analyze Data</vt:lpstr>
      <vt:lpstr>Log Analytics Querying</vt:lpstr>
      <vt:lpstr>Querying Language Syntax</vt:lpstr>
      <vt:lpstr>Demonstration: Log Analytics Querying</vt:lpstr>
      <vt:lpstr>Practice: Log Analytics Queries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sarahkishpaugh</dc:creator>
  <cp:keywords/>
  <dc:description/>
  <cp:lastModifiedBy>Cem Varol</cp:lastModifiedBy>
  <cp:revision>141</cp:revision>
  <dcterms:created xsi:type="dcterms:W3CDTF">2018-07-31T14:16:34Z</dcterms:created>
  <dcterms:modified xsi:type="dcterms:W3CDTF">2018-11-13T19:50:46Z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