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8590264-3722-4015-AE59-DD10E814409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14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789"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58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Arial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98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Arial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DFCCB260-570C-4000-993D-C252883E62A2}" type="slidenum">
              <a:rPr lang="en-US" sz="1400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>
                <a:latin typeface="Source Sans Pro Semibold"/>
              </a:rPr>
              <a:t>Click to edit the outline text format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Second Outline Level</a:t>
            </a:r>
            <a:endParaRPr/>
          </a:p>
          <a:p>
            <a:pPr lvl="2"/>
            <a:r>
              <a:rPr lang="en-US">
                <a:latin typeface="Source Sans Pro Light"/>
              </a:rPr>
              <a:t>Third Outline Level</a:t>
            </a:r>
            <a:endParaRPr/>
          </a:p>
          <a:p>
            <a:pPr lvl="3"/>
            <a:r>
              <a:rPr lang="en-US" sz="1600">
                <a:latin typeface="Source Sans Pro Light"/>
              </a:rPr>
              <a:t>Fourth Outline Level</a:t>
            </a:r>
            <a:endParaRPr/>
          </a:p>
          <a:p>
            <a:pPr lvl="4"/>
            <a:r>
              <a:rPr lang="en-US" sz="1600">
                <a:latin typeface="Source Sans Pro Light"/>
              </a:rPr>
              <a:t>Fifth Outline Level</a:t>
            </a:r>
            <a:endParaRPr/>
          </a:p>
          <a:p>
            <a:pPr lvl="5"/>
            <a:r>
              <a:rPr lang="en-US" sz="1600">
                <a:latin typeface="Source Sans Pro Light"/>
              </a:rPr>
              <a:t>Sixth Outline Level</a:t>
            </a:r>
            <a:endParaRPr/>
          </a:p>
          <a:p>
            <a:pPr lvl="6"/>
            <a:r>
              <a:rPr lang="en-US" sz="1600">
                <a:latin typeface="Source Sans Pro Light"/>
              </a:rPr>
              <a:t>Seventh Outline Level</a:t>
            </a:r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ja-JP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8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>
                <a:latin typeface="Source Sans Pro Black"/>
              </a:rPr>
              <a:t>&lt;footer&gt;</a:t>
            </a:r>
            <a:endParaRPr/>
          </a:p>
        </p:txBody>
      </p:sp>
      <p:sp>
        <p:nvSpPr>
          <p:cNvPr id="8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DAD8EAB-239A-4667-A502-1A52A2EACD7F}" type="slidenum">
              <a:rPr b="1" lang="en-US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32640" y="19008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6600">
                <a:latin typeface="Source Sans Pro Light"/>
              </a:rPr>
              <a:t>First Aid For Children</a:t>
            </a:r>
            <a:endParaRPr/>
          </a:p>
          <a:p>
            <a:r>
              <a:rPr lang="en-US" sz="2600">
                <a:latin typeface="Source Sans Pro Light"/>
              </a:rPr>
              <a:t>Ciaran Darcy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Bone Joint Muscle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Sprains and Strains:-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Sprain is on a Joint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Strain is Muscle related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Recognition:-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Pain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Swelling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Tenderness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Bruising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Difficulty Moving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Bone Joint Muscle</a:t>
            </a:r>
            <a:r>
              <a:rPr b="1" lang="en-US" sz="3010">
                <a:latin typeface="Source Sans Pro Black"/>
              </a:rPr>
              <a:t>	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600">
                <a:latin typeface="Source Sans Pro Semibold"/>
              </a:rPr>
              <a:t>Sprains and Strains:- Treatment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Source Sans Pro Light"/>
              </a:rPr>
              <a:t>Rest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Source Sans Pro Light"/>
              </a:rPr>
              <a:t>Ice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Source Sans Pro Light"/>
              </a:rPr>
              <a:t>Comfortable Support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Source Sans Pro Light"/>
              </a:rPr>
              <a:t>Elevation</a:t>
            </a:r>
            <a:r>
              <a:rPr lang="en-US" sz="2200">
                <a:latin typeface="Source Sans Pro Light"/>
              </a:rPr>
              <a:t>
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Source Sans Pro Light"/>
              </a:rPr>
              <a:t>IF UNSURE TREAT AS A FRACTURE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Bleeding 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1620000" y="1823760"/>
            <a:ext cx="8100000" cy="521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3 Types of Bleeding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Arterial- from artery </a:t>
            </a:r>
            <a:endParaRPr/>
          </a:p>
          <a:p>
            <a:pPr lvl="7"/>
            <a:r>
              <a:rPr lang="en-US" sz="2600">
                <a:latin typeface="Source Sans Pro Light"/>
              </a:rPr>
              <a:t>- spurts</a:t>
            </a:r>
            <a:endParaRPr/>
          </a:p>
          <a:p>
            <a:pPr lvl="7"/>
            <a:r>
              <a:rPr lang="en-US" sz="2600">
                <a:latin typeface="Source Sans Pro Light"/>
              </a:rPr>
              <a:t>-bright red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Venous - from vein</a:t>
            </a:r>
            <a:endParaRPr/>
          </a:p>
          <a:p>
            <a:pPr lvl="7"/>
            <a:r>
              <a:rPr lang="en-US" sz="2600">
                <a:latin typeface="Source Sans Pro Light"/>
              </a:rPr>
              <a:t>-flows</a:t>
            </a:r>
            <a:endParaRPr/>
          </a:p>
          <a:p>
            <a:pPr lvl="7"/>
            <a:r>
              <a:rPr lang="en-US" sz="2600">
                <a:latin typeface="Source Sans Pro Light"/>
              </a:rPr>
              <a:t>-dark red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Capillary- from capillary</a:t>
            </a:r>
            <a:endParaRPr/>
          </a:p>
          <a:p>
            <a:pPr lvl="9"/>
            <a:r>
              <a:rPr lang="en-US" sz="2600">
                <a:latin typeface="Source Sans Pro Light"/>
              </a:rPr>
              <a:t>-oozes</a:t>
            </a:r>
            <a:endParaRPr/>
          </a:p>
          <a:p>
            <a:pPr lvl="9"/>
            <a:r>
              <a:rPr lang="en-US" sz="2600">
                <a:latin typeface="Source Sans Pro Light"/>
              </a:rPr>
              <a:t>-brick red</a:t>
            </a:r>
            <a:endParaRPr/>
          </a:p>
          <a:p>
            <a:pPr lvl="1"/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Bleeding 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620000" y="1263240"/>
            <a:ext cx="8100000" cy="632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Bleeding Treatment:- MAJOR BLEEDING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Pressure – pressure on wound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Examine-- check for objects or fractures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Elevate – raise above heart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Posture – sit/lie down to slow heart rate</a:t>
            </a:r>
            <a:endParaRPr/>
          </a:p>
          <a:p>
            <a:pPr lvl="1"/>
            <a:endParaRPr/>
          </a:p>
          <a:p>
            <a:pPr lvl="1"/>
            <a:r>
              <a:rPr lang="en-US" sz="2600">
                <a:latin typeface="Source Sans Pro Light"/>
              </a:rPr>
              <a:t>GLOVES ALWAYS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Sterile Dressing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Padding 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Bandage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If seeps through put another over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If seeps through again take it all off and restart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AMBULANCE</a:t>
            </a:r>
            <a:endParaRPr/>
          </a:p>
          <a:p>
            <a:pPr lvl="1"/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Bleeding 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1620000" y="1823760"/>
            <a:ext cx="8100000" cy="54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Bleeding Treatment:- MINOR BLEEDING</a:t>
            </a:r>
            <a:endParaRPr/>
          </a:p>
          <a:p>
            <a:pPr lvl="3"/>
            <a:r>
              <a:rPr lang="en-US" sz="2600">
                <a:latin typeface="Source Sans Pro Light"/>
              </a:rPr>
              <a:t>Examine wound wearing gloves</a:t>
            </a:r>
            <a:endParaRPr/>
          </a:p>
          <a:p>
            <a:pPr lvl="3"/>
            <a:endParaRPr/>
          </a:p>
          <a:p>
            <a:pPr lvl="3"/>
            <a:r>
              <a:rPr lang="en-US" sz="2600">
                <a:latin typeface="Source Sans Pro Light"/>
              </a:rPr>
              <a:t>Clean with cleansing wipe</a:t>
            </a:r>
            <a:endParaRPr/>
          </a:p>
          <a:p>
            <a:pPr lvl="3"/>
            <a:endParaRPr/>
          </a:p>
          <a:p>
            <a:pPr lvl="3"/>
            <a:r>
              <a:rPr lang="en-US" sz="2600">
                <a:latin typeface="Source Sans Pro Light"/>
              </a:rPr>
              <a:t>Or Soap and Water</a:t>
            </a:r>
            <a:endParaRPr/>
          </a:p>
          <a:p>
            <a:pPr lvl="3"/>
            <a:endParaRPr/>
          </a:p>
          <a:p>
            <a:pPr lvl="3"/>
            <a:r>
              <a:rPr lang="en-US" sz="2600">
                <a:latin typeface="Source Sans Pro Light"/>
              </a:rPr>
              <a:t>Cover with Plaster or dressing</a:t>
            </a:r>
            <a:endParaRPr/>
          </a:p>
          <a:p>
            <a:pPr lvl="3"/>
            <a:endParaRPr/>
          </a:p>
          <a:p>
            <a:pPr lvl="3"/>
            <a:r>
              <a:rPr lang="en-US" sz="2600">
                <a:latin typeface="Source Sans Pro Light"/>
              </a:rPr>
              <a:t>DO NOT TALK OR BREATHE OVER WOUND</a:t>
            </a:r>
            <a:endParaRPr/>
          </a:p>
          <a:p>
            <a:pPr lvl="1"/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Burns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3200">
                <a:latin typeface="Times New Roman"/>
              </a:rPr>
              <a:t>3 depths of burns</a:t>
            </a:r>
            <a:endParaRPr/>
          </a:p>
          <a:p>
            <a:pPr lvl="1"/>
            <a:r>
              <a:rPr lang="en-US" sz="3200">
                <a:latin typeface="Times New Roman"/>
              </a:rPr>
              <a:t>Superficial</a:t>
            </a:r>
            <a:endParaRPr/>
          </a:p>
          <a:p>
            <a:pPr lvl="3"/>
            <a:r>
              <a:rPr lang="en-US" sz="3200">
                <a:latin typeface="Times New Roman"/>
              </a:rPr>
              <a:t>Redness</a:t>
            </a:r>
            <a:endParaRPr/>
          </a:p>
          <a:p>
            <a:pPr lvl="3"/>
            <a:r>
              <a:rPr lang="en-US" sz="3200">
                <a:latin typeface="Times New Roman"/>
              </a:rPr>
              <a:t>Pain </a:t>
            </a:r>
            <a:endParaRPr/>
          </a:p>
          <a:p>
            <a:pPr lvl="1"/>
            <a:r>
              <a:rPr lang="en-US" sz="3200">
                <a:latin typeface="Times New Roman"/>
              </a:rPr>
              <a:t>Partial thickness</a:t>
            </a:r>
            <a:endParaRPr/>
          </a:p>
          <a:p>
            <a:pPr lvl="2"/>
            <a:r>
              <a:rPr lang="en-US" sz="3200">
                <a:latin typeface="Times New Roman"/>
              </a:rPr>
              <a:t>Blisters</a:t>
            </a:r>
            <a:endParaRPr/>
          </a:p>
          <a:p>
            <a:pPr lvl="1"/>
            <a:r>
              <a:rPr lang="en-US" sz="3200">
                <a:latin typeface="Times New Roman"/>
              </a:rPr>
              <a:t>Full thickness</a:t>
            </a:r>
            <a:endParaRPr/>
          </a:p>
          <a:p>
            <a:pPr lvl="2"/>
            <a:r>
              <a:rPr lang="en-US" sz="3200">
                <a:latin typeface="Times New Roman"/>
              </a:rPr>
              <a:t>Charring</a:t>
            </a:r>
            <a:endParaRPr/>
          </a:p>
          <a:p>
            <a:pPr lvl="2"/>
            <a:r>
              <a:rPr lang="en-US" sz="3200">
                <a:latin typeface="Times New Roman"/>
              </a:rPr>
              <a:t>Waxy skin</a:t>
            </a:r>
            <a:endParaRPr/>
          </a:p>
          <a:p>
            <a:pPr lvl="2"/>
            <a:r>
              <a:rPr lang="en-US" sz="3200">
                <a:latin typeface="Times New Roman"/>
              </a:rPr>
              <a:t>Lack of pain at site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Burns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712520" y="1920240"/>
            <a:ext cx="2493720" cy="1828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391640" y="3291840"/>
            <a:ext cx="2649240" cy="19202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7223760" y="4389120"/>
            <a:ext cx="2590560" cy="17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Burns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1620000" y="15591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Burns are also classified by size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YOUR Palm and fingers is 1%  of YOUR body surface area</a:t>
            </a:r>
            <a:endParaRPr/>
          </a:p>
          <a:p>
            <a:pPr lvl="1"/>
            <a:r>
              <a:rPr i="1" lang="en-US" sz="2600">
                <a:latin typeface="Source Sans Pro Light"/>
              </a:rPr>
              <a:t>Seeking hospital for the following:</a:t>
            </a:r>
            <a:endParaRPr/>
          </a:p>
          <a:p>
            <a:pPr lvl="1"/>
            <a:r>
              <a:rPr i="1" lang="en-US" sz="2600">
                <a:latin typeface="Source Sans Pro Light"/>
              </a:rPr>
              <a:t>Face, Hands, Feet, Flexion Points, Groin</a:t>
            </a:r>
            <a:endParaRPr/>
          </a:p>
          <a:p>
            <a:pPr lvl="1"/>
            <a:r>
              <a:rPr i="1" lang="en-US" sz="2600">
                <a:latin typeface="Source Sans Pro Light"/>
              </a:rPr>
              <a:t>Any superficial burn &gt; 5% TSBA</a:t>
            </a:r>
            <a:endParaRPr/>
          </a:p>
          <a:p>
            <a:pPr lvl="1"/>
            <a:r>
              <a:rPr i="1" lang="en-US" sz="2600">
                <a:latin typeface="Source Sans Pro Light"/>
              </a:rPr>
              <a:t>Any Partial thinkness burn &gt;1% TSBA</a:t>
            </a:r>
            <a:endParaRPr/>
          </a:p>
          <a:p>
            <a:pPr lvl="1"/>
            <a:r>
              <a:rPr i="1" lang="en-US" sz="2600">
                <a:latin typeface="Source Sans Pro Light"/>
              </a:rPr>
              <a:t>Any Full Thickness burn</a:t>
            </a:r>
            <a:endParaRPr/>
          </a:p>
          <a:p>
            <a:pPr lvl="1"/>
            <a:r>
              <a:rPr i="1" lang="en-US" sz="2600">
                <a:latin typeface="Source Sans Pro Light"/>
              </a:rPr>
              <a:t>Anything you are unsure of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Burns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>
                <a:latin typeface="Source Sans Pro Semibold"/>
              </a:rPr>
              <a:t>Burns Treatment:-</a:t>
            </a:r>
            <a:endParaRPr/>
          </a:p>
          <a:p>
            <a:pPr lvl="2"/>
            <a:r>
              <a:rPr lang="en-US">
                <a:latin typeface="Source Sans Pro Light"/>
              </a:rPr>
              <a:t>COOL BURN NOT PATIENT</a:t>
            </a:r>
            <a:endParaRPr/>
          </a:p>
          <a:p>
            <a:pPr lvl="2"/>
            <a:r>
              <a:rPr lang="en-US">
                <a:latin typeface="Source Sans Pro Light"/>
              </a:rPr>
              <a:t>10 mins cold water minimum</a:t>
            </a:r>
            <a:endParaRPr/>
          </a:p>
          <a:p>
            <a:pPr lvl="2"/>
            <a:r>
              <a:rPr lang="en-US">
                <a:latin typeface="Source Sans Pro Light"/>
              </a:rPr>
              <a:t>Remove rings watches etc.</a:t>
            </a:r>
            <a:endParaRPr/>
          </a:p>
          <a:p>
            <a:pPr lvl="2"/>
            <a:r>
              <a:rPr lang="en-US">
                <a:latin typeface="Source Sans Pro Light"/>
              </a:rPr>
              <a:t>DONT REMOVE ANYTHING STUCK TO BURN</a:t>
            </a:r>
            <a:endParaRPr/>
          </a:p>
          <a:p>
            <a:pPr lvl="2"/>
            <a:r>
              <a:rPr lang="en-US">
                <a:latin typeface="Source Sans Pro Light"/>
              </a:rPr>
              <a:t>NO CREAMS, OINTMENTS ETC</a:t>
            </a:r>
            <a:endParaRPr/>
          </a:p>
          <a:p>
            <a:pPr lvl="2"/>
            <a:r>
              <a:rPr lang="en-US">
                <a:latin typeface="Source Sans Pro Light"/>
              </a:rPr>
              <a:t>Cover with clean sterile covering</a:t>
            </a:r>
            <a:endParaRPr/>
          </a:p>
          <a:p>
            <a:pPr lvl="2"/>
            <a:r>
              <a:rPr lang="en-US">
                <a:latin typeface="Source Sans Pro Light"/>
              </a:rPr>
              <a:t>NO BURSTING BLISTERS</a:t>
            </a:r>
            <a:endParaRPr/>
          </a:p>
          <a:p>
            <a:pPr lvl="2"/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Asthma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620000" y="1823760"/>
            <a:ext cx="8100000" cy="453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Asthma is a condition causing spasms of the lungs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Ireland has 4</a:t>
            </a:r>
            <a:r>
              <a:rPr lang="en-US" sz="2600" baseline="101000">
                <a:latin typeface="Source Sans Pro Light"/>
              </a:rPr>
              <a:t>th</a:t>
            </a:r>
            <a:r>
              <a:rPr lang="en-US" sz="2600">
                <a:latin typeface="Source Sans Pro Light"/>
              </a:rPr>
              <a:t> Highest prevalence of Asthma in the world (Nearly 1 in 10)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5,000 hospital admissions per year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20,000 ED cases related to Asthma per Year</a:t>
            </a:r>
            <a:endParaRPr/>
          </a:p>
          <a:p>
            <a:pPr/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Overview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Emergencies</a:t>
            </a:r>
            <a:endParaRPr/>
          </a:p>
          <a:p>
            <a:pPr/>
            <a:r>
              <a:rPr lang="en-US" sz="2600">
                <a:latin typeface="Source Sans Pro Light"/>
              </a:rPr>
              <a:t>Bone and Joint</a:t>
            </a:r>
            <a:endParaRPr/>
          </a:p>
          <a:p>
            <a:pPr/>
            <a:r>
              <a:rPr lang="en-US" sz="2600">
                <a:latin typeface="Source Sans Pro Light"/>
              </a:rPr>
              <a:t>Bleeding</a:t>
            </a:r>
            <a:endParaRPr/>
          </a:p>
          <a:p>
            <a:pPr/>
            <a:r>
              <a:rPr lang="en-US" sz="2600">
                <a:latin typeface="Source Sans Pro Light"/>
              </a:rPr>
              <a:t>Burns</a:t>
            </a:r>
            <a:endParaRPr/>
          </a:p>
          <a:p>
            <a:pPr/>
            <a:r>
              <a:rPr lang="en-US" sz="2600">
                <a:latin typeface="Source Sans Pro Light"/>
              </a:rPr>
              <a:t>Asthma</a:t>
            </a:r>
            <a:endParaRPr/>
          </a:p>
          <a:p>
            <a:pPr/>
            <a:r>
              <a:rPr lang="en-US" sz="2600">
                <a:latin typeface="Source Sans Pro Light"/>
              </a:rPr>
              <a:t>Allergies</a:t>
            </a:r>
            <a:endParaRPr/>
          </a:p>
          <a:p>
            <a:pPr/>
            <a:r>
              <a:rPr lang="en-US" sz="2600">
                <a:latin typeface="Source Sans Pro Light"/>
              </a:rPr>
              <a:t>Vital Signs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Asthma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Recognition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History of Asthma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Difficulty breathing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Wheeze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Difficulty Talking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Blueness in severe cases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Increased Breathing and pulse</a:t>
            </a:r>
            <a:endParaRPr/>
          </a:p>
          <a:p>
            <a:pPr lvl="1"/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Asthma</a:t>
            </a:r>
            <a:r>
              <a:rPr b="1" lang="en-US" sz="3010">
                <a:latin typeface="Source Sans Pro Black"/>
              </a:rPr>
              <a:t>	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Treatment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DO NOT LIE DOWN</a:t>
            </a:r>
            <a:endParaRPr/>
          </a:p>
          <a:p>
            <a:pPr lvl="1"/>
            <a:endParaRPr/>
          </a:p>
          <a:p>
            <a:pPr lvl="1"/>
            <a:r>
              <a:rPr lang="en-US" sz="2600">
                <a:latin typeface="Source Sans Pro Light"/>
              </a:rPr>
              <a:t>Let Patient find position of comfort</a:t>
            </a:r>
            <a:endParaRPr/>
          </a:p>
          <a:p>
            <a:pPr lvl="1"/>
            <a:endParaRPr/>
          </a:p>
          <a:p>
            <a:pPr lvl="1"/>
            <a:r>
              <a:rPr lang="en-US" sz="2600">
                <a:latin typeface="Source Sans Pro Light"/>
              </a:rPr>
              <a:t>Assist with taking of inhaler</a:t>
            </a:r>
            <a:endParaRPr/>
          </a:p>
          <a:p>
            <a:pPr lvl="1"/>
            <a:endParaRPr/>
          </a:p>
          <a:p>
            <a:pPr lvl="1"/>
            <a:r>
              <a:rPr lang="en-US" sz="2600">
                <a:latin typeface="Source Sans Pro Light"/>
              </a:rPr>
              <a:t>If no relief consider AMBULANCE</a:t>
            </a:r>
            <a:endParaRPr/>
          </a:p>
          <a:p>
            <a:pPr lvl="1"/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ALLERGIES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1620000" y="1823760"/>
            <a:ext cx="8100000" cy="45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Very common</a:t>
            </a:r>
            <a:endParaRPr/>
          </a:p>
          <a:p>
            <a:pPr/>
            <a:r>
              <a:rPr lang="en-US" sz="2600">
                <a:latin typeface="Source Sans Pro Light"/>
              </a:rPr>
              <a:t>Ranging from itch to massive swelling and respiratory distress</a:t>
            </a:r>
            <a:endParaRPr/>
          </a:p>
          <a:p>
            <a:pPr/>
            <a:r>
              <a:rPr lang="en-US" sz="2600">
                <a:latin typeface="Source Sans Pro Light"/>
              </a:rPr>
              <a:t>Huge range of triggers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Pollen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Peanuts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Egg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Milk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Seafood/Shellfish</a:t>
            </a:r>
            <a:endParaRPr/>
          </a:p>
          <a:p>
            <a:pPr/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Allergies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3143160" y="3641400"/>
            <a:ext cx="390600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https://youtu.be/yQhISQVrBXk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Allergies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>
                <a:latin typeface="Source Sans Pro Semibold"/>
              </a:rPr>
              <a:t>Recognition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Itching of face and eyes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Swelling of face and airways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Vomiting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Hives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Increased pulse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Drop in blood pressure</a:t>
            </a:r>
            <a:endParaRPr/>
          </a:p>
          <a:p>
            <a:pPr lvl="1"/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Allergies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Treatment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Refer to to emergency plan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Depending on severity antihistamine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If Symptoms begin to get more serious</a:t>
            </a:r>
            <a:endParaRPr/>
          </a:p>
          <a:p>
            <a:pPr lvl="4"/>
            <a:r>
              <a:rPr lang="en-US" sz="2600">
                <a:latin typeface="Source Sans Pro Light"/>
              </a:rPr>
              <a:t>ADRENELIN / EPINEPHERINE</a:t>
            </a:r>
            <a:endParaRPr/>
          </a:p>
          <a:p>
            <a:pPr lvl="4"/>
            <a:r>
              <a:rPr lang="en-US" sz="2600">
                <a:latin typeface="Source Sans Pro Light"/>
              </a:rPr>
              <a:t>Maintain Airway</a:t>
            </a:r>
            <a:endParaRPr/>
          </a:p>
          <a:p>
            <a:pPr lvl="4"/>
            <a:r>
              <a:rPr lang="en-US" sz="2600">
                <a:latin typeface="Source Sans Pro Light"/>
              </a:rPr>
              <a:t>Prepare for CPR</a:t>
            </a:r>
            <a:endParaRPr/>
          </a:p>
          <a:p>
            <a:pPr lvl="4"/>
            <a:r>
              <a:rPr lang="en-US" sz="2600">
                <a:latin typeface="Source Sans Pro Light"/>
              </a:rPr>
              <a:t>AMBULANCE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Vital Signs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>
                <a:latin typeface="Source Sans Pro Semibold"/>
              </a:rPr>
              <a:t>Not essential for minor injuries, Critical for major incidents ( serious asthma, allergies, major bleeding)</a:t>
            </a:r>
            <a:endParaRPr/>
          </a:p>
          <a:p>
            <a:pPr/>
            <a:endParaRPr/>
          </a:p>
          <a:p>
            <a:pPr/>
            <a:r>
              <a:rPr b="1" lang="en-US" sz="2600">
                <a:latin typeface="Source Sans Pro Semibold"/>
              </a:rPr>
              <a:t>Breathing</a:t>
            </a:r>
            <a:endParaRPr/>
          </a:p>
          <a:p>
            <a:pPr/>
            <a:endParaRPr/>
          </a:p>
          <a:p>
            <a:pPr/>
            <a:r>
              <a:rPr b="1" lang="en-US" sz="2600">
                <a:latin typeface="Source Sans Pro Semibold"/>
              </a:rPr>
              <a:t>Circulation</a:t>
            </a:r>
            <a:endParaRPr/>
          </a:p>
          <a:p>
            <a:pPr/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Breathing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Look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Listen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Feel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30 seconds then multiply by 2 </a:t>
            </a:r>
            <a:endParaRPr/>
          </a:p>
          <a:p>
            <a:pPr/>
            <a:r>
              <a:rPr lang="en-US" sz="2600">
                <a:latin typeface="Source Sans Pro Light"/>
              </a:rPr>
              <a:t>Also depth and quality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Circulation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Checking pulse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Take for 15 seconds and then multiply by 4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Note Rythm and depth again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Colour , temperature and condition of skin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WRITE EVERYTHING DOWN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Recap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Emergencies</a:t>
            </a:r>
            <a:endParaRPr/>
          </a:p>
          <a:p>
            <a:pPr/>
            <a:r>
              <a:rPr lang="en-US" sz="2600">
                <a:latin typeface="Source Sans Pro Light"/>
              </a:rPr>
              <a:t>Breaks</a:t>
            </a:r>
            <a:endParaRPr/>
          </a:p>
          <a:p>
            <a:pPr/>
            <a:r>
              <a:rPr lang="en-US" sz="2600">
                <a:latin typeface="Source Sans Pro Light"/>
              </a:rPr>
              <a:t>Muscles/joints</a:t>
            </a:r>
            <a:endParaRPr/>
          </a:p>
          <a:p>
            <a:pPr/>
            <a:r>
              <a:rPr lang="en-US" sz="2600">
                <a:latin typeface="Source Sans Pro Light"/>
              </a:rPr>
              <a:t>Bleeding</a:t>
            </a:r>
            <a:endParaRPr/>
          </a:p>
          <a:p>
            <a:pPr/>
            <a:r>
              <a:rPr lang="en-US" sz="2600">
                <a:latin typeface="Source Sans Pro Light"/>
              </a:rPr>
              <a:t>Burns</a:t>
            </a:r>
            <a:endParaRPr/>
          </a:p>
          <a:p>
            <a:pPr/>
            <a:r>
              <a:rPr lang="en-US" sz="2600">
                <a:latin typeface="Source Sans Pro Light"/>
              </a:rPr>
              <a:t>Asthma</a:t>
            </a:r>
            <a:endParaRPr/>
          </a:p>
          <a:p>
            <a:pPr/>
            <a:r>
              <a:rPr lang="en-US" sz="2600">
                <a:latin typeface="Source Sans Pro Light"/>
              </a:rPr>
              <a:t>Allergies</a:t>
            </a:r>
            <a:endParaRPr/>
          </a:p>
          <a:p>
            <a:pPr/>
            <a:r>
              <a:rPr lang="en-US" sz="2600">
                <a:latin typeface="Source Sans Pro Light"/>
              </a:rPr>
              <a:t>Vital signs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Introduction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620000" y="1823760"/>
            <a:ext cx="8100000" cy="586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Children hurt themselves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They Compensate for longer than adults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When they do 'go downhill', it normally is very quickly</a:t>
            </a:r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They also may find it difficult to explain what is wrong</a:t>
            </a:r>
            <a:endParaRPr/>
          </a:p>
          <a:p>
            <a:pPr/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PARENTS SHOULD ALWAYS BE NOTIFIED</a:t>
            </a:r>
            <a:endParaRPr/>
          </a:p>
          <a:p>
            <a:pPr/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Questions?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736640" y="2194560"/>
            <a:ext cx="78973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Emergencies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684080" y="1566720"/>
            <a:ext cx="8100000" cy="401112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1645920" y="5669280"/>
            <a:ext cx="8100000" cy="164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400">
                <a:latin typeface="Source Sans Pro Light"/>
              </a:rPr>
              <a:t>The above screen may help you </a:t>
            </a:r>
            <a:r>
              <a:rPr lang="en-GB" sz="2400">
                <a:latin typeface="Source Sans Pro Light"/>
              </a:rPr>
              <a:t>recognise</a:t>
            </a:r>
            <a:r>
              <a:rPr lang="en-US" sz="2400">
                <a:latin typeface="Source Sans Pro Light"/>
              </a:rPr>
              <a:t> the level of pain a child who cannot describe the level of pain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Emergencies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Can cover a huge range of issues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Cardiac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Respiratory</a:t>
            </a:r>
            <a:endParaRPr/>
          </a:p>
          <a:p>
            <a:pPr lvl="2"/>
            <a:r>
              <a:rPr lang="en-US" sz="2600">
                <a:latin typeface="Source Sans Pro Light"/>
              </a:rPr>
              <a:t>Neurological </a:t>
            </a:r>
            <a:endParaRPr/>
          </a:p>
          <a:p>
            <a:pPr/>
            <a:r>
              <a:rPr lang="en-US" sz="2600">
                <a:latin typeface="Source Sans Pro Light"/>
              </a:rPr>
              <a:t>Key is Not to Panic</a:t>
            </a:r>
            <a:endParaRPr/>
          </a:p>
          <a:p>
            <a:pPr/>
            <a:r>
              <a:rPr lang="en-US" sz="2600">
                <a:latin typeface="Source Sans Pro Light"/>
              </a:rPr>
              <a:t>Call 112/999</a:t>
            </a:r>
            <a:endParaRPr/>
          </a:p>
          <a:p>
            <a:pPr/>
            <a:r>
              <a:rPr lang="en-US" sz="2600">
                <a:latin typeface="Source Sans Pro Light"/>
              </a:rPr>
              <a:t>Maintain Airway</a:t>
            </a:r>
            <a:endParaRPr/>
          </a:p>
          <a:p>
            <a:pPr/>
            <a:r>
              <a:rPr lang="en-US" sz="2600">
                <a:latin typeface="Source Sans Pro Light"/>
              </a:rPr>
              <a:t>Monitor Breathing and Circulation</a:t>
            </a:r>
            <a:endParaRPr/>
          </a:p>
          <a:p>
            <a:pPr/>
            <a:r>
              <a:rPr lang="en-US" sz="2600">
                <a:latin typeface="Source Sans Pro Light"/>
              </a:rPr>
              <a:t>Be prepared for Hands Only CPR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Emergencies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 u="sng">
                <a:latin typeface="Source Sans Pro Light"/>
              </a:rPr>
              <a:t>https://youtu.be/ILxjxfB4zNk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Bones, Joints and Muscle Injuries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620000" y="1823760"/>
            <a:ext cx="8100000" cy="54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Childrens bones are more pliable that adults</a:t>
            </a:r>
            <a:endParaRPr/>
          </a:p>
          <a:p>
            <a:pPr/>
            <a:r>
              <a:rPr lang="en-US" sz="2600">
                <a:latin typeface="Source Sans Pro Light"/>
              </a:rPr>
              <a:t>'Greenstick' fractures are commonplace</a:t>
            </a:r>
            <a:endParaRPr/>
          </a:p>
          <a:p>
            <a:pPr/>
            <a:r>
              <a:rPr lang="en-US" sz="2600">
                <a:latin typeface="Source Sans Pro Light"/>
              </a:rPr>
              <a:t>Can be difficult to distinguish from a sprain</a:t>
            </a:r>
            <a:endParaRPr/>
          </a:p>
          <a:p>
            <a:pPr/>
            <a:r>
              <a:rPr lang="en-US" sz="2600">
                <a:latin typeface="Source Sans Pro Light"/>
              </a:rPr>
              <a:t>If in doubt:</a:t>
            </a:r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r>
              <a:rPr lang="en-US" sz="2600">
                <a:latin typeface="Source Sans Pro Light"/>
              </a:rPr>
              <a:t>TREAT AS A FRACTURE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464160" y="3139920"/>
            <a:ext cx="277128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Bone, Joint and Muscle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Fractures :-Recognition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Severe Pain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Inability to move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Swelling, later Bruising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Deformity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Crepitus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May have heard or felt bone snap</a:t>
            </a:r>
            <a:endParaRPr/>
          </a:p>
          <a:p>
            <a:pPr lvl="1"/>
            <a:r>
              <a:rPr lang="en-US" sz="2600">
                <a:latin typeface="Source Sans Pro Light"/>
              </a:rPr>
              <a:t> </a:t>
            </a:r>
            <a:endParaRPr/>
          </a:p>
          <a:p>
            <a:pPr/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Bone, Joint and Muscle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 sz="2600">
                <a:latin typeface="Source Sans Pro Light"/>
              </a:rPr>
              <a:t>Fractures:- Treatment</a:t>
            </a:r>
            <a:endParaRPr/>
          </a:p>
          <a:p>
            <a:pPr/>
            <a:endParaRPr/>
          </a:p>
          <a:p>
            <a:pPr lvl="1"/>
            <a:r>
              <a:rPr lang="en-US" sz="2600">
                <a:latin typeface="Source Sans Pro Light"/>
              </a:rPr>
              <a:t>HOSPITAL</a:t>
            </a:r>
            <a:endParaRPr/>
          </a:p>
          <a:p>
            <a:pPr lvl="1"/>
            <a:endParaRPr/>
          </a:p>
          <a:p>
            <a:pPr lvl="1"/>
            <a:r>
              <a:rPr lang="en-US" sz="2600">
                <a:latin typeface="Source Sans Pro Light"/>
              </a:rPr>
              <a:t>Immobilise the limb</a:t>
            </a:r>
            <a:endParaRPr/>
          </a:p>
          <a:p>
            <a:pPr lvl="1"/>
            <a:endParaRPr/>
          </a:p>
          <a:p>
            <a:pPr lvl="1"/>
            <a:r>
              <a:rPr lang="en-US" sz="2600">
                <a:latin typeface="Source Sans Pro Light"/>
              </a:rPr>
              <a:t>Comfort the patient</a:t>
            </a:r>
            <a:endParaRPr/>
          </a:p>
          <a:p>
            <a:pPr lvl="1"/>
            <a:endParaRPr/>
          </a:p>
          <a:p>
            <a:pPr lvl="1"/>
            <a:r>
              <a:rPr lang="en-US" sz="2600">
                <a:latin typeface="Source Sans Pro Light"/>
              </a:rPr>
              <a:t>Inform parents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Application>LibreOffice/4.4.3.2$Windows_x86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2016-01-13T04:14:25Z</dcterms:created>
  <dc:language>en-US</dc:language>
  <dcterms:modified xsi:type="dcterms:W3CDTF">2016-01-13T10:42:55Z</dcterms:modified>
  <cp:revision>3</cp:revision>
</cp:coreProperties>
</file>