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881" r:id="rId2"/>
    <p:sldId id="875" r:id="rId3"/>
    <p:sldId id="885" r:id="rId4"/>
    <p:sldId id="893" r:id="rId5"/>
    <p:sldId id="886" r:id="rId6"/>
    <p:sldId id="887" r:id="rId7"/>
    <p:sldId id="888" r:id="rId8"/>
    <p:sldId id="894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EDA5E"/>
    <a:srgbClr val="FFFF99"/>
    <a:srgbClr val="FF6600"/>
    <a:srgbClr val="FFCCFF"/>
    <a:srgbClr val="FF9966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2" d="100"/>
          <a:sy n="92" d="100"/>
        </p:scale>
        <p:origin x="1624" y="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6C841B-3223-481E-B2F6-E5B77D684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0F659D5-3A99-49AF-9881-0A68D42DB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ADAC07B-8BE6-4686-82B3-7DB1062CFF1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7F747CC-E534-45FE-A67B-3CBDC0332BF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A18DD4C-2D95-4F42-8998-C848F0C585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chemeClr val="tx1"/>
                </a:solidFill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en-US" altLang="x-none"/>
              <a:t>8</a:t>
            </a:r>
            <a:endParaRPr lang="en-US" altLang="x-none">
              <a:cs typeface="+mn-cs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59B2A83-4CC6-4605-85D6-B5638A3EC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solidFill>
                  <a:schemeClr val="tx1"/>
                </a:solidFill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9F858613-3597-40B7-83C5-3456FB8BF2DC}" type="slidenum">
              <a:rPr lang="en-US" altLang="x-none"/>
              <a:pPr>
                <a:defRPr/>
              </a:pPr>
              <a:t>‹#›</a:t>
            </a:fld>
            <a:endParaRPr lang="en-US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B693F33-C122-48FE-8A65-8172C94B2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402AA20D-9244-4F15-83A9-57E986D4B0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659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3A134AD-9D1F-48E6-8F24-CC37832DD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7DC93B7-184B-4544-B255-EA470D09932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782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0085" y="620713"/>
            <a:ext cx="1998266" cy="56864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620713"/>
            <a:ext cx="5878955" cy="56864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AE69BFA-8756-48C6-80D2-70457E566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2BC9E7CC-1676-4E24-B53D-B4FA5F3E53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9384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5EB368F-5D73-4AC6-9EC0-5A85C7AAE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2C346BB-2CEC-441D-BBA0-4638D655A50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17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421127C-2039-448B-8702-4DAD5635D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48483698-E9A9-4AF7-9D67-B9E51C58CE5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924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916600" cy="49657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1750" y="1341438"/>
            <a:ext cx="3916600" cy="49657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BF6C2D6-6FF7-438B-A1C7-EA1218B6F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46D2370-0949-43B2-AE4D-5346BB8F8F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24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FE58101-F64F-4555-B5DE-844E8B52A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C6ACCE8-C870-4121-A6E3-18D4EEE202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183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A7C4F19C-7834-4CB5-8D4C-6D7AA5B17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86D8842-B388-490A-96AA-7A1C1D08272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87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71E46823-2819-4787-BAB8-2AFE14BAA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4F1CFDC7-5597-48EC-A15F-0FBAA96814C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31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1A15B22-2201-49B7-9563-DD589721C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CC33453-EFD3-467D-8E83-62F81288D9D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23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2860DA2-4E95-4B96-AA8E-CD7F8CD4C8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EEDCF80-0639-497B-ACD0-05FD390A2B3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145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488FE54-D6DE-483A-A004-467899C768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620713"/>
            <a:ext cx="69850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6">
            <a:extLst>
              <a:ext uri="{FF2B5EF4-FFF2-40B4-BE49-F238E27FC236}">
                <a16:creationId xmlns:a16="http://schemas.microsoft.com/office/drawing/2014/main" id="{099350CB-5789-4BC8-9B57-5A69ECB82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5688" y="6524625"/>
            <a:ext cx="406400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 dirty="0">
                <a:solidFill>
                  <a:schemeClr val="tx1"/>
                </a:solidFill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88004AD7-4E76-466D-9579-CEA9DCD712FF}" type="slidenum">
              <a:rPr lang="en-US" altLang="x-none"/>
              <a:pPr>
                <a:defRPr/>
              </a:pPr>
              <a:t>‹#›</a:t>
            </a:fld>
            <a:endParaRPr lang="en-US" altLang="x-none">
              <a:cs typeface="+mn-cs"/>
            </a:endParaRP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893EDB4D-12B0-43C8-BFF3-37253BCF6D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341438"/>
            <a:ext cx="7993062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单击此处编辑母版文本样式</a:t>
            </a:r>
          </a:p>
          <a:p>
            <a:pPr lvl="2"/>
            <a:r>
              <a:rPr lang="zh-CN" altLang="en-US"/>
              <a:t>单击此处编辑母版文本样式</a:t>
            </a:r>
          </a:p>
          <a:p>
            <a:pPr lvl="3"/>
            <a:r>
              <a:rPr lang="zh-CN" altLang="en-US"/>
              <a:t>单击此处编辑母版文本样式</a:t>
            </a:r>
          </a:p>
          <a:p>
            <a:pPr lvl="0"/>
            <a:endParaRPr lang="zh-CN" altLang="en-US"/>
          </a:p>
        </p:txBody>
      </p:sp>
      <p:pic>
        <p:nvPicPr>
          <p:cNvPr id="1029" name="图片 1028" descr="03">
            <a:extLst>
              <a:ext uri="{FF2B5EF4-FFF2-40B4-BE49-F238E27FC236}">
                <a16:creationId xmlns:a16="http://schemas.microsoft.com/office/drawing/2014/main" id="{124743CD-C5C3-4EFC-8B9B-8BC0B20141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241300"/>
            <a:ext cx="9780588" cy="734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anose="05040102010807070707" pitchFamily="18" charset="2"/>
        <a:buChar char="[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Wingdings 3" panose="05040102010807070707" pitchFamily="18" charset="2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30188" algn="l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Wingdings 3" panose="05040102010807070707" pitchFamily="18" charset="2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 3" panose="05040102010807070707" pitchFamily="18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 3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 3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 3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 3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4">
            <a:extLst>
              <a:ext uri="{FF2B5EF4-FFF2-40B4-BE49-F238E27FC236}">
                <a16:creationId xmlns:a16="http://schemas.microsoft.com/office/drawing/2014/main" id="{ABDF80F2-AD5E-41E9-9E54-CF702EFF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790700"/>
            <a:ext cx="712787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C00000"/>
                </a:solidFill>
                <a:latin typeface="黑体" panose="02010609060101010101" pitchFamily="49" charset="-122"/>
              </a:rPr>
              <a:t>链路聚合</a:t>
            </a:r>
            <a:br>
              <a:rPr lang="zh-CN" altLang="en-US">
                <a:solidFill>
                  <a:schemeClr val="tx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endParaRPr lang="zh-CN" altLang="en-US">
              <a:solidFill>
                <a:schemeClr val="tx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CE9BAC-C6C6-4B9E-8CED-BB80F60432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836613"/>
            <a:ext cx="6985000" cy="436562"/>
          </a:xfrm>
        </p:spPr>
        <p:txBody>
          <a:bodyPr/>
          <a:lstStyle/>
          <a:p>
            <a:r>
              <a:rPr lang="zh-CN" altLang="en-US" sz="2800">
                <a:ea typeface="微软雅黑" panose="020B0503020204020204" pitchFamily="34" charset="-122"/>
              </a:rPr>
              <a:t>学习目标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399C254-C0E4-432F-A192-B160382101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>
                <a:ea typeface="微软雅黑" panose="020B0503020204020204" pitchFamily="34" charset="-122"/>
              </a:rPr>
              <a:t>了解链路聚合的原理及作用</a:t>
            </a:r>
            <a:endParaRPr lang="en-US" altLang="zh-CN" sz="2000"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ea typeface="微软雅黑" panose="020B0503020204020204" pitchFamily="34" charset="-122"/>
              </a:rPr>
              <a:t>掌握链路聚合的基本配置、排错</a:t>
            </a:r>
            <a:endParaRPr lang="en-US" altLang="zh-CN" sz="20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BB25F16-0A25-4737-91AC-F70934EF98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908050"/>
            <a:ext cx="3889375" cy="436563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链路聚合概述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CB1331D-3C67-45EF-882E-E28828E9B4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557338"/>
            <a:ext cx="7993062" cy="3743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链路聚合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又称聚合端口（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Aggregate-port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 ，是把交换机多个特性相同的端口物理连接并绑定为一个逻辑端口，将多条链路聚合成一条逻辑链路。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在各端口上负载分担，增大链路带宽，解决交换网络中因带宽引起的网络瓶颈问题。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多条物理链路之间能够相互冗余备份，提高可靠性。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遵循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IEEE 802.3ad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协议的标准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22FD68E-B03C-4CB7-ACEB-1F00A7F866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982663"/>
            <a:ext cx="6985000" cy="436562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</a:rPr>
              <a:t>链路聚合概述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D3E4FF7-E192-4A15-AE76-CCB2EDB50E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03388"/>
            <a:ext cx="7993062" cy="49657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ea typeface="黑体" panose="02010609060101010101" pitchFamily="49" charset="-122"/>
              </a:rPr>
              <a:t>聚合方式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>
                <a:ea typeface="黑体" panose="02010609060101010101" pitchFamily="49" charset="-122"/>
              </a:rPr>
              <a:t>静态聚合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ea typeface="黑体" panose="02010609060101010101" pitchFamily="49" charset="-122"/>
              </a:rPr>
              <a:t>聚合端口是逻辑端口，根据可以加入的以太口的类型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ea typeface="黑体" panose="02010609060101010101" pitchFamily="49" charset="-122"/>
              </a:rPr>
              <a:t>二层聚合口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ea typeface="黑体" panose="02010609060101010101" pitchFamily="49" charset="-122"/>
              </a:rPr>
              <a:t>三层聚合口</a:t>
            </a:r>
          </a:p>
          <a:p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5248D8E-2AFB-44F8-976D-145F5FC7F1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911225"/>
            <a:ext cx="6985000" cy="436563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  <a:latin typeface="Arial Unicode MS" pitchFamily="2" charset="-122"/>
                <a:ea typeface="Arial Unicode MS" pitchFamily="2" charset="-122"/>
              </a:rPr>
              <a:t>配置二层聚合端口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A70F91F-7F0F-46B0-9692-14DD95C88B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31950"/>
            <a:ext cx="7993062" cy="49657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itchFamily="2" charset="-122"/>
                <a:ea typeface="Arial Unicode MS" pitchFamily="2" charset="-122"/>
              </a:rPr>
              <a:t>interface 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gigabit</a:t>
            </a: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ethernet</a:t>
            </a:r>
            <a:r>
              <a:rPr lang="en-US" altLang="zh-CN" sz="2000">
                <a:latin typeface="Arial Unicode MS" pitchFamily="2" charset="-122"/>
                <a:ea typeface="Arial Unicode MS" pitchFamily="2" charset="-122"/>
              </a:rPr>
              <a:t> 0/23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itchFamily="2" charset="-122"/>
                <a:ea typeface="Arial Unicode MS" pitchFamily="2" charset="-122"/>
              </a:rPr>
              <a:t> port-group 1                             !</a:t>
            </a:r>
            <a:r>
              <a:rPr lang="zh-CN" altLang="en-US" sz="2000">
                <a:latin typeface="Arial Unicode MS" pitchFamily="2" charset="-122"/>
                <a:ea typeface="Arial Unicode MS" pitchFamily="2" charset="-122"/>
              </a:rPr>
              <a:t>将</a:t>
            </a:r>
            <a:r>
              <a:rPr lang="en-US" altLang="zh-CN" sz="2000">
                <a:latin typeface="Arial Unicode MS" pitchFamily="2" charset="-122"/>
                <a:ea typeface="Arial Unicode MS" pitchFamily="2" charset="-122"/>
              </a:rPr>
              <a:t>F0/23</a:t>
            </a:r>
            <a:r>
              <a:rPr lang="zh-CN" altLang="en-US" sz="2000">
                <a:latin typeface="Arial Unicode MS" pitchFamily="2" charset="-122"/>
                <a:ea typeface="Arial Unicode MS" pitchFamily="2" charset="-122"/>
              </a:rPr>
              <a:t>加入聚合组</a:t>
            </a:r>
            <a:r>
              <a:rPr lang="en-US" altLang="zh-CN" sz="2000">
                <a:latin typeface="Arial Unicode MS" pitchFamily="2" charset="-122"/>
                <a:ea typeface="Arial Unicode MS" pitchFamily="2" charset="-122"/>
              </a:rPr>
              <a:t>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itchFamily="2" charset="-122"/>
                <a:ea typeface="Arial Unicode MS" pitchFamily="2" charset="-122"/>
              </a:rPr>
              <a:t>interface 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gigabit</a:t>
            </a: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ethernet</a:t>
            </a:r>
            <a:r>
              <a:rPr lang="en-US" altLang="zh-CN" sz="2000">
                <a:latin typeface="Arial Unicode MS" pitchFamily="2" charset="-122"/>
                <a:ea typeface="Arial Unicode MS" pitchFamily="2" charset="-122"/>
              </a:rPr>
              <a:t> 0/24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itchFamily="2" charset="-122"/>
                <a:ea typeface="Arial Unicode MS" pitchFamily="2" charset="-122"/>
              </a:rPr>
              <a:t> port-group 1                               !F0/24</a:t>
            </a:r>
            <a:r>
              <a:rPr lang="zh-CN" altLang="en-US" sz="2000">
                <a:latin typeface="Arial Unicode MS" pitchFamily="2" charset="-122"/>
                <a:ea typeface="Arial Unicode MS" pitchFamily="2" charset="-122"/>
              </a:rPr>
              <a:t>加入聚合组</a:t>
            </a:r>
            <a:r>
              <a:rPr lang="en-US" altLang="zh-CN" sz="2000">
                <a:latin typeface="Arial Unicode MS" pitchFamily="2" charset="-122"/>
                <a:ea typeface="Arial Unicode MS" pitchFamily="2" charset="-122"/>
              </a:rPr>
              <a:t>1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06C874C0-7EAF-4D10-B9E7-7DEBC5C65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19513"/>
            <a:ext cx="874871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43DB25B-5410-449B-A6B6-27CB97A9F7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052513"/>
            <a:ext cx="6985000" cy="436562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配置三层聚合端口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CF43714-98C7-476A-B496-505C9FD40C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73238"/>
            <a:ext cx="7993062" cy="3311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缺省情况下，一个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Aggregate Port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是一个二层的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，可以配置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配置一个三层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接口（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AP 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），并且给它配置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地址：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Ruijie# configure terminal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Ruijie(config)# interface aggretegateport </a:t>
            </a:r>
            <a:r>
              <a:rPr lang="en-US" altLang="zh-CN" sz="1800" i="1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Ruijie(config-if)# no switchport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Ruijie(config-if)# ip address </a:t>
            </a:r>
            <a:r>
              <a:rPr lang="en-US" altLang="zh-CN" sz="1800" i="1">
                <a:latin typeface="微软雅黑" panose="020B0503020204020204" pitchFamily="34" charset="-122"/>
                <a:ea typeface="微软雅黑" panose="020B0503020204020204" pitchFamily="34" charset="-122"/>
              </a:rPr>
              <a:t>192.168.1.1 255.255.255.0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Ruijie(config-if)# end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3D987A8-18D2-4B86-AF5E-E630185FD0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97013"/>
            <a:ext cx="8229600" cy="42370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只有同类型端口且双工速率一致才能聚合为一个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AG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端口。光口和电口不能绑定。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所有物理端口必须属于同一个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最多支持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个物理端口聚合为一个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AG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当一个端口加入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不能在该端口上进行任何配置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直到该端口退出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AP.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不能设置端口安全功能。</a:t>
            </a:r>
          </a:p>
          <a:p>
            <a:pPr>
              <a:lnSpc>
                <a:spcPct val="9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4EB8186-B380-4EC4-AB78-D0A5B06687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920750"/>
            <a:ext cx="6985000" cy="436563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C57F198-7E86-4A63-9AE4-473F44677E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908050"/>
            <a:ext cx="6985000" cy="436563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4669CE5-9A29-4872-9A81-D2E35BF935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28775"/>
            <a:ext cx="7993062" cy="3600450"/>
          </a:xfrm>
        </p:spPr>
        <p:txBody>
          <a:bodyPr/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可以根据报文的源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地址、目的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地址、源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目的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地址、源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地址，目的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地址以及源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目的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地址等特征值把流量平均地分配到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的成员链路中。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可以用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aggregateport load-balance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设定流量分配方式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lnSpc>
                <a:spcPct val="9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术培训中心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技术培训中心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中心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中心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中心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中心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中心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378</Words>
  <Characters>0</Characters>
  <Application>Microsoft Office PowerPoint</Application>
  <DocSecurity>0</DocSecurity>
  <PresentationFormat>全屏显示(4:3)</PresentationFormat>
  <Lines>0</Lines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 Unicode MS</vt:lpstr>
      <vt:lpstr>黑体</vt:lpstr>
      <vt:lpstr>华文琥珀</vt:lpstr>
      <vt:lpstr>宋体</vt:lpstr>
      <vt:lpstr>微软雅黑</vt:lpstr>
      <vt:lpstr>Arial</vt:lpstr>
      <vt:lpstr>Calibri</vt:lpstr>
      <vt:lpstr>Times New Roman</vt:lpstr>
      <vt:lpstr>Wingdings</vt:lpstr>
      <vt:lpstr>Wingdings 3</vt:lpstr>
      <vt:lpstr>技术培训中心</vt:lpstr>
      <vt:lpstr>PowerPoint 演示文稿</vt:lpstr>
      <vt:lpstr>学习目标</vt:lpstr>
      <vt:lpstr>链路聚合概述</vt:lpstr>
      <vt:lpstr>链路聚合概述</vt:lpstr>
      <vt:lpstr>配置二层聚合端口</vt:lpstr>
      <vt:lpstr>配置三层聚合端口</vt:lpstr>
      <vt:lpstr>注意事项</vt:lpstr>
      <vt:lpstr>负载均衡</vt:lpstr>
    </vt:vector>
  </TitlesOfParts>
  <Manager/>
  <Company>Ruijie Networks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08客支热身赛成绩分析</dc:title>
  <dc:subject/>
  <dc:creator>徐立欢</dc:creator>
  <cp:keywords/>
  <dc:description/>
  <cp:lastModifiedBy>home</cp:lastModifiedBy>
  <cp:revision>873</cp:revision>
  <dcterms:created xsi:type="dcterms:W3CDTF">2008-03-04T05:14:45Z</dcterms:created>
  <dcterms:modified xsi:type="dcterms:W3CDTF">2022-09-29T08:53:39Z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