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9" r:id="rId13"/>
    <p:sldId id="275" r:id="rId14"/>
    <p:sldId id="270" r:id="rId15"/>
    <p:sldId id="271" r:id="rId16"/>
    <p:sldId id="289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1624" y="-56"/>
      </p:cViewPr>
      <p:guideLst>
        <p:guide orient="horz" pos="2160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AEB49003-CAF5-46F9-92C5-28E5CB9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100A1D0-4915-4952-8349-A1AE2D6B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03B1408-DDBC-45E8-9729-07BE0C3E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71FDD-D4F3-46FD-BC39-5F8BE4AD5785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5659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613DDE9-394B-4ACB-BA38-A30836CB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94F0433-1704-4372-8005-857D00AC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E26FB954-C36D-4317-8B51-7D626063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CAB9-97B3-409E-BF4D-5AEAFD244984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578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30335A7-B45B-46F0-BFD6-9F6698A4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B73FD0F-57D1-4A73-9844-605DE2C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9384B327-C594-4938-B528-F0C309FB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3FB89-F0A9-491C-8240-8D98D154E5E7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00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6D5A6CA-B8FE-4D60-B704-D69359D3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4730F3C2-C2DA-4521-81D9-578B4883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A76E322-BFC1-46A7-9637-0901DAA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DAF82-341F-4634-8219-CB685F1EEB47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099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1B8F4027-0DF7-4112-876A-14CB1B1E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2A85621-65AB-4A69-83A0-B2A8CA42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E608C2E-9402-49BC-8C01-AE1A4B8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CBE4C-8BDD-47D9-971A-8DD94A689A75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54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7D762EA5-46D6-4911-A721-94C605C4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3755CD3A-955E-4B59-B372-7AD733D9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7223B8BB-1F93-4302-BF09-8124F7E6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3A9AF-B7C2-4699-AEA0-F7BE150D69E0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82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871F2CEF-D946-4593-BC85-810A7BBC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F73D2091-31A2-4547-A12B-86B81503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51891749-F755-4D04-A13A-4D9CF092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C9CA1-8910-4B6B-8006-5D317B4D0A99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420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1F128748-C804-4605-BBB9-E4128D79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789612DF-1DAF-4805-BE15-3F75FB8A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4FB66B6E-C800-4367-A901-BDC0A380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1CCAF-9CAF-48FC-9E93-FDD86CBFA111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9569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8DA78D2D-C16A-4DF2-8A8C-111F1F8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37DF6CC3-07AA-40E9-B6A0-A6AFFB1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403AB917-267E-49C8-8C80-D5181142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EC7A8-124A-491A-B1FF-68C39104A33E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85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18E579B8-0927-4B94-B429-2D36A94B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B93F9AF8-62AD-4575-B0D2-AC396867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B4AC42EB-87A1-4A9C-8B47-3ACE4750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ACDE1-37EA-41E7-B632-F78CB0804C3F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28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5B1AAC4D-E81A-4ADC-8F49-1C21D93E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C1D8D52-F4CE-41D4-A4CD-8929C516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FAEEEDEF-063B-4FE7-8465-30C0601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DAF0D-6A37-4CFA-BB1F-03CED3D39D4E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13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59B36C78-F417-4D49-B9AE-4708612312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CF2FE629-C09F-4AD7-AA3C-A2A3EAB079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E7BF0E86-9F0F-4570-9C1F-402FCC080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572BDF35-342E-4A90-BA1A-D02E3726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7A95BF40-3661-468E-B383-C76A15EE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fld id="{34FD921E-C265-4306-AF9C-EA926C0536B0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  <p:pic>
        <p:nvPicPr>
          <p:cNvPr id="1031" name="Picture 7" descr="03">
            <a:extLst>
              <a:ext uri="{FF2B5EF4-FFF2-40B4-BE49-F238E27FC236}">
                <a16:creationId xmlns:a16="http://schemas.microsoft.com/office/drawing/2014/main" id="{3659ED1B-D552-4DCC-B355-CA0123F6A3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388" y="-230188"/>
            <a:ext cx="9769476" cy="733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组合 3073">
            <a:extLst>
              <a:ext uri="{FF2B5EF4-FFF2-40B4-BE49-F238E27FC236}">
                <a16:creationId xmlns:a16="http://schemas.microsoft.com/office/drawing/2014/main" id="{1F66F8E3-6BE7-4527-B1FE-C4A92D2EDB19}"/>
              </a:ext>
            </a:extLst>
          </p:cNvPr>
          <p:cNvGrpSpPr>
            <a:grpSpLocks/>
          </p:cNvGrpSpPr>
          <p:nvPr/>
        </p:nvGrpSpPr>
        <p:grpSpPr bwMode="auto">
          <a:xfrm>
            <a:off x="0" y="1916113"/>
            <a:ext cx="9144000" cy="3224212"/>
            <a:chOff x="0" y="0"/>
            <a:chExt cx="5760" cy="2031"/>
          </a:xfrm>
        </p:grpSpPr>
        <p:sp>
          <p:nvSpPr>
            <p:cNvPr id="2050" name="矩形 3074">
              <a:extLst>
                <a:ext uri="{FF2B5EF4-FFF2-40B4-BE49-F238E27FC236}">
                  <a16:creationId xmlns:a16="http://schemas.microsoft.com/office/drawing/2014/main" id="{19E2B62C-BC14-403A-90E8-33BBDF6B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1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51" name="图片 3075" descr="十标准">
              <a:extLst>
                <a:ext uri="{FF2B5EF4-FFF2-40B4-BE49-F238E27FC236}">
                  <a16:creationId xmlns:a16="http://schemas.microsoft.com/office/drawing/2014/main" id="{61504E5D-0556-4A7C-9540-80DCDE55D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" y="0"/>
              <a:ext cx="3129" cy="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2" name="矩形 3076">
            <a:extLst>
              <a:ext uri="{FF2B5EF4-FFF2-40B4-BE49-F238E27FC236}">
                <a16:creationId xmlns:a16="http://schemas.microsoft.com/office/drawing/2014/main" id="{8D8FAB8C-C659-451E-99CC-EA0B88F7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200400"/>
            <a:ext cx="38163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3800" b="1">
                <a:solidFill>
                  <a:schemeClr val="bg1"/>
                </a:solidFill>
                <a:ea typeface="微软雅黑" panose="020B0503020204020204" pitchFamily="34" charset="-122"/>
              </a:rPr>
              <a:t>静态路由实验</a:t>
            </a:r>
          </a:p>
        </p:txBody>
      </p:sp>
      <p:pic>
        <p:nvPicPr>
          <p:cNvPr id="2053" name="Picture 4" descr="01">
            <a:extLst>
              <a:ext uri="{FF2B5EF4-FFF2-40B4-BE49-F238E27FC236}">
                <a16:creationId xmlns:a16="http://schemas.microsoft.com/office/drawing/2014/main" id="{BE3E2622-B04F-49E6-81A4-2DF0DDCB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863" y="-244475"/>
            <a:ext cx="9750426" cy="735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3078">
            <a:extLst>
              <a:ext uri="{FF2B5EF4-FFF2-40B4-BE49-F238E27FC236}">
                <a16:creationId xmlns:a16="http://schemas.microsoft.com/office/drawing/2014/main" id="{B20841B4-6492-4BF3-A6C2-41D6D4BCF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85900"/>
            <a:ext cx="323056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/>
              <a:t>静态路由实验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直接连接符 13313">
            <a:extLst>
              <a:ext uri="{FF2B5EF4-FFF2-40B4-BE49-F238E27FC236}">
                <a16:creationId xmlns:a16="http://schemas.microsoft.com/office/drawing/2014/main" id="{39B23533-18E7-4BAE-A374-A5BB1214CB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3813" y="1844675"/>
            <a:ext cx="1081087" cy="431800"/>
          </a:xfrm>
          <a:prstGeom prst="line">
            <a:avLst/>
          </a:prstGeom>
          <a:noFill/>
          <a:ln w="508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8" name="直接连接符 13314">
            <a:extLst>
              <a:ext uri="{FF2B5EF4-FFF2-40B4-BE49-F238E27FC236}">
                <a16:creationId xmlns:a16="http://schemas.microsoft.com/office/drawing/2014/main" id="{AEB320D8-1ADB-4F16-A91B-31DB77D49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1773238"/>
            <a:ext cx="1260475" cy="431800"/>
          </a:xfrm>
          <a:prstGeom prst="line">
            <a:avLst/>
          </a:prstGeom>
          <a:noFill/>
          <a:ln w="508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矩形 13315">
            <a:extLst>
              <a:ext uri="{FF2B5EF4-FFF2-40B4-BE49-F238E27FC236}">
                <a16:creationId xmlns:a16="http://schemas.microsoft.com/office/drawing/2014/main" id="{35EFE046-D23D-45B7-A9EB-6BF0F0E3C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静态路由 </a:t>
            </a:r>
          </a:p>
        </p:txBody>
      </p:sp>
      <p:sp>
        <p:nvSpPr>
          <p:cNvPr id="14340" name="矩形 13316">
            <a:extLst>
              <a:ext uri="{FF2B5EF4-FFF2-40B4-BE49-F238E27FC236}">
                <a16:creationId xmlns:a16="http://schemas.microsoft.com/office/drawing/2014/main" id="{A3874F60-A1A0-4A38-9187-7B066094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2022475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172.16.2.2</a:t>
            </a:r>
          </a:p>
        </p:txBody>
      </p:sp>
      <p:sp>
        <p:nvSpPr>
          <p:cNvPr id="14341" name="矩形 13317">
            <a:extLst>
              <a:ext uri="{FF2B5EF4-FFF2-40B4-BE49-F238E27FC236}">
                <a16:creationId xmlns:a16="http://schemas.microsoft.com/office/drawing/2014/main" id="{B33A7EC3-F503-4C06-B37C-E4F495825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412875"/>
            <a:ext cx="4175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S1/2</a:t>
            </a:r>
          </a:p>
        </p:txBody>
      </p:sp>
      <p:sp>
        <p:nvSpPr>
          <p:cNvPr id="14342" name="矩形 13318">
            <a:extLst>
              <a:ext uri="{FF2B5EF4-FFF2-40B4-BE49-F238E27FC236}">
                <a16:creationId xmlns:a16="http://schemas.microsoft.com/office/drawing/2014/main" id="{6E793310-C78F-438F-8631-4D1B722B3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1954213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172.16.2.1</a:t>
            </a:r>
          </a:p>
        </p:txBody>
      </p:sp>
      <p:sp>
        <p:nvSpPr>
          <p:cNvPr id="14343" name="矩形 13319">
            <a:extLst>
              <a:ext uri="{FF2B5EF4-FFF2-40B4-BE49-F238E27FC236}">
                <a16:creationId xmlns:a16="http://schemas.microsoft.com/office/drawing/2014/main" id="{616077E0-0D0C-45D7-84F8-323C9147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1816100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1575"/>
              </a:lnSpc>
              <a:spcAft>
                <a:spcPts val="900"/>
              </a:spcAft>
            </a:pPr>
            <a:r>
              <a:rPr lang="en-US" altLang="zh-CN" sz="1600" b="1">
                <a:solidFill>
                  <a:srgbClr val="FFFFFF"/>
                </a:solidFill>
                <a:latin typeface="Helvetica" panose="020B0604020202020204" pitchFamily="34" charset="0"/>
              </a:rPr>
              <a:t>B</a:t>
            </a:r>
            <a:endParaRPr lang="en-US" altLang="zh-CN" sz="1600">
              <a:solidFill>
                <a:srgbClr val="FFFFFF"/>
              </a:solidFill>
              <a:latin typeface="Helvetica" panose="020B0604020202020204" pitchFamily="34" charset="0"/>
            </a:endParaRPr>
          </a:p>
        </p:txBody>
      </p:sp>
      <p:pic>
        <p:nvPicPr>
          <p:cNvPr id="14344" name="图片 13320" descr="Router">
            <a:extLst>
              <a:ext uri="{FF2B5EF4-FFF2-40B4-BE49-F238E27FC236}">
                <a16:creationId xmlns:a16="http://schemas.microsoft.com/office/drawing/2014/main" id="{979B0FAF-1180-4282-8C37-9719CCB3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1485900"/>
            <a:ext cx="10429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13321" descr="Router">
            <a:extLst>
              <a:ext uri="{FF2B5EF4-FFF2-40B4-BE49-F238E27FC236}">
                <a16:creationId xmlns:a16="http://schemas.microsoft.com/office/drawing/2014/main" id="{1E14267B-4483-4D6F-AD47-FE78C98A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485900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矩形 13322">
            <a:extLst>
              <a:ext uri="{FF2B5EF4-FFF2-40B4-BE49-F238E27FC236}">
                <a16:creationId xmlns:a16="http://schemas.microsoft.com/office/drawing/2014/main" id="{35CC9078-5F63-4067-8A15-46F2DB65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860550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1575"/>
              </a:lnSpc>
              <a:spcAft>
                <a:spcPts val="900"/>
              </a:spcAft>
            </a:pPr>
            <a:r>
              <a:rPr lang="en-US" altLang="zh-CN" sz="1600" b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4347" name="矩形 13323">
            <a:extLst>
              <a:ext uri="{FF2B5EF4-FFF2-40B4-BE49-F238E27FC236}">
                <a16:creationId xmlns:a16="http://schemas.microsoft.com/office/drawing/2014/main" id="{09F7573E-16FF-4D5B-89AB-C092E56C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75" y="1860550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1575"/>
              </a:lnSpc>
              <a:spcAft>
                <a:spcPts val="900"/>
              </a:spcAft>
            </a:pPr>
            <a:r>
              <a:rPr lang="en-US" altLang="zh-CN" sz="1600" b="1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4348" name="任意多边形 13324">
            <a:extLst>
              <a:ext uri="{FF2B5EF4-FFF2-40B4-BE49-F238E27FC236}">
                <a16:creationId xmlns:a16="http://schemas.microsoft.com/office/drawing/2014/main" id="{05915940-2962-4108-96E9-D4FC76E9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773238"/>
            <a:ext cx="1981200" cy="93662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矩形 13325">
            <a:extLst>
              <a:ext uri="{FF2B5EF4-FFF2-40B4-BE49-F238E27FC236}">
                <a16:creationId xmlns:a16="http://schemas.microsoft.com/office/drawing/2014/main" id="{4C404BC0-A99F-4617-AB00-A307CB5F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557338"/>
            <a:ext cx="4175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S1/2</a:t>
            </a:r>
          </a:p>
        </p:txBody>
      </p:sp>
      <p:sp>
        <p:nvSpPr>
          <p:cNvPr id="14350" name="矩形 13326">
            <a:extLst>
              <a:ext uri="{FF2B5EF4-FFF2-40B4-BE49-F238E27FC236}">
                <a16:creationId xmlns:a16="http://schemas.microsoft.com/office/drawing/2014/main" id="{B47DF306-2286-4B38-BCE2-A90FFD413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628775"/>
            <a:ext cx="11858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192.168.10.1</a:t>
            </a:r>
          </a:p>
        </p:txBody>
      </p:sp>
      <p:sp>
        <p:nvSpPr>
          <p:cNvPr id="14351" name="矩形 13327">
            <a:extLst>
              <a:ext uri="{FF2B5EF4-FFF2-40B4-BE49-F238E27FC236}">
                <a16:creationId xmlns:a16="http://schemas.microsoft.com/office/drawing/2014/main" id="{7F5E0E64-6BFA-413B-8C13-8FCA851D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1700213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202.99.8.1</a:t>
            </a:r>
          </a:p>
        </p:txBody>
      </p:sp>
      <p:sp>
        <p:nvSpPr>
          <p:cNvPr id="14352" name="矩形 13328">
            <a:extLst>
              <a:ext uri="{FF2B5EF4-FFF2-40B4-BE49-F238E27FC236}">
                <a16:creationId xmlns:a16="http://schemas.microsoft.com/office/drawing/2014/main" id="{33DCFC44-4481-43BB-B676-8929274C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989138"/>
            <a:ext cx="406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F1/0</a:t>
            </a:r>
          </a:p>
        </p:txBody>
      </p:sp>
      <p:sp>
        <p:nvSpPr>
          <p:cNvPr id="14353" name="矩形 13329">
            <a:extLst>
              <a:ext uri="{FF2B5EF4-FFF2-40B4-BE49-F238E27FC236}">
                <a16:creationId xmlns:a16="http://schemas.microsoft.com/office/drawing/2014/main" id="{9DB1D683-8BE7-46DB-82CC-841E8CCB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2022475"/>
            <a:ext cx="406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F1/0</a:t>
            </a:r>
          </a:p>
        </p:txBody>
      </p:sp>
      <p:pic>
        <p:nvPicPr>
          <p:cNvPr id="14354" name="图片 13330" descr="PC">
            <a:extLst>
              <a:ext uri="{FF2B5EF4-FFF2-40B4-BE49-F238E27FC236}">
                <a16:creationId xmlns:a16="http://schemas.microsoft.com/office/drawing/2014/main" id="{46DCDA59-EB62-470E-894E-4928BF22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989138"/>
            <a:ext cx="7921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图片 13331" descr="PC">
            <a:extLst>
              <a:ext uri="{FF2B5EF4-FFF2-40B4-BE49-F238E27FC236}">
                <a16:creationId xmlns:a16="http://schemas.microsoft.com/office/drawing/2014/main" id="{2CA05AA4-09FB-48F1-B17B-7C60E2FB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951038"/>
            <a:ext cx="7921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6" name="矩形 13332">
            <a:extLst>
              <a:ext uri="{FF2B5EF4-FFF2-40B4-BE49-F238E27FC236}">
                <a16:creationId xmlns:a16="http://schemas.microsoft.com/office/drawing/2014/main" id="{C4582718-B223-4C3E-92D8-BEA62069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565400"/>
            <a:ext cx="11858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192.168.10.5</a:t>
            </a:r>
          </a:p>
        </p:txBody>
      </p:sp>
      <p:sp>
        <p:nvSpPr>
          <p:cNvPr id="14357" name="矩形 13333">
            <a:extLst>
              <a:ext uri="{FF2B5EF4-FFF2-40B4-BE49-F238E27FC236}">
                <a16:creationId xmlns:a16="http://schemas.microsoft.com/office/drawing/2014/main" id="{6075FE4F-1218-4156-B22E-A6594D8B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598738"/>
            <a:ext cx="9604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Helvetica" panose="020B0604020202020204" pitchFamily="34" charset="0"/>
              </a:rPr>
              <a:t>202.99.8.3</a:t>
            </a:r>
          </a:p>
        </p:txBody>
      </p:sp>
      <p:sp>
        <p:nvSpPr>
          <p:cNvPr id="13335" name="文本框 13334">
            <a:extLst>
              <a:ext uri="{FF2B5EF4-FFF2-40B4-BE49-F238E27FC236}">
                <a16:creationId xmlns:a16="http://schemas.microsoft.com/office/drawing/2014/main" id="{B5F539BA-544B-4DDF-A8B2-FA426E8931AD}"/>
              </a:ext>
            </a:extLst>
          </p:cNvPr>
          <p:cNvSpPr txBox="1"/>
          <p:nvPr/>
        </p:nvSpPr>
        <p:spPr>
          <a:xfrm>
            <a:off x="1187450" y="2852738"/>
            <a:ext cx="2736850" cy="1728787"/>
          </a:xfrm>
          <a:prstGeom prst="rect">
            <a:avLst/>
          </a:prstGeom>
          <a:solidFill>
            <a:srgbClr val="CED3DE">
              <a:alpha val="50999"/>
            </a:srgbClr>
          </a:solidFill>
          <a:ln w="2857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cs typeface="+mn-ea"/>
              </a:rPr>
              <a:t>RA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cs typeface="+mn-ea"/>
              </a:rPr>
              <a:t>C  192.168.10.0     F1/0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cs typeface="+mn-ea"/>
              </a:rPr>
              <a:t>C  172.16.2.0         S1/2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3336" name="文本框 13335">
            <a:extLst>
              <a:ext uri="{FF2B5EF4-FFF2-40B4-BE49-F238E27FC236}">
                <a16:creationId xmlns:a16="http://schemas.microsoft.com/office/drawing/2014/main" id="{B7FDAFB4-6758-481E-AC19-D60D8074863E}"/>
              </a:ext>
            </a:extLst>
          </p:cNvPr>
          <p:cNvSpPr txBox="1"/>
          <p:nvPr/>
        </p:nvSpPr>
        <p:spPr>
          <a:xfrm>
            <a:off x="5291138" y="2855913"/>
            <a:ext cx="2736850" cy="1725612"/>
          </a:xfrm>
          <a:prstGeom prst="rect">
            <a:avLst/>
          </a:prstGeom>
          <a:solidFill>
            <a:srgbClr val="CED3DE">
              <a:alpha val="50999"/>
            </a:srgbClr>
          </a:solidFill>
          <a:ln w="2857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cs typeface="+mn-ea"/>
              </a:rPr>
              <a:t>RB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cs typeface="+mn-ea"/>
              </a:rPr>
              <a:t>C  202.99.8.0         F1/0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cs typeface="+mn-ea"/>
              </a:rPr>
              <a:t>C  172.16.2.0         S1/2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3337" name="文本框 13336">
            <a:extLst>
              <a:ext uri="{FF2B5EF4-FFF2-40B4-BE49-F238E27FC236}">
                <a16:creationId xmlns:a16="http://schemas.microsoft.com/office/drawing/2014/main" id="{90E14D14-B63F-4314-8B89-B48016053C4F}"/>
              </a:ext>
            </a:extLst>
          </p:cNvPr>
          <p:cNvSpPr txBox="1"/>
          <p:nvPr/>
        </p:nvSpPr>
        <p:spPr>
          <a:xfrm>
            <a:off x="1331913" y="4652963"/>
            <a:ext cx="2376487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RA  </a:t>
            </a:r>
            <a:r>
              <a:rPr lang="zh-CN" altLang="en-US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去往</a:t>
            </a:r>
            <a:r>
              <a:rPr lang="en-US" altLang="zh-CN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202.99.8.0 </a:t>
            </a:r>
            <a:endParaRPr lang="en-US" altLang="zh-CN" sz="20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3338" name="矩形 13337">
            <a:extLst>
              <a:ext uri="{FF2B5EF4-FFF2-40B4-BE49-F238E27FC236}">
                <a16:creationId xmlns:a16="http://schemas.microsoft.com/office/drawing/2014/main" id="{1B3D0008-909C-4C94-99F7-59DEED10C8AA}"/>
              </a:ext>
            </a:extLst>
          </p:cNvPr>
          <p:cNvSpPr/>
          <p:nvPr/>
        </p:nvSpPr>
        <p:spPr>
          <a:xfrm>
            <a:off x="3563938" y="4581525"/>
            <a:ext cx="5397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华文琥珀" pitchFamily="2" charset="-122"/>
              </a:rPr>
              <a:t>？</a:t>
            </a:r>
          </a:p>
        </p:txBody>
      </p:sp>
      <p:grpSp>
        <p:nvGrpSpPr>
          <p:cNvPr id="13339" name="组合 13338">
            <a:extLst>
              <a:ext uri="{FF2B5EF4-FFF2-40B4-BE49-F238E27FC236}">
                <a16:creationId xmlns:a16="http://schemas.microsoft.com/office/drawing/2014/main" id="{40CC978A-52EE-443C-A2BB-D33B90D74BC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13325"/>
            <a:ext cx="3810000" cy="1539875"/>
            <a:chOff x="0" y="0"/>
            <a:chExt cx="2223" cy="953"/>
          </a:xfrm>
        </p:grpSpPr>
        <p:sp>
          <p:nvSpPr>
            <p:cNvPr id="14363" name="上箭头标注 13339">
              <a:extLst>
                <a:ext uri="{FF2B5EF4-FFF2-40B4-BE49-F238E27FC236}">
                  <a16:creationId xmlns:a16="http://schemas.microsoft.com/office/drawing/2014/main" id="{62E37E6C-3BFC-4FFD-8E7A-39485C2C0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0"/>
              <a:ext cx="1860" cy="953"/>
            </a:xfrm>
            <a:prstGeom prst="upArrowCallout">
              <a:avLst>
                <a:gd name="adj1" fmla="val 48793"/>
                <a:gd name="adj2" fmla="val 48793"/>
                <a:gd name="adj3" fmla="val 16644"/>
                <a:gd name="adj4" fmla="val 66667"/>
              </a:avLst>
            </a:prstGeom>
            <a:solidFill>
              <a:srgbClr val="A4001B">
                <a:alpha val="89999"/>
              </a:srgb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文本框 13340">
              <a:extLst>
                <a:ext uri="{FF2B5EF4-FFF2-40B4-BE49-F238E27FC236}">
                  <a16:creationId xmlns:a16="http://schemas.microsoft.com/office/drawing/2014/main" id="{90742CB3-D526-4CDC-A175-F6C1147A6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8"/>
              <a:ext cx="222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手工添加告诉路由器去往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202.99.8.0</a:t>
              </a: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走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S1/2</a:t>
              </a: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接口这条路</a:t>
              </a: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42" name="文本框 13341">
            <a:extLst>
              <a:ext uri="{FF2B5EF4-FFF2-40B4-BE49-F238E27FC236}">
                <a16:creationId xmlns:a16="http://schemas.microsoft.com/office/drawing/2014/main" id="{20F4BC17-4D1D-4BFE-98CE-F4383A03719C}"/>
              </a:ext>
            </a:extLst>
          </p:cNvPr>
          <p:cNvSpPr txBox="1"/>
          <p:nvPr/>
        </p:nvSpPr>
        <p:spPr>
          <a:xfrm>
            <a:off x="1219200" y="4149725"/>
            <a:ext cx="2665413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200" b="1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S  202.99.8.0      S1/2 </a:t>
            </a:r>
            <a:endParaRPr lang="en-US" altLang="zh-CN" sz="2200" b="1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3343" name="文本框 13342">
            <a:extLst>
              <a:ext uri="{FF2B5EF4-FFF2-40B4-BE49-F238E27FC236}">
                <a16:creationId xmlns:a16="http://schemas.microsoft.com/office/drawing/2014/main" id="{BD6D395D-EAA8-4CD6-A4BB-788B60E9D650}"/>
              </a:ext>
            </a:extLst>
          </p:cNvPr>
          <p:cNvSpPr txBox="1"/>
          <p:nvPr/>
        </p:nvSpPr>
        <p:spPr>
          <a:xfrm>
            <a:off x="5364163" y="4652963"/>
            <a:ext cx="2520950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RB  </a:t>
            </a:r>
            <a:r>
              <a:rPr lang="zh-CN" altLang="en-US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去往</a:t>
            </a:r>
            <a:r>
              <a:rPr lang="en-US" altLang="zh-CN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192.168.10.0 </a:t>
            </a:r>
            <a:endParaRPr lang="en-US" altLang="zh-CN" sz="20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3344" name="矩形 13343">
            <a:extLst>
              <a:ext uri="{FF2B5EF4-FFF2-40B4-BE49-F238E27FC236}">
                <a16:creationId xmlns:a16="http://schemas.microsoft.com/office/drawing/2014/main" id="{92E231F3-6B7D-494B-844A-F20D26C63FB9}"/>
              </a:ext>
            </a:extLst>
          </p:cNvPr>
          <p:cNvSpPr/>
          <p:nvPr/>
        </p:nvSpPr>
        <p:spPr>
          <a:xfrm>
            <a:off x="7740650" y="4581525"/>
            <a:ext cx="5397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华文琥珀" pitchFamily="2" charset="-122"/>
              </a:rPr>
              <a:t>？</a:t>
            </a:r>
          </a:p>
        </p:txBody>
      </p:sp>
      <p:grpSp>
        <p:nvGrpSpPr>
          <p:cNvPr id="13345" name="组合 13344">
            <a:extLst>
              <a:ext uri="{FF2B5EF4-FFF2-40B4-BE49-F238E27FC236}">
                <a16:creationId xmlns:a16="http://schemas.microsoft.com/office/drawing/2014/main" id="{50086DD1-93F8-4DD2-9A8B-C145FFB40E2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13325"/>
            <a:ext cx="3962400" cy="1539875"/>
            <a:chOff x="0" y="0"/>
            <a:chExt cx="2223" cy="953"/>
          </a:xfrm>
        </p:grpSpPr>
        <p:sp>
          <p:nvSpPr>
            <p:cNvPr id="14369" name="上箭头标注 13345">
              <a:extLst>
                <a:ext uri="{FF2B5EF4-FFF2-40B4-BE49-F238E27FC236}">
                  <a16:creationId xmlns:a16="http://schemas.microsoft.com/office/drawing/2014/main" id="{D724B135-8AA5-4D9C-971A-FCE3CA11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0"/>
              <a:ext cx="1860" cy="953"/>
            </a:xfrm>
            <a:prstGeom prst="upArrowCallout">
              <a:avLst>
                <a:gd name="adj1" fmla="val 48793"/>
                <a:gd name="adj2" fmla="val 48793"/>
                <a:gd name="adj3" fmla="val 16644"/>
                <a:gd name="adj4" fmla="val 66667"/>
              </a:avLst>
            </a:prstGeom>
            <a:solidFill>
              <a:srgbClr val="A4001B">
                <a:alpha val="89999"/>
              </a:srgb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文本框 13346">
              <a:extLst>
                <a:ext uri="{FF2B5EF4-FFF2-40B4-BE49-F238E27FC236}">
                  <a16:creationId xmlns:a16="http://schemas.microsoft.com/office/drawing/2014/main" id="{E3AC128C-389A-4834-B408-A08263FA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8"/>
              <a:ext cx="22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手工添加告诉路由器去往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192.168.10.0</a:t>
              </a: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走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S1/2</a:t>
              </a: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接口这条路</a:t>
              </a: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48" name="文本框 13347">
            <a:extLst>
              <a:ext uri="{FF2B5EF4-FFF2-40B4-BE49-F238E27FC236}">
                <a16:creationId xmlns:a16="http://schemas.microsoft.com/office/drawing/2014/main" id="{09149CCF-0451-4402-8C86-E977C079C03A}"/>
              </a:ext>
            </a:extLst>
          </p:cNvPr>
          <p:cNvSpPr txBox="1"/>
          <p:nvPr/>
        </p:nvSpPr>
        <p:spPr>
          <a:xfrm>
            <a:off x="5322888" y="4149725"/>
            <a:ext cx="2809875" cy="4270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200" b="1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cs typeface="+mn-ea"/>
              </a:rPr>
              <a:t>S  192.168.10.0  S1/2 </a:t>
            </a:r>
            <a:endParaRPr lang="en-US" altLang="zh-CN" sz="2200" b="1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3349" name="直接连接符 13348">
            <a:extLst>
              <a:ext uri="{FF2B5EF4-FFF2-40B4-BE49-F238E27FC236}">
                <a16:creationId xmlns:a16="http://schemas.microsoft.com/office/drawing/2014/main" id="{62092DC0-639D-44DB-837C-AB1809511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349500"/>
            <a:ext cx="5256213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9" dur="1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52" dur="10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1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 animBg="1"/>
      <p:bldP spid="13336" grpId="0" animBg="1"/>
      <p:bldP spid="13337" grpId="0"/>
      <p:bldP spid="13338" grpId="0"/>
      <p:bldP spid="13338" grpId="1"/>
      <p:bldP spid="13342" grpId="0"/>
      <p:bldP spid="13343" grpId="0"/>
      <p:bldP spid="13344" grpId="0"/>
      <p:bldP spid="13344" grpId="1"/>
      <p:bldP spid="133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4337">
            <a:extLst>
              <a:ext uri="{FF2B5EF4-FFF2-40B4-BE49-F238E27FC236}">
                <a16:creationId xmlns:a16="http://schemas.microsoft.com/office/drawing/2014/main" id="{98FE58A7-5E4D-44B4-9C7E-E9432B8F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76250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配置静态路由步骤</a:t>
            </a:r>
          </a:p>
        </p:txBody>
      </p:sp>
      <p:sp>
        <p:nvSpPr>
          <p:cNvPr id="15362" name="矩形 14338">
            <a:extLst>
              <a:ext uri="{FF2B5EF4-FFF2-40B4-BE49-F238E27FC236}">
                <a16:creationId xmlns:a16="http://schemas.microsoft.com/office/drawing/2014/main" id="{857C2927-7B84-427E-BC5E-B704EA38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宋体" panose="02010600030101010101" pitchFamily="2" charset="-122"/>
              </a:rPr>
              <a:t>静态路由的一般配置步骤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i="1">
                <a:latin typeface="宋体" panose="02010600030101010101" pitchFamily="2" charset="-122"/>
              </a:rPr>
              <a:t>1.</a:t>
            </a:r>
            <a:r>
              <a:rPr lang="zh-CN" altLang="en-US" sz="2800" b="1" i="1">
                <a:latin typeface="宋体" panose="02010600030101010101" pitchFamily="2" charset="-122"/>
              </a:rPr>
              <a:t>为路由器每个接口配置</a:t>
            </a:r>
            <a:r>
              <a:rPr lang="en-US" altLang="zh-CN" sz="2800" b="1" i="1">
                <a:latin typeface="宋体" panose="02010600030101010101" pitchFamily="2" charset="-122"/>
              </a:rPr>
              <a:t>IP</a:t>
            </a:r>
            <a:r>
              <a:rPr lang="zh-CN" altLang="en-US" sz="2800" b="1" i="1">
                <a:latin typeface="宋体" panose="02010600030101010101" pitchFamily="2" charset="-122"/>
              </a:rPr>
              <a:t>地址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i="1">
                <a:latin typeface="宋体" panose="02010600030101010101" pitchFamily="2" charset="-122"/>
              </a:rPr>
              <a:t>2.</a:t>
            </a:r>
            <a:r>
              <a:rPr lang="zh-CN" altLang="en-US" sz="2800" b="1" i="1">
                <a:latin typeface="宋体" panose="02010600030101010101" pitchFamily="2" charset="-122"/>
              </a:rPr>
              <a:t>确定本路由器有哪些直连网段的路由信息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i="1">
                <a:latin typeface="宋体" panose="02010600030101010101" pitchFamily="2" charset="-122"/>
              </a:rPr>
              <a:t>3.</a:t>
            </a:r>
            <a:r>
              <a:rPr lang="zh-CN" altLang="en-US" sz="2800" b="1" i="1">
                <a:latin typeface="宋体" panose="02010600030101010101" pitchFamily="2" charset="-122"/>
              </a:rPr>
              <a:t>确定网络中有哪些属于本路由器的非直连网段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i="1">
                <a:latin typeface="宋体" panose="02010600030101010101" pitchFamily="2" charset="-122"/>
              </a:rPr>
              <a:t>4.</a:t>
            </a:r>
            <a:r>
              <a:rPr lang="zh-CN" altLang="en-US" sz="2800" b="1" i="1">
                <a:latin typeface="宋体" panose="02010600030101010101" pitchFamily="2" charset="-122"/>
              </a:rPr>
              <a:t>添加本路由器的非直连网段相关的路由信息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15361">
            <a:extLst>
              <a:ext uri="{FF2B5EF4-FFF2-40B4-BE49-F238E27FC236}">
                <a16:creationId xmlns:a16="http://schemas.microsoft.com/office/drawing/2014/main" id="{B594339F-276D-4B62-B3A0-AA92A61B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76250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静态路由配置实例</a:t>
            </a:r>
          </a:p>
        </p:txBody>
      </p:sp>
      <p:grpSp>
        <p:nvGrpSpPr>
          <p:cNvPr id="16386" name="组合 15362">
            <a:extLst>
              <a:ext uri="{FF2B5EF4-FFF2-40B4-BE49-F238E27FC236}">
                <a16:creationId xmlns:a16="http://schemas.microsoft.com/office/drawing/2014/main" id="{A9EF93C7-DE2B-41A1-BD92-72AA43AE9761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4114800"/>
            <a:ext cx="7473950" cy="1647825"/>
            <a:chOff x="0" y="0"/>
            <a:chExt cx="5044" cy="1134"/>
          </a:xfrm>
        </p:grpSpPr>
        <p:sp>
          <p:nvSpPr>
            <p:cNvPr id="16387" name="矩形标注 15363">
              <a:extLst>
                <a:ext uri="{FF2B5EF4-FFF2-40B4-BE49-F238E27FC236}">
                  <a16:creationId xmlns:a16="http://schemas.microsoft.com/office/drawing/2014/main" id="{980FDA2F-B290-4AA1-B208-F4924F9F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035" cy="1134"/>
            </a:xfrm>
            <a:prstGeom prst="wedgeRectCallout">
              <a:avLst>
                <a:gd name="adj1" fmla="val -21736"/>
                <a:gd name="adj2" fmla="val -105731"/>
              </a:avLst>
            </a:prstGeom>
            <a:solidFill>
              <a:srgbClr val="CED3DE">
                <a:alpha val="75000"/>
              </a:srgb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zh-CN" sz="1000">
                <a:solidFill>
                  <a:srgbClr val="A4001B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8" name="矩形 15364">
              <a:extLst>
                <a:ext uri="{FF2B5EF4-FFF2-40B4-BE49-F238E27FC236}">
                  <a16:creationId xmlns:a16="http://schemas.microsoft.com/office/drawing/2014/main" id="{E6BDE96F-6339-41FB-ACFB-72EF56C1B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135"/>
              <a:ext cx="4999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3100"/>
                </a:lnSpc>
                <a:spcAft>
                  <a:spcPts val="900"/>
                </a:spcAft>
              </a:pPr>
              <a:r>
                <a:rPr lang="en-US" altLang="zh-CN" sz="2000" b="1" dirty="0" err="1">
                  <a:solidFill>
                    <a:srgbClr val="A4001B"/>
                  </a:solidFill>
                  <a:latin typeface="Times New Roman" panose="02020603050405020304" pitchFamily="18" charset="0"/>
                </a:rPr>
                <a:t>routerA</a:t>
              </a:r>
              <a:r>
                <a:rPr lang="en-US" altLang="zh-CN" sz="2000" b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  <a:t>(config)#</a:t>
              </a:r>
              <a:r>
                <a:rPr lang="en-US" altLang="zh-CN" sz="2000" b="1" dirty="0" err="1">
                  <a:solidFill>
                    <a:srgbClr val="A4001B"/>
                  </a:solidFill>
                  <a:latin typeface="Times New Roman" panose="02020603050405020304" pitchFamily="18" charset="0"/>
                </a:rPr>
                <a:t>ip</a:t>
              </a:r>
              <a:r>
                <a:rPr lang="en-US" altLang="zh-CN" sz="2000" b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  <a:t> route 172.16.1.0 255.255.255.0 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172.16.2.1</a:t>
              </a:r>
              <a:br>
                <a:rPr lang="en-US" altLang="zh-CN" sz="2000" b="1" i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</a:br>
              <a:r>
                <a:rPr lang="zh-CN" altLang="en-US" sz="2000" b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  <a:t>或</a:t>
              </a:r>
              <a:r>
                <a:rPr lang="zh-CN" altLang="en-US" sz="2000" b="1" i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  <a:t> </a:t>
              </a:r>
              <a:br>
                <a:rPr lang="zh-CN" altLang="en-US" sz="2000" b="1" i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</a:br>
              <a:r>
                <a:rPr lang="en-US" altLang="zh-CN" sz="2000" b="1" dirty="0" err="1">
                  <a:solidFill>
                    <a:srgbClr val="A4001B"/>
                  </a:solidFill>
                  <a:latin typeface="Times New Roman" panose="02020603050405020304" pitchFamily="18" charset="0"/>
                </a:rPr>
                <a:t>routerA</a:t>
              </a:r>
              <a:r>
                <a:rPr lang="en-US" altLang="zh-CN" sz="2000" b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  <a:t>(config)#</a:t>
              </a:r>
              <a:r>
                <a:rPr lang="en-US" altLang="zh-CN" sz="2000" b="1" dirty="0" err="1">
                  <a:solidFill>
                    <a:srgbClr val="A4001B"/>
                  </a:solidFill>
                  <a:latin typeface="Times New Roman" panose="02020603050405020304" pitchFamily="18" charset="0"/>
                </a:rPr>
                <a:t>ip</a:t>
              </a:r>
              <a:r>
                <a:rPr lang="en-US" altLang="zh-CN" sz="2000" b="1" dirty="0">
                  <a:solidFill>
                    <a:srgbClr val="A4001B"/>
                  </a:solidFill>
                  <a:latin typeface="Times New Roman" panose="02020603050405020304" pitchFamily="18" charset="0"/>
                </a:rPr>
                <a:t> route 172.16.1.0 255.255.255.0 </a:t>
              </a:r>
              <a:r>
                <a:rPr lang="en-US" altLang="zh-CN" sz="20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serial 1/2</a:t>
              </a: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89" name="组合 15365">
            <a:extLst>
              <a:ext uri="{FF2B5EF4-FFF2-40B4-BE49-F238E27FC236}">
                <a16:creationId xmlns:a16="http://schemas.microsoft.com/office/drawing/2014/main" id="{F1C9D7B8-7C24-47D4-B57C-C8577580C3F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524000"/>
            <a:ext cx="6629400" cy="1673225"/>
            <a:chOff x="0" y="0"/>
            <a:chExt cx="4752" cy="1198"/>
          </a:xfrm>
        </p:grpSpPr>
        <p:pic>
          <p:nvPicPr>
            <p:cNvPr id="16390" name="图片 15366" descr="云-02">
              <a:extLst>
                <a:ext uri="{FF2B5EF4-FFF2-40B4-BE49-F238E27FC236}">
                  <a16:creationId xmlns:a16="http://schemas.microsoft.com/office/drawing/2014/main" id="{D5107E4A-6186-48EA-96D1-EC07EDD08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36"/>
              <a:ext cx="1152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直接连接符 15367">
              <a:extLst>
                <a:ext uri="{FF2B5EF4-FFF2-40B4-BE49-F238E27FC236}">
                  <a16:creationId xmlns:a16="http://schemas.microsoft.com/office/drawing/2014/main" id="{AB3B7917-2620-455B-9BFA-4EBB2B5BC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163"/>
              <a:ext cx="128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矩形 15368">
              <a:extLst>
                <a:ext uri="{FF2B5EF4-FFF2-40B4-BE49-F238E27FC236}">
                  <a16:creationId xmlns:a16="http://schemas.microsoft.com/office/drawing/2014/main" id="{6370D5AF-8BDC-464F-9BAB-0999F6D5F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92"/>
              <a:ext cx="16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矩形 15369">
              <a:extLst>
                <a:ext uri="{FF2B5EF4-FFF2-40B4-BE49-F238E27FC236}">
                  <a16:creationId xmlns:a16="http://schemas.microsoft.com/office/drawing/2014/main" id="{0CE9FA73-6839-4098-BCB5-7D73B4F8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726"/>
              <a:ext cx="18" cy="27"/>
            </a:xfrm>
            <a:prstGeom prst="rect">
              <a:avLst/>
            </a:pr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矩形 15370">
              <a:extLst>
                <a:ext uri="{FF2B5EF4-FFF2-40B4-BE49-F238E27FC236}">
                  <a16:creationId xmlns:a16="http://schemas.microsoft.com/office/drawing/2014/main" id="{FDAA9F2C-2F75-40C6-9A1B-570E6475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825"/>
              <a:ext cx="5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172.16.2.1</a:t>
              </a:r>
            </a:p>
          </p:txBody>
        </p:sp>
        <p:sp>
          <p:nvSpPr>
            <p:cNvPr id="16395" name="矩形 15371">
              <a:extLst>
                <a:ext uri="{FF2B5EF4-FFF2-40B4-BE49-F238E27FC236}">
                  <a16:creationId xmlns:a16="http://schemas.microsoft.com/office/drawing/2014/main" id="{7CD318E6-D305-4A9E-BA24-216FD7A25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482"/>
              <a:ext cx="2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S1/2</a:t>
              </a:r>
            </a:p>
          </p:txBody>
        </p:sp>
        <p:sp>
          <p:nvSpPr>
            <p:cNvPr id="16396" name="矩形 15372">
              <a:extLst>
                <a:ext uri="{FF2B5EF4-FFF2-40B4-BE49-F238E27FC236}">
                  <a16:creationId xmlns:a16="http://schemas.microsoft.com/office/drawing/2014/main" id="{D8DEAD6D-2835-4DA7-80D1-FA0FF49AB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273"/>
              <a:ext cx="60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172.16.1.0</a:t>
              </a:r>
            </a:p>
          </p:txBody>
        </p:sp>
        <p:sp>
          <p:nvSpPr>
            <p:cNvPr id="16397" name="矩形 15373">
              <a:extLst>
                <a:ext uri="{FF2B5EF4-FFF2-40B4-BE49-F238E27FC236}">
                  <a16:creationId xmlns:a16="http://schemas.microsoft.com/office/drawing/2014/main" id="{A1AC53CA-5E68-46E5-9C4D-FABFE424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823"/>
              <a:ext cx="5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172.16.2.2</a:t>
              </a:r>
            </a:p>
          </p:txBody>
        </p:sp>
        <p:sp>
          <p:nvSpPr>
            <p:cNvPr id="16398" name="文本框 15374">
              <a:extLst>
                <a:ext uri="{FF2B5EF4-FFF2-40B4-BE49-F238E27FC236}">
                  <a16:creationId xmlns:a16="http://schemas.microsoft.com/office/drawing/2014/main" id="{4659C973-F768-4A7C-A765-99F67BC04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507"/>
              <a:ext cx="42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600" b="1">
                  <a:latin typeface="Helvetica" panose="020B0604020202020204" pitchFamily="34" charset="0"/>
                </a:rPr>
                <a:t>网络</a:t>
              </a:r>
              <a:endParaRPr lang="zh-CN" altLang="en-US" sz="1600" b="1">
                <a:latin typeface="Courier" pitchFamily="1" charset="0"/>
              </a:endParaRPr>
            </a:p>
          </p:txBody>
        </p:sp>
        <p:sp>
          <p:nvSpPr>
            <p:cNvPr id="16399" name="直接连接符 15375">
              <a:extLst>
                <a:ext uri="{FF2B5EF4-FFF2-40B4-BE49-F238E27FC236}">
                  <a16:creationId xmlns:a16="http://schemas.microsoft.com/office/drawing/2014/main" id="{B5B07C13-9E28-4967-A104-8A13A2F3E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365"/>
              <a:ext cx="321" cy="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直接连接符 15376">
              <a:extLst>
                <a:ext uri="{FF2B5EF4-FFF2-40B4-BE49-F238E27FC236}">
                  <a16:creationId xmlns:a16="http://schemas.microsoft.com/office/drawing/2014/main" id="{C00E4A80-BB1B-4287-8896-6D68B1500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924"/>
              <a:ext cx="331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直接连接符 15377">
              <a:extLst>
                <a:ext uri="{FF2B5EF4-FFF2-40B4-BE49-F238E27FC236}">
                  <a16:creationId xmlns:a16="http://schemas.microsoft.com/office/drawing/2014/main" id="{CB71F7B9-78F4-47A9-A2BB-80F3332C9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734"/>
              <a:ext cx="431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直接连接符 15378">
              <a:extLst>
                <a:ext uri="{FF2B5EF4-FFF2-40B4-BE49-F238E27FC236}">
                  <a16:creationId xmlns:a16="http://schemas.microsoft.com/office/drawing/2014/main" id="{D3FDA2C8-513F-4D19-BDF1-417EEB33C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276"/>
              <a:ext cx="1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3" name="组合 15379">
              <a:extLst>
                <a:ext uri="{FF2B5EF4-FFF2-40B4-BE49-F238E27FC236}">
                  <a16:creationId xmlns:a16="http://schemas.microsoft.com/office/drawing/2014/main" id="{2A8A8F3E-C170-4534-B56E-DF1559EEF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9" y="654"/>
              <a:ext cx="1539" cy="100"/>
              <a:chOff x="0" y="0"/>
              <a:chExt cx="1368" cy="89"/>
            </a:xfrm>
          </p:grpSpPr>
          <p:sp>
            <p:nvSpPr>
              <p:cNvPr id="16404" name="矩形 15380">
                <a:extLst>
                  <a:ext uri="{FF2B5EF4-FFF2-40B4-BE49-F238E27FC236}">
                    <a16:creationId xmlns:a16="http://schemas.microsoft.com/office/drawing/2014/main" id="{A5374C8E-896B-43C4-B046-C711CD3B7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"/>
                <a:ext cx="880" cy="1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矩形 15381">
                <a:extLst>
                  <a:ext uri="{FF2B5EF4-FFF2-40B4-BE49-F238E27FC236}">
                    <a16:creationId xmlns:a16="http://schemas.microsoft.com/office/drawing/2014/main" id="{64675F3B-4335-4CE3-BB77-381E6A8C0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" y="68"/>
                <a:ext cx="688" cy="1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任意多边形 15382">
                <a:extLst>
                  <a:ext uri="{FF2B5EF4-FFF2-40B4-BE49-F238E27FC236}">
                    <a16:creationId xmlns:a16="http://schemas.microsoft.com/office/drawing/2014/main" id="{2D2C0F5C-71C1-4B75-99ED-7BA8E039F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0"/>
                <a:ext cx="225" cy="89"/>
              </a:xfrm>
              <a:custGeom>
                <a:avLst/>
                <a:gdLst>
                  <a:gd name="T0" fmla="*/ 0 w 225"/>
                  <a:gd name="T1" fmla="*/ 64 h 89"/>
                  <a:gd name="T2" fmla="*/ 8 w 225"/>
                  <a:gd name="T3" fmla="*/ 88 h 89"/>
                  <a:gd name="T4" fmla="*/ 224 w 225"/>
                  <a:gd name="T5" fmla="*/ 24 h 89"/>
                  <a:gd name="T6" fmla="*/ 216 w 225"/>
                  <a:gd name="T7" fmla="*/ 0 h 89"/>
                  <a:gd name="T8" fmla="*/ 0 w 225"/>
                  <a:gd name="T9" fmla="*/ 6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89">
                    <a:moveTo>
                      <a:pt x="0" y="64"/>
                    </a:moveTo>
                    <a:lnTo>
                      <a:pt x="8" y="88"/>
                    </a:lnTo>
                    <a:lnTo>
                      <a:pt x="224" y="24"/>
                    </a:lnTo>
                    <a:lnTo>
                      <a:pt x="216" y="0"/>
                    </a:lnTo>
                    <a:lnTo>
                      <a:pt x="0" y="64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7" name="矩形 15383">
              <a:extLst>
                <a:ext uri="{FF2B5EF4-FFF2-40B4-BE49-F238E27FC236}">
                  <a16:creationId xmlns:a16="http://schemas.microsoft.com/office/drawing/2014/main" id="{4066C047-9F23-4FC0-A468-7A5E973D7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737"/>
              <a:ext cx="9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1575"/>
                </a:lnSpc>
                <a:spcAft>
                  <a:spcPts val="900"/>
                </a:spcAft>
              </a:pPr>
              <a:r>
                <a:rPr lang="en-US" altLang="zh-CN" sz="1400" b="1">
                  <a:solidFill>
                    <a:srgbClr val="FFFFFF"/>
                  </a:solidFill>
                  <a:latin typeface="Helvetica" panose="020B0604020202020204" pitchFamily="34" charset="0"/>
                </a:rPr>
                <a:t>B</a:t>
              </a:r>
              <a:endParaRPr lang="en-US" altLang="zh-CN" sz="1400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6408" name="矩形 15384">
              <a:extLst>
                <a:ext uri="{FF2B5EF4-FFF2-40B4-BE49-F238E27FC236}">
                  <a16:creationId xmlns:a16="http://schemas.microsoft.com/office/drawing/2014/main" id="{510584A1-5CBE-43B2-8692-1476890C3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687"/>
              <a:ext cx="4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10.0.0.0</a:t>
              </a:r>
            </a:p>
          </p:txBody>
        </p:sp>
        <p:pic>
          <p:nvPicPr>
            <p:cNvPr id="16409" name="图片 15385" descr="PC">
              <a:extLst>
                <a:ext uri="{FF2B5EF4-FFF2-40B4-BE49-F238E27FC236}">
                  <a16:creationId xmlns:a16="http://schemas.microsoft.com/office/drawing/2014/main" id="{39F3D071-F3F8-4DDC-81BA-5C04807B3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0"/>
              <a:ext cx="62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0" name="图片 15386" descr="PC">
              <a:extLst>
                <a:ext uri="{FF2B5EF4-FFF2-40B4-BE49-F238E27FC236}">
                  <a16:creationId xmlns:a16="http://schemas.microsoft.com/office/drawing/2014/main" id="{D23A973C-6D4F-44BA-A039-AC6A35743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624"/>
              <a:ext cx="62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1" name="图片 15387" descr="Router">
              <a:extLst>
                <a:ext uri="{FF2B5EF4-FFF2-40B4-BE49-F238E27FC236}">
                  <a16:creationId xmlns:a16="http://schemas.microsoft.com/office/drawing/2014/main" id="{8B4ED80E-A696-4EC0-ACAE-6D37BB4A4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528"/>
              <a:ext cx="57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2" name="图片 15388" descr="Router">
              <a:extLst>
                <a:ext uri="{FF2B5EF4-FFF2-40B4-BE49-F238E27FC236}">
                  <a16:creationId xmlns:a16="http://schemas.microsoft.com/office/drawing/2014/main" id="{4AF22952-9B7D-4925-BB18-14C083AA8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28"/>
              <a:ext cx="57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图片 15389" descr="Router">
              <a:extLst>
                <a:ext uri="{FF2B5EF4-FFF2-40B4-BE49-F238E27FC236}">
                  <a16:creationId xmlns:a16="http://schemas.microsoft.com/office/drawing/2014/main" id="{226A2CD8-C5EB-4993-B5E5-E58A76355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4"/>
              <a:ext cx="57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4" name="图片 15390" descr="Router">
              <a:extLst>
                <a:ext uri="{FF2B5EF4-FFF2-40B4-BE49-F238E27FC236}">
                  <a16:creationId xmlns:a16="http://schemas.microsoft.com/office/drawing/2014/main" id="{EFE74B26-4239-430D-91A3-494BEF9FC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44"/>
              <a:ext cx="57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5" name="矩形 15391">
              <a:extLst>
                <a:ext uri="{FF2B5EF4-FFF2-40B4-BE49-F238E27FC236}">
                  <a16:creationId xmlns:a16="http://schemas.microsoft.com/office/drawing/2014/main" id="{84F09664-3484-43B4-849E-1C2A5701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733"/>
              <a:ext cx="8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1575"/>
                </a:lnSpc>
                <a:spcAft>
                  <a:spcPts val="900"/>
                </a:spcAft>
              </a:pPr>
              <a:r>
                <a:rPr lang="en-US" altLang="zh-CN" sz="1400" b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6416" name="矩形 15392">
              <a:extLst>
                <a:ext uri="{FF2B5EF4-FFF2-40B4-BE49-F238E27FC236}">
                  <a16:creationId xmlns:a16="http://schemas.microsoft.com/office/drawing/2014/main" id="{7D55E2B1-DA80-40B2-B77E-0FBCDAC5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737"/>
              <a:ext cx="9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1575"/>
                </a:lnSpc>
                <a:spcAft>
                  <a:spcPts val="900"/>
                </a:spcAft>
              </a:pPr>
              <a:r>
                <a:rPr lang="en-US" altLang="zh-CN" sz="1400" b="1">
                  <a:latin typeface="Helvetica" panose="020B0604020202020204" pitchFamily="34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6385">
            <a:extLst>
              <a:ext uri="{FF2B5EF4-FFF2-40B4-BE49-F238E27FC236}">
                <a16:creationId xmlns:a16="http://schemas.microsoft.com/office/drawing/2014/main" id="{99D009A1-90CB-487B-87CF-3920187C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76250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静态路由配置</a:t>
            </a:r>
          </a:p>
        </p:txBody>
      </p:sp>
      <p:sp>
        <p:nvSpPr>
          <p:cNvPr id="17410" name="矩形 16386">
            <a:extLst>
              <a:ext uri="{FF2B5EF4-FFF2-40B4-BE49-F238E27FC236}">
                <a16:creationId xmlns:a16="http://schemas.microsoft.com/office/drawing/2014/main" id="{D680F8E8-F398-499A-87E9-542F3FCC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557338"/>
            <a:ext cx="867568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静态路由配置命令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b="1" i="1">
                <a:latin typeface="Times New Roman" panose="02020603050405020304" pitchFamily="18" charset="0"/>
              </a:rPr>
              <a:t>配置静态路由用命令</a:t>
            </a:r>
            <a:r>
              <a:rPr lang="en-US" altLang="zh-CN" sz="2400" b="1" i="1">
                <a:latin typeface="Times New Roman" panose="02020603050405020304" pitchFamily="18" charset="0"/>
              </a:rPr>
              <a:t>ip route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b="1" i="1">
                <a:latin typeface="Times New Roman" panose="02020603050405020304" pitchFamily="18" charset="0"/>
              </a:rPr>
              <a:t>router(config)#ip route [</a:t>
            </a:r>
            <a:r>
              <a:rPr lang="zh-CN" altLang="en-US" sz="2400" b="1" i="1">
                <a:latin typeface="Times New Roman" panose="02020603050405020304" pitchFamily="18" charset="0"/>
              </a:rPr>
              <a:t>网络编号</a:t>
            </a:r>
            <a:r>
              <a:rPr lang="en-US" altLang="zh-CN" sz="2400" b="1" i="1">
                <a:latin typeface="Times New Roman" panose="02020603050405020304" pitchFamily="18" charset="0"/>
              </a:rPr>
              <a:t>] [</a:t>
            </a:r>
            <a:r>
              <a:rPr lang="zh-CN" altLang="en-US" sz="2400" b="1" i="1">
                <a:latin typeface="Times New Roman" panose="02020603050405020304" pitchFamily="18" charset="0"/>
              </a:rPr>
              <a:t>子网掩码</a:t>
            </a:r>
            <a:r>
              <a:rPr lang="en-US" altLang="zh-CN" sz="2400" b="1" i="1">
                <a:latin typeface="Times New Roman" panose="02020603050405020304" pitchFamily="18" charset="0"/>
              </a:rPr>
              <a:t>] [</a:t>
            </a:r>
            <a:r>
              <a:rPr lang="zh-CN" altLang="en-US" sz="2400" b="1" i="1">
                <a:latin typeface="Times New Roman" panose="02020603050405020304" pitchFamily="18" charset="0"/>
              </a:rPr>
              <a:t>转发路由器的</a:t>
            </a:r>
            <a:r>
              <a:rPr lang="en-US" altLang="zh-CN" sz="2400" b="1" i="1">
                <a:latin typeface="Times New Roman" panose="02020603050405020304" pitchFamily="18" charset="0"/>
              </a:rPr>
              <a:t>IP</a:t>
            </a:r>
            <a:r>
              <a:rPr lang="zh-CN" altLang="en-US" sz="2400" b="1" i="1">
                <a:latin typeface="Times New Roman" panose="02020603050405020304" pitchFamily="18" charset="0"/>
              </a:rPr>
              <a:t>地址</a:t>
            </a:r>
            <a:r>
              <a:rPr lang="en-US" altLang="zh-CN" sz="2400" b="1" i="1">
                <a:latin typeface="Times New Roman" panose="02020603050405020304" pitchFamily="18" charset="0"/>
              </a:rPr>
              <a:t>/</a:t>
            </a:r>
            <a:r>
              <a:rPr lang="zh-CN" altLang="en-US" sz="2400" b="1" i="1">
                <a:latin typeface="Times New Roman" panose="02020603050405020304" pitchFamily="18" charset="0"/>
              </a:rPr>
              <a:t>本地接口</a:t>
            </a:r>
            <a:r>
              <a:rPr lang="en-US" altLang="zh-CN" sz="2400" b="1" i="1">
                <a:latin typeface="Times New Roman" panose="02020603050405020304" pitchFamily="18" charset="0"/>
              </a:rPr>
              <a:t>]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b="1" i="1">
                <a:latin typeface="Times New Roman" panose="02020603050405020304" pitchFamily="18" charset="0"/>
              </a:rPr>
              <a:t>例：</a:t>
            </a:r>
            <a:r>
              <a:rPr lang="en-US" altLang="zh-CN" sz="2400" b="1" i="1">
                <a:latin typeface="Times New Roman" panose="02020603050405020304" pitchFamily="18" charset="0"/>
              </a:rPr>
              <a:t>ip route 192.168.10.0 255.255.255.0  serial 0/1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b="1" i="1">
                <a:latin typeface="Times New Roman" panose="02020603050405020304" pitchFamily="18" charset="0"/>
              </a:rPr>
              <a:t>例：</a:t>
            </a:r>
            <a:r>
              <a:rPr lang="en-US" altLang="zh-CN" sz="2400" b="1" i="1">
                <a:latin typeface="Times New Roman" panose="02020603050405020304" pitchFamily="18" charset="0"/>
              </a:rPr>
              <a:t>ip route 192.168.10.0 255.255.255.0 172.16.2.1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静态路由描述转发路径的方式有两种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b="1" i="1">
                <a:latin typeface="Times New Roman" panose="02020603050405020304" pitchFamily="18" charset="0"/>
              </a:rPr>
              <a:t>指向本地接口（即从本地某接口发出）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b="1" i="1">
                <a:latin typeface="Times New Roman" panose="02020603050405020304" pitchFamily="18" charset="0"/>
              </a:rPr>
              <a:t>指向下一跳路由器直连接口的</a:t>
            </a:r>
            <a:r>
              <a:rPr lang="en-US" altLang="zh-CN" sz="2400" b="1" i="1">
                <a:latin typeface="Times New Roman" panose="02020603050405020304" pitchFamily="18" charset="0"/>
              </a:rPr>
              <a:t>IP</a:t>
            </a:r>
            <a:r>
              <a:rPr lang="zh-CN" altLang="en-US" sz="2400" b="1" i="1">
                <a:latin typeface="Times New Roman" panose="02020603050405020304" pitchFamily="18" charset="0"/>
              </a:rPr>
              <a:t>地址（即将数据包交给</a:t>
            </a:r>
            <a:r>
              <a:rPr lang="en-US" altLang="zh-CN" sz="2400" b="1" i="1">
                <a:latin typeface="Times New Roman" panose="02020603050405020304" pitchFamily="18" charset="0"/>
              </a:rPr>
              <a:t>X.X.X.X</a:t>
            </a:r>
            <a:r>
              <a:rPr lang="zh-CN" altLang="en-US" sz="2400" b="1" i="1"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7409">
            <a:extLst>
              <a:ext uri="{FF2B5EF4-FFF2-40B4-BE49-F238E27FC236}">
                <a16:creationId xmlns:a16="http://schemas.microsoft.com/office/drawing/2014/main" id="{69C71F58-8944-4CA6-AFF2-CB6807E3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04813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默认路由</a:t>
            </a:r>
          </a:p>
        </p:txBody>
      </p:sp>
      <p:sp>
        <p:nvSpPr>
          <p:cNvPr id="18434" name="矩形 17410">
            <a:extLst>
              <a:ext uri="{FF2B5EF4-FFF2-40B4-BE49-F238E27FC236}">
                <a16:creationId xmlns:a16="http://schemas.microsoft.com/office/drawing/2014/main" id="{5BE1FB0A-6550-4517-A059-CA512178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7848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Times New Roman" panose="02020603050405020304" pitchFamily="18" charset="0"/>
              </a:rPr>
              <a:t>默认路由概述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1" i="1">
                <a:latin typeface="Times New Roman" panose="02020603050405020304" pitchFamily="18" charset="0"/>
              </a:rPr>
              <a:t>0.0.0.0/0</a:t>
            </a:r>
            <a:r>
              <a:rPr lang="zh-CN" altLang="en-US" sz="2800" b="1" i="1">
                <a:latin typeface="Times New Roman" panose="02020603050405020304" pitchFamily="18" charset="0"/>
              </a:rPr>
              <a:t>可以匹配所有的</a:t>
            </a:r>
            <a:r>
              <a:rPr lang="en-US" altLang="zh-CN" sz="2800" b="1" i="1">
                <a:latin typeface="Times New Roman" panose="02020603050405020304" pitchFamily="18" charset="0"/>
              </a:rPr>
              <a:t>IP</a:t>
            </a:r>
            <a:r>
              <a:rPr lang="zh-CN" altLang="en-US" sz="2800" b="1" i="1">
                <a:latin typeface="Times New Roman" panose="02020603050405020304" pitchFamily="18" charset="0"/>
              </a:rPr>
              <a:t>地址，属于最不精确的匹配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Times New Roman" panose="02020603050405020304" pitchFamily="18" charset="0"/>
              </a:rPr>
              <a:t>默认路由可以看作是静态路由的一种特殊情况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Times New Roman" panose="02020603050405020304" pitchFamily="18" charset="0"/>
              </a:rPr>
              <a:t>当所有已知路由信息都查不到数据包如何转发时，按缺省路由的信息进行转发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Times New Roman" panose="02020603050405020304" pitchFamily="18" charset="0"/>
              </a:rPr>
              <a:t>配置默认路由：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1" i="1">
                <a:latin typeface="Times New Roman" panose="02020603050405020304" pitchFamily="18" charset="0"/>
              </a:rPr>
              <a:t>router(config)#ip route 0.0.0.0 0.0.0.0 [</a:t>
            </a:r>
            <a:r>
              <a:rPr lang="zh-CN" altLang="en-US" sz="2800" b="1" i="1">
                <a:latin typeface="Times New Roman" panose="02020603050405020304" pitchFamily="18" charset="0"/>
              </a:rPr>
              <a:t>转发路由器的</a:t>
            </a:r>
            <a:r>
              <a:rPr lang="en-US" altLang="zh-CN" sz="2800" b="1" i="1">
                <a:latin typeface="Times New Roman" panose="02020603050405020304" pitchFamily="18" charset="0"/>
              </a:rPr>
              <a:t>IP</a:t>
            </a:r>
            <a:r>
              <a:rPr lang="zh-CN" altLang="en-US" sz="2800" b="1" i="1">
                <a:latin typeface="Times New Roman" panose="02020603050405020304" pitchFamily="18" charset="0"/>
              </a:rPr>
              <a:t>地址</a:t>
            </a:r>
            <a:r>
              <a:rPr lang="en-US" altLang="zh-CN" sz="2800" b="1" i="1">
                <a:latin typeface="Times New Roman" panose="02020603050405020304" pitchFamily="18" charset="0"/>
              </a:rPr>
              <a:t>/</a:t>
            </a:r>
            <a:r>
              <a:rPr lang="zh-CN" altLang="en-US" sz="2800" b="1" i="1">
                <a:latin typeface="Times New Roman" panose="02020603050405020304" pitchFamily="18" charset="0"/>
              </a:rPr>
              <a:t>本地接口</a:t>
            </a:r>
            <a:r>
              <a:rPr lang="en-US" altLang="zh-CN" sz="2800" b="1" i="1">
                <a:latin typeface="Times New Roman" panose="02020603050405020304" pitchFamily="18" charset="0"/>
              </a:rPr>
              <a:t>]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8433">
            <a:extLst>
              <a:ext uri="{FF2B5EF4-FFF2-40B4-BE49-F238E27FC236}">
                <a16:creationId xmlns:a16="http://schemas.microsoft.com/office/drawing/2014/main" id="{1E27DB06-CB93-448E-AB4C-B324EAA3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4813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缺省路由</a:t>
            </a:r>
          </a:p>
        </p:txBody>
      </p:sp>
      <p:sp>
        <p:nvSpPr>
          <p:cNvPr id="19458" name="矩形标注 18434">
            <a:extLst>
              <a:ext uri="{FF2B5EF4-FFF2-40B4-BE49-F238E27FC236}">
                <a16:creationId xmlns:a16="http://schemas.microsoft.com/office/drawing/2014/main" id="{DB4F720C-6F14-4C49-BF1A-BE12F3EC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6913563" cy="792163"/>
          </a:xfrm>
          <a:prstGeom prst="wedgeRectCallout">
            <a:avLst>
              <a:gd name="adj1" fmla="val 15556"/>
              <a:gd name="adj2" fmla="val -184870"/>
            </a:avLst>
          </a:prstGeom>
          <a:solidFill>
            <a:srgbClr val="CED3DE">
              <a:alpha val="70000"/>
            </a:srgbClr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zh-CN" altLang="zh-CN" sz="1000">
              <a:latin typeface="Times New Roman" panose="02020603050405020304" pitchFamily="18" charset="0"/>
            </a:endParaRPr>
          </a:p>
        </p:txBody>
      </p:sp>
      <p:sp>
        <p:nvSpPr>
          <p:cNvPr id="19459" name="矩形 18435">
            <a:extLst>
              <a:ext uri="{FF2B5EF4-FFF2-40B4-BE49-F238E27FC236}">
                <a16:creationId xmlns:a16="http://schemas.microsoft.com/office/drawing/2014/main" id="{00C78064-8403-452F-A865-72288E75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5300663"/>
            <a:ext cx="2828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矩形 18436">
            <a:extLst>
              <a:ext uri="{FF2B5EF4-FFF2-40B4-BE49-F238E27FC236}">
                <a16:creationId xmlns:a16="http://schemas.microsoft.com/office/drawing/2014/main" id="{0842F885-2E05-42E4-9D88-B63EA2CC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4957763"/>
            <a:ext cx="2571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文本框 18437">
            <a:extLst>
              <a:ext uri="{FF2B5EF4-FFF2-40B4-BE49-F238E27FC236}">
                <a16:creationId xmlns:a16="http://schemas.microsoft.com/office/drawing/2014/main" id="{B67C33D0-F06F-4167-A352-4EC86F48D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556125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A4001B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routerB(config)#ip route 0.0.0.0 0.0.0.0 172.16.2.2</a:t>
            </a:r>
          </a:p>
        </p:txBody>
      </p:sp>
      <p:sp>
        <p:nvSpPr>
          <p:cNvPr id="19462" name="圆角矩形标注 18438">
            <a:extLst>
              <a:ext uri="{FF2B5EF4-FFF2-40B4-BE49-F238E27FC236}">
                <a16:creationId xmlns:a16="http://schemas.microsoft.com/office/drawing/2014/main" id="{B36931DD-0789-4B68-8B5D-0FFF8730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12875"/>
            <a:ext cx="2662237" cy="681038"/>
          </a:xfrm>
          <a:prstGeom prst="wedgeRoundRectCallout">
            <a:avLst>
              <a:gd name="adj1" fmla="val -51907"/>
              <a:gd name="adj2" fmla="val 90093"/>
              <a:gd name="adj3" fmla="val 16667"/>
            </a:avLst>
          </a:prstGeom>
          <a:solidFill>
            <a:srgbClr val="A4001B">
              <a:alpha val="8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Internet </a:t>
            </a:r>
            <a:r>
              <a:rPr lang="zh-CN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上 大约</a:t>
            </a: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99.99%</a:t>
            </a:r>
            <a:r>
              <a:rPr lang="zh-CN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的路由器上都存在一条缺省路由</a:t>
            </a:r>
            <a:r>
              <a:rPr lang="en-US" altLang="zh-CN" sz="1400" b="1">
                <a:solidFill>
                  <a:schemeClr val="bg1"/>
                </a:solidFill>
                <a:latin typeface="Times New Roman" panose="02020603050405020304" pitchFamily="18" charset="0"/>
              </a:rPr>
              <a:t>!</a:t>
            </a:r>
          </a:p>
          <a:p>
            <a:pPr algn="ctr"/>
            <a:endParaRPr lang="en-US" altLang="zh-CN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63" name="组合 18439">
            <a:extLst>
              <a:ext uri="{FF2B5EF4-FFF2-40B4-BE49-F238E27FC236}">
                <a16:creationId xmlns:a16="http://schemas.microsoft.com/office/drawing/2014/main" id="{96D82050-28FD-4EF0-8A87-AB797B02505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1616075"/>
            <a:chOff x="0" y="0"/>
            <a:chExt cx="4560" cy="1210"/>
          </a:xfrm>
        </p:grpSpPr>
        <p:pic>
          <p:nvPicPr>
            <p:cNvPr id="19464" name="图片 18440" descr="云-02">
              <a:extLst>
                <a:ext uri="{FF2B5EF4-FFF2-40B4-BE49-F238E27FC236}">
                  <a16:creationId xmlns:a16="http://schemas.microsoft.com/office/drawing/2014/main" id="{CBE64546-2AAC-4891-968A-77C5E46BB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88"/>
              <a:ext cx="1200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任意多边形 18441">
              <a:extLst>
                <a:ext uri="{FF2B5EF4-FFF2-40B4-BE49-F238E27FC236}">
                  <a16:creationId xmlns:a16="http://schemas.microsoft.com/office/drawing/2014/main" id="{3AF21D01-4C03-4321-B081-23BDF06CB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582"/>
              <a:ext cx="1542" cy="102"/>
            </a:xfrm>
            <a:custGeom>
              <a:avLst/>
              <a:gdLst>
                <a:gd name="T0" fmla="*/ 0 w 1542"/>
                <a:gd name="T1" fmla="*/ 0 h 102"/>
                <a:gd name="T2" fmla="*/ 894 w 1542"/>
                <a:gd name="T3" fmla="*/ 6 h 102"/>
                <a:gd name="T4" fmla="*/ 696 w 1542"/>
                <a:gd name="T5" fmla="*/ 102 h 102"/>
                <a:gd name="T6" fmla="*/ 1542 w 1542"/>
                <a:gd name="T7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2" h="102">
                  <a:moveTo>
                    <a:pt x="0" y="0"/>
                  </a:moveTo>
                  <a:lnTo>
                    <a:pt x="894" y="6"/>
                  </a:lnTo>
                  <a:lnTo>
                    <a:pt x="696" y="102"/>
                  </a:lnTo>
                  <a:lnTo>
                    <a:pt x="1542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直接连接符 18442">
              <a:extLst>
                <a:ext uri="{FF2B5EF4-FFF2-40B4-BE49-F238E27FC236}">
                  <a16:creationId xmlns:a16="http://schemas.microsoft.com/office/drawing/2014/main" id="{E13B667D-3D55-4E74-BF4B-F86475DCF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0"/>
              <a:ext cx="1287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矩形 18443">
              <a:extLst>
                <a:ext uri="{FF2B5EF4-FFF2-40B4-BE49-F238E27FC236}">
                  <a16:creationId xmlns:a16="http://schemas.microsoft.com/office/drawing/2014/main" id="{EA5344A3-7D40-401E-B800-40FFA7FE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6"/>
              <a:ext cx="16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矩形 18444">
              <a:extLst>
                <a:ext uri="{FF2B5EF4-FFF2-40B4-BE49-F238E27FC236}">
                  <a16:creationId xmlns:a16="http://schemas.microsoft.com/office/drawing/2014/main" id="{73E33432-253C-421D-800B-D4D9FF824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760"/>
              <a:ext cx="58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172.16.2.1</a:t>
              </a:r>
            </a:p>
          </p:txBody>
        </p:sp>
        <p:sp>
          <p:nvSpPr>
            <p:cNvPr id="19469" name="矩形 18445">
              <a:extLst>
                <a:ext uri="{FF2B5EF4-FFF2-40B4-BE49-F238E27FC236}">
                  <a16:creationId xmlns:a16="http://schemas.microsoft.com/office/drawing/2014/main" id="{9195D02B-9564-4EC6-B39A-4F7823699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416"/>
              <a:ext cx="17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SO</a:t>
              </a:r>
            </a:p>
          </p:txBody>
        </p:sp>
        <p:sp>
          <p:nvSpPr>
            <p:cNvPr id="19470" name="矩形 18446">
              <a:extLst>
                <a:ext uri="{FF2B5EF4-FFF2-40B4-BE49-F238E27FC236}">
                  <a16:creationId xmlns:a16="http://schemas.microsoft.com/office/drawing/2014/main" id="{735378D9-77E2-4D93-97EF-04C9751F5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207"/>
              <a:ext cx="58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172.16.1.0</a:t>
              </a:r>
            </a:p>
          </p:txBody>
        </p:sp>
        <p:sp>
          <p:nvSpPr>
            <p:cNvPr id="19471" name="矩形 18447">
              <a:extLst>
                <a:ext uri="{FF2B5EF4-FFF2-40B4-BE49-F238E27FC236}">
                  <a16:creationId xmlns:a16="http://schemas.microsoft.com/office/drawing/2014/main" id="{9CB3B840-535D-4807-8DDE-D69FA2D1A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757"/>
              <a:ext cx="5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172.16.2.2</a:t>
              </a:r>
            </a:p>
          </p:txBody>
        </p:sp>
        <p:sp>
          <p:nvSpPr>
            <p:cNvPr id="19472" name="直接连接符 18448">
              <a:extLst>
                <a:ext uri="{FF2B5EF4-FFF2-40B4-BE49-F238E27FC236}">
                  <a16:creationId xmlns:a16="http://schemas.microsoft.com/office/drawing/2014/main" id="{CF122157-4D26-42A6-BB65-4EE9FC7CA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99"/>
              <a:ext cx="309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直接连接符 18449">
              <a:extLst>
                <a:ext uri="{FF2B5EF4-FFF2-40B4-BE49-F238E27FC236}">
                  <a16:creationId xmlns:a16="http://schemas.microsoft.com/office/drawing/2014/main" id="{4F60A281-5CE6-40D0-8AF0-82D64C138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858"/>
              <a:ext cx="331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直接连接符 18450">
              <a:extLst>
                <a:ext uri="{FF2B5EF4-FFF2-40B4-BE49-F238E27FC236}">
                  <a16:creationId xmlns:a16="http://schemas.microsoft.com/office/drawing/2014/main" id="{6E52817D-B146-4F35-9474-73B23793E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680"/>
              <a:ext cx="431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直接连接符 18451">
              <a:extLst>
                <a:ext uri="{FF2B5EF4-FFF2-40B4-BE49-F238E27FC236}">
                  <a16:creationId xmlns:a16="http://schemas.microsoft.com/office/drawing/2014/main" id="{4DA6B0B3-C5C0-49AB-A13F-E3FE09F25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210"/>
              <a:ext cx="1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矩形 18452">
              <a:extLst>
                <a:ext uri="{FF2B5EF4-FFF2-40B4-BE49-F238E27FC236}">
                  <a16:creationId xmlns:a16="http://schemas.microsoft.com/office/drawing/2014/main" id="{FECF861F-16DD-40CC-9960-95552D44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658"/>
              <a:ext cx="8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1575"/>
                </a:lnSpc>
                <a:spcAft>
                  <a:spcPts val="900"/>
                </a:spcAft>
              </a:pPr>
              <a:r>
                <a:rPr lang="en-US" altLang="zh-CN" sz="1400" b="1">
                  <a:solidFill>
                    <a:srgbClr val="FFFFFF"/>
                  </a:solidFill>
                  <a:latin typeface="Helvetica" panose="020B0604020202020204" pitchFamily="34" charset="0"/>
                </a:rPr>
                <a:t>B</a:t>
              </a:r>
              <a:endParaRPr lang="en-US" altLang="zh-CN" sz="1400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9477" name="矩形 18453">
              <a:extLst>
                <a:ext uri="{FF2B5EF4-FFF2-40B4-BE49-F238E27FC236}">
                  <a16:creationId xmlns:a16="http://schemas.microsoft.com/office/drawing/2014/main" id="{3E72E4C5-45B8-4486-8509-398150747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60"/>
              <a:ext cx="3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2000"/>
                </a:lnSpc>
              </a:pPr>
              <a:r>
                <a:rPr lang="zh-CN" altLang="en-US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互联网</a:t>
              </a:r>
            </a:p>
          </p:txBody>
        </p:sp>
        <p:pic>
          <p:nvPicPr>
            <p:cNvPr id="19478" name="图片 18454" descr="PC">
              <a:extLst>
                <a:ext uri="{FF2B5EF4-FFF2-40B4-BE49-F238E27FC236}">
                  <a16:creationId xmlns:a16="http://schemas.microsoft.com/office/drawing/2014/main" id="{A39F9247-3C42-4A57-845B-EFBA40100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0"/>
              <a:ext cx="72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图片 18455" descr="PC">
              <a:extLst>
                <a:ext uri="{FF2B5EF4-FFF2-40B4-BE49-F238E27FC236}">
                  <a16:creationId xmlns:a16="http://schemas.microsoft.com/office/drawing/2014/main" id="{F07F75EF-DE1A-4BDF-8CB8-2DBCC201C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576"/>
              <a:ext cx="72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图片 18456" descr="Router">
              <a:extLst>
                <a:ext uri="{FF2B5EF4-FFF2-40B4-BE49-F238E27FC236}">
                  <a16:creationId xmlns:a16="http://schemas.microsoft.com/office/drawing/2014/main" id="{541BC0A1-6A2E-422D-BD7E-C673CCBF9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432"/>
              <a:ext cx="57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图片 18457" descr="Router">
              <a:extLst>
                <a:ext uri="{FF2B5EF4-FFF2-40B4-BE49-F238E27FC236}">
                  <a16:creationId xmlns:a16="http://schemas.microsoft.com/office/drawing/2014/main" id="{28830B46-CC9E-4AD2-B20B-D3C814406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432"/>
              <a:ext cx="57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2" name="图片 18458" descr="Router">
              <a:extLst>
                <a:ext uri="{FF2B5EF4-FFF2-40B4-BE49-F238E27FC236}">
                  <a16:creationId xmlns:a16="http://schemas.microsoft.com/office/drawing/2014/main" id="{1CF23746-3E01-499D-8427-09CFB9DC2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16"/>
              <a:ext cx="57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图片 18459" descr="Router">
              <a:extLst>
                <a:ext uri="{FF2B5EF4-FFF2-40B4-BE49-F238E27FC236}">
                  <a16:creationId xmlns:a16="http://schemas.microsoft.com/office/drawing/2014/main" id="{CE9455AC-311F-487A-84F1-BDA8AE174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"/>
              <a:ext cx="57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4" name="矩形 18460">
              <a:extLst>
                <a:ext uri="{FF2B5EF4-FFF2-40B4-BE49-F238E27FC236}">
                  <a16:creationId xmlns:a16="http://schemas.microsoft.com/office/drawing/2014/main" id="{AC75AEFE-5C84-4E55-AD8A-EF3041C4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651"/>
              <a:ext cx="8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1575"/>
                </a:lnSpc>
                <a:spcAft>
                  <a:spcPts val="900"/>
                </a:spcAft>
              </a:pPr>
              <a:r>
                <a:rPr lang="en-US" altLang="zh-CN" sz="1400" b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9485" name="矩形 18461">
              <a:extLst>
                <a:ext uri="{FF2B5EF4-FFF2-40B4-BE49-F238E27FC236}">
                  <a16:creationId xmlns:a16="http://schemas.microsoft.com/office/drawing/2014/main" id="{FD973C3B-9FC0-425B-A42D-1C7D3EC9D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672"/>
              <a:ext cx="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028700"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0287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14350" algn="l"/>
                  <a:tab pos="1028700" algn="l"/>
                  <a:tab pos="1543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ts val="1575"/>
                </a:lnSpc>
                <a:spcAft>
                  <a:spcPts val="900"/>
                </a:spcAft>
              </a:pPr>
              <a:r>
                <a:rPr lang="en-US" altLang="zh-CN" sz="1400" b="1">
                  <a:latin typeface="Helvetica" panose="020B0604020202020204" pitchFamily="34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对象 1">
            <a:extLst>
              <a:ext uri="{FF2B5EF4-FFF2-40B4-BE49-F238E27FC236}">
                <a16:creationId xmlns:a16="http://schemas.microsoft.com/office/drawing/2014/main" id="{D7B53989-37AE-4EDE-ACDB-C5BFD3FE663E}"/>
              </a:ext>
            </a:extLst>
          </p:cNvPr>
          <p:cNvGraphicFramePr>
            <a:graphicFrameLocks/>
          </p:cNvGraphicFramePr>
          <p:nvPr/>
        </p:nvGraphicFramePr>
        <p:xfrm>
          <a:off x="0" y="2565400"/>
          <a:ext cx="8886825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3" imgW="9953640" imgH="4819680" progId="Paint.Picture">
                  <p:embed/>
                </p:oleObj>
              </mc:Choice>
              <mc:Fallback>
                <p:oleObj r:id="rId3" imgW="9953640" imgH="4819680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65400"/>
                        <a:ext cx="8886825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文本框 3">
            <a:extLst>
              <a:ext uri="{FF2B5EF4-FFF2-40B4-BE49-F238E27FC236}">
                <a16:creationId xmlns:a16="http://schemas.microsoft.com/office/drawing/2014/main" id="{D9DACEC6-077F-453E-858D-81C02D8EE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4652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实验平台的路由接口编号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>
            <a:extLst>
              <a:ext uri="{FF2B5EF4-FFF2-40B4-BE49-F238E27FC236}">
                <a16:creationId xmlns:a16="http://schemas.microsoft.com/office/drawing/2014/main" id="{DA0B10B9-51C2-4E75-953F-287F5C8A4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目录</a:t>
            </a:r>
          </a:p>
        </p:txBody>
      </p:sp>
      <p:sp>
        <p:nvSpPr>
          <p:cNvPr id="3074" name="文本占位符 4098">
            <a:extLst>
              <a:ext uri="{FF2B5EF4-FFF2-40B4-BE49-F238E27FC236}">
                <a16:creationId xmlns:a16="http://schemas.microsoft.com/office/drawing/2014/main" id="{43D2CE7C-F2D7-40BB-B156-20163DEA7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路由表</a:t>
            </a:r>
          </a:p>
          <a:p>
            <a:r>
              <a:rPr lang="zh-CN" altLang="en-US"/>
              <a:t>直连路由</a:t>
            </a:r>
          </a:p>
          <a:p>
            <a:r>
              <a:rPr lang="zh-CN" altLang="en-US"/>
              <a:t>静态路由</a:t>
            </a:r>
          </a:p>
          <a:p>
            <a:r>
              <a:rPr lang="zh-CN" altLang="en-US"/>
              <a:t>静态路由中的默认路由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5121">
            <a:extLst>
              <a:ext uri="{FF2B5EF4-FFF2-40B4-BE49-F238E27FC236}">
                <a16:creationId xmlns:a16="http://schemas.microsoft.com/office/drawing/2014/main" id="{904468DB-BCE5-4D55-86F8-121AB444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4813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</a:rPr>
              <a:t>路由信息</a:t>
            </a:r>
          </a:p>
        </p:txBody>
      </p:sp>
      <p:sp>
        <p:nvSpPr>
          <p:cNvPr id="4098" name="矩形 5122">
            <a:extLst>
              <a:ext uri="{FF2B5EF4-FFF2-40B4-BE49-F238E27FC236}">
                <a16:creationId xmlns:a16="http://schemas.microsoft.com/office/drawing/2014/main" id="{0D453EA6-263F-4D3F-8D44-49476575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51513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700">
                <a:solidFill>
                  <a:schemeClr val="accent2"/>
                </a:solidFill>
                <a:latin typeface="宋体" panose="02010600030101010101" pitchFamily="2" charset="-122"/>
              </a:rPr>
              <a:t>	   </a:t>
            </a:r>
            <a:r>
              <a:rPr lang="zh-CN" altLang="en-US" sz="2700">
                <a:solidFill>
                  <a:schemeClr val="accent2"/>
                </a:solidFill>
                <a:latin typeface="宋体" panose="02010600030101010101" pitchFamily="2" charset="-122"/>
              </a:rPr>
              <a:t>路由信息源</a:t>
            </a:r>
            <a:r>
              <a:rPr lang="en-US" altLang="zh-CN" sz="2700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700">
                <a:solidFill>
                  <a:schemeClr val="accent2"/>
                </a:solidFill>
                <a:latin typeface="宋体" panose="02010600030101010101" pitchFamily="2" charset="-122"/>
              </a:rPr>
              <a:t>可到达路径</a:t>
            </a:r>
            <a:r>
              <a:rPr lang="en-US" altLang="zh-CN" sz="2700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700">
                <a:solidFill>
                  <a:schemeClr val="accent2"/>
                </a:solidFill>
                <a:latin typeface="宋体" panose="02010600030101010101" pitchFamily="2" charset="-122"/>
              </a:rPr>
              <a:t>最佳路径</a:t>
            </a:r>
          </a:p>
        </p:txBody>
      </p:sp>
      <p:sp>
        <p:nvSpPr>
          <p:cNvPr id="4099" name="直接连接符 5123">
            <a:extLst>
              <a:ext uri="{FF2B5EF4-FFF2-40B4-BE49-F238E27FC236}">
                <a16:creationId xmlns:a16="http://schemas.microsoft.com/office/drawing/2014/main" id="{E3E15E25-5D94-40F4-ACCD-C97E9D8A5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013" y="2219325"/>
            <a:ext cx="0" cy="8080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直接连接符 5124">
            <a:extLst>
              <a:ext uri="{FF2B5EF4-FFF2-40B4-BE49-F238E27FC236}">
                <a16:creationId xmlns:a16="http://schemas.microsoft.com/office/drawing/2014/main" id="{1D9C2C32-D20C-4A13-9833-FB1BCC96D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5213" y="2382838"/>
            <a:ext cx="442912" cy="47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直接连接符 5125">
            <a:extLst>
              <a:ext uri="{FF2B5EF4-FFF2-40B4-BE49-F238E27FC236}">
                <a16:creationId xmlns:a16="http://schemas.microsoft.com/office/drawing/2014/main" id="{A5EA7242-125D-41CE-9620-73ED11E18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5225" y="2532063"/>
            <a:ext cx="2143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直接连接符 5126">
            <a:extLst>
              <a:ext uri="{FF2B5EF4-FFF2-40B4-BE49-F238E27FC236}">
                <a16:creationId xmlns:a16="http://schemas.microsoft.com/office/drawing/2014/main" id="{C0671178-C65C-4885-8DDE-FE77A1C0C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693988"/>
            <a:ext cx="2476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直接连接符 5127">
            <a:extLst>
              <a:ext uri="{FF2B5EF4-FFF2-40B4-BE49-F238E27FC236}">
                <a16:creationId xmlns:a16="http://schemas.microsoft.com/office/drawing/2014/main" id="{5A04A27D-1A93-4A6F-AF12-33A2BEC75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4575" y="2925763"/>
            <a:ext cx="4810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直接连接符 5128">
            <a:extLst>
              <a:ext uri="{FF2B5EF4-FFF2-40B4-BE49-F238E27FC236}">
                <a16:creationId xmlns:a16="http://schemas.microsoft.com/office/drawing/2014/main" id="{9182F399-7334-4586-AA9B-B899E70A6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463" y="2492375"/>
            <a:ext cx="62865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直接连接符 5129">
            <a:extLst>
              <a:ext uri="{FF2B5EF4-FFF2-40B4-BE49-F238E27FC236}">
                <a16:creationId xmlns:a16="http://schemas.microsoft.com/office/drawing/2014/main" id="{CE14E6BC-657A-4E2E-AF8A-30E1D9168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3525" y="2168525"/>
            <a:ext cx="0" cy="10144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矩形 5130">
            <a:extLst>
              <a:ext uri="{FF2B5EF4-FFF2-40B4-BE49-F238E27FC236}">
                <a16:creationId xmlns:a16="http://schemas.microsoft.com/office/drawing/2014/main" id="{6F7C8835-8858-47A7-8C4A-32EAEA7C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863725"/>
            <a:ext cx="10541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172.16.1.0</a:t>
            </a:r>
          </a:p>
        </p:txBody>
      </p:sp>
      <p:sp>
        <p:nvSpPr>
          <p:cNvPr id="4107" name="矩形 5131">
            <a:extLst>
              <a:ext uri="{FF2B5EF4-FFF2-40B4-BE49-F238E27FC236}">
                <a16:creationId xmlns:a16="http://schemas.microsoft.com/office/drawing/2014/main" id="{B2D714E7-B93A-4636-BD1F-CA2BBB84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525588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ts val="2000"/>
              </a:lnSpc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10.1.1.0</a:t>
            </a:r>
          </a:p>
        </p:txBody>
      </p:sp>
      <p:sp>
        <p:nvSpPr>
          <p:cNvPr id="4108" name="矩形 5132">
            <a:extLst>
              <a:ext uri="{FF2B5EF4-FFF2-40B4-BE49-F238E27FC236}">
                <a16:creationId xmlns:a16="http://schemas.microsoft.com/office/drawing/2014/main" id="{7096B730-9E44-4FBA-944A-BAA009A4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2032000"/>
            <a:ext cx="8080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zh-CN" sz="1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g1/0</a:t>
            </a:r>
          </a:p>
        </p:txBody>
      </p:sp>
      <p:sp>
        <p:nvSpPr>
          <p:cNvPr id="4109" name="直接连接符 5133">
            <a:extLst>
              <a:ext uri="{FF2B5EF4-FFF2-40B4-BE49-F238E27FC236}">
                <a16:creationId xmlns:a16="http://schemas.microsoft.com/office/drawing/2014/main" id="{BA92151D-3CE9-4867-BBDB-00B445D54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3" y="2767013"/>
            <a:ext cx="0" cy="7731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任意多边形 5134">
            <a:extLst>
              <a:ext uri="{FF2B5EF4-FFF2-40B4-BE49-F238E27FC236}">
                <a16:creationId xmlns:a16="http://schemas.microsoft.com/office/drawing/2014/main" id="{087E77E2-3318-4FC6-90CB-1D4D4C52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1820863"/>
            <a:ext cx="2679700" cy="1193800"/>
          </a:xfrm>
          <a:custGeom>
            <a:avLst/>
            <a:gdLst>
              <a:gd name="T0" fmla="*/ 328 w 1688"/>
              <a:gd name="T1" fmla="*/ 104 h 752"/>
              <a:gd name="T2" fmla="*/ 0 w 1688"/>
              <a:gd name="T3" fmla="*/ 432 h 752"/>
              <a:gd name="T4" fmla="*/ 720 w 1688"/>
              <a:gd name="T5" fmla="*/ 752 h 752"/>
              <a:gd name="T6" fmla="*/ 1528 w 1688"/>
              <a:gd name="T7" fmla="*/ 712 h 752"/>
              <a:gd name="T8" fmla="*/ 1688 w 1688"/>
              <a:gd name="T9" fmla="*/ 408 h 752"/>
              <a:gd name="T10" fmla="*/ 1024 w 1688"/>
              <a:gd name="T11" fmla="*/ 0 h 752"/>
              <a:gd name="T12" fmla="*/ 328 w 1688"/>
              <a:gd name="T13" fmla="*/ 112 h 752"/>
              <a:gd name="T14" fmla="*/ 720 w 1688"/>
              <a:gd name="T15" fmla="*/ 744 h 752"/>
              <a:gd name="T16" fmla="*/ 960 w 1688"/>
              <a:gd name="T17" fmla="*/ 24 h 752"/>
              <a:gd name="T18" fmla="*/ 1552 w 1688"/>
              <a:gd name="T19" fmla="*/ 72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8" h="752">
                <a:moveTo>
                  <a:pt x="328" y="104"/>
                </a:moveTo>
                <a:lnTo>
                  <a:pt x="0" y="432"/>
                </a:lnTo>
                <a:lnTo>
                  <a:pt x="720" y="752"/>
                </a:lnTo>
                <a:lnTo>
                  <a:pt x="1528" y="712"/>
                </a:lnTo>
                <a:lnTo>
                  <a:pt x="1688" y="408"/>
                </a:lnTo>
                <a:lnTo>
                  <a:pt x="1024" y="0"/>
                </a:lnTo>
                <a:lnTo>
                  <a:pt x="328" y="112"/>
                </a:lnTo>
                <a:lnTo>
                  <a:pt x="720" y="744"/>
                </a:lnTo>
                <a:lnTo>
                  <a:pt x="960" y="24"/>
                </a:lnTo>
                <a:lnTo>
                  <a:pt x="1552" y="72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矩形 5135">
            <a:extLst>
              <a:ext uri="{FF2B5EF4-FFF2-40B4-BE49-F238E27FC236}">
                <a16:creationId xmlns:a16="http://schemas.microsoft.com/office/drawing/2014/main" id="{170B0A47-2245-45F9-9DB4-ABEAF949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8988"/>
            <a:ext cx="685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1028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zh-CN" sz="1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S2/0</a:t>
            </a:r>
          </a:p>
        </p:txBody>
      </p:sp>
      <p:pic>
        <p:nvPicPr>
          <p:cNvPr id="4112" name="图片 5136" descr="Router">
            <a:extLst>
              <a:ext uri="{FF2B5EF4-FFF2-40B4-BE49-F238E27FC236}">
                <a16:creationId xmlns:a16="http://schemas.microsoft.com/office/drawing/2014/main" id="{5C65CF77-A4EC-4EAA-9640-ABF0A159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7965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图片 5137" descr="Router">
            <a:extLst>
              <a:ext uri="{FF2B5EF4-FFF2-40B4-BE49-F238E27FC236}">
                <a16:creationId xmlns:a16="http://schemas.microsoft.com/office/drawing/2014/main" id="{A22D9406-2794-4B16-B9F3-0B9525E66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3685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图片 5138" descr="Router">
            <a:extLst>
              <a:ext uri="{FF2B5EF4-FFF2-40B4-BE49-F238E27FC236}">
                <a16:creationId xmlns:a16="http://schemas.microsoft.com/office/drawing/2014/main" id="{5DCE2D45-3E31-48D2-94EA-9A032D8D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305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图片 5139" descr="Router">
            <a:extLst>
              <a:ext uri="{FF2B5EF4-FFF2-40B4-BE49-F238E27FC236}">
                <a16:creationId xmlns:a16="http://schemas.microsoft.com/office/drawing/2014/main" id="{FF93F944-EBCD-4864-B725-70CB6528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245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图片 5140" descr="Router">
            <a:extLst>
              <a:ext uri="{FF2B5EF4-FFF2-40B4-BE49-F238E27FC236}">
                <a16:creationId xmlns:a16="http://schemas.microsoft.com/office/drawing/2014/main" id="{6C091EC9-DB80-43FD-B909-4D9281E3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0050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图片 5141" descr="PC">
            <a:extLst>
              <a:ext uri="{FF2B5EF4-FFF2-40B4-BE49-F238E27FC236}">
                <a16:creationId xmlns:a16="http://schemas.microsoft.com/office/drawing/2014/main" id="{6F658375-C13F-4C2F-861E-6916995E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46250"/>
            <a:ext cx="9906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图片 5142" descr="PC">
            <a:extLst>
              <a:ext uri="{FF2B5EF4-FFF2-40B4-BE49-F238E27FC236}">
                <a16:creationId xmlns:a16="http://schemas.microsoft.com/office/drawing/2014/main" id="{27835546-AE7B-4A7E-A811-6C72E412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08250"/>
            <a:ext cx="9906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图片 5143" descr="PC">
            <a:extLst>
              <a:ext uri="{FF2B5EF4-FFF2-40B4-BE49-F238E27FC236}">
                <a16:creationId xmlns:a16="http://schemas.microsoft.com/office/drawing/2014/main" id="{BB044D9A-EA91-4396-89B9-AD7777766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79650"/>
            <a:ext cx="9906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45" name="表格 5144">
            <a:extLst>
              <a:ext uri="{FF2B5EF4-FFF2-40B4-BE49-F238E27FC236}">
                <a16:creationId xmlns:a16="http://schemas.microsoft.com/office/drawing/2014/main" id="{DF842F4A-89E1-411F-9CBF-4FB40F0F581E}"/>
              </a:ext>
            </a:extLst>
          </p:cNvPr>
          <p:cNvGraphicFramePr/>
          <p:nvPr/>
        </p:nvGraphicFramePr>
        <p:xfrm>
          <a:off x="1908175" y="3811588"/>
          <a:ext cx="5400675" cy="134302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52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信息源</a:t>
                      </a:r>
                    </a:p>
                  </a:txBody>
                  <a:tcPr marT="45752" marB="457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目的网络</a:t>
                      </a:r>
                    </a:p>
                  </a:txBody>
                  <a:tcPr marT="45752" marB="457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转发接口</a:t>
                      </a:r>
                    </a:p>
                  </a:txBody>
                  <a:tcPr marT="45752" marB="457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7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3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直连</a:t>
                      </a:r>
                    </a:p>
                  </a:txBody>
                  <a:tcPr marT="45752" marB="457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3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10.1.1.0</a:t>
                      </a:r>
                    </a:p>
                  </a:txBody>
                  <a:tcPr marT="45752" marB="457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3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g1/0</a:t>
                      </a:r>
                    </a:p>
                  </a:txBody>
                  <a:tcPr marT="45752" marB="457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2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3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学习获得</a:t>
                      </a:r>
                    </a:p>
                  </a:txBody>
                  <a:tcPr marT="45752" marB="4575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3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172.16.1.0</a:t>
                      </a:r>
                    </a:p>
                  </a:txBody>
                  <a:tcPr marT="45752" marB="457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3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S2/0 </a:t>
                      </a:r>
                    </a:p>
                  </a:txBody>
                  <a:tcPr marT="45752" marB="4575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7169">
            <a:extLst>
              <a:ext uri="{FF2B5EF4-FFF2-40B4-BE49-F238E27FC236}">
                <a16:creationId xmlns:a16="http://schemas.microsoft.com/office/drawing/2014/main" id="{5A97145A-3A4C-4C19-93AC-9EE4CCED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3200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</a:rPr>
              <a:t>路由信息</a:t>
            </a:r>
          </a:p>
        </p:txBody>
      </p:sp>
      <p:sp>
        <p:nvSpPr>
          <p:cNvPr id="7171" name="矩形 7170">
            <a:extLst>
              <a:ext uri="{FF2B5EF4-FFF2-40B4-BE49-F238E27FC236}">
                <a16:creationId xmlns:a16="http://schemas.microsoft.com/office/drawing/2014/main" id="{F904795D-1CB3-4499-90BE-DD13A8A9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68413"/>
            <a:ext cx="86423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查看路由信息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b="1" i="1" dirty="0" err="1">
                <a:latin typeface="Times New Roman" panose="02020603050405020304" pitchFamily="18" charset="0"/>
              </a:rPr>
              <a:t>router#show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ip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route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Codes:  C - connected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S – static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，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 – RIP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，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O- OSPF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IA - OSPF inter area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E1-OSPF external type 1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E2 - OSPF external type 2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* - candidate default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Gateway of last resort is 10.5.5.5 to network 0.0.0.0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	 172.16.0.0/24 is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subnetted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, 1 subnets</a:t>
            </a:r>
          </a:p>
          <a:p>
            <a:pPr lvl="2">
              <a:spcBef>
                <a:spcPct val="20000"/>
              </a:spcBef>
            </a:pP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C	  172.16.11.0 is directly connected, serial1/2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O   E2 172.22.0.0/16 [110/20] via 10.3.3.3, 01:03:01, Serial1/2</a:t>
            </a:r>
          </a:p>
          <a:p>
            <a:pPr lvl="2">
              <a:spcBef>
                <a:spcPct val="2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S*  0.0.0.0/0 [1/0] via 10.5.5.5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8193">
            <a:extLst>
              <a:ext uri="{FF2B5EF4-FFF2-40B4-BE49-F238E27FC236}">
                <a16:creationId xmlns:a16="http://schemas.microsoft.com/office/drawing/2014/main" id="{AB203FF6-0E65-4C28-A4DB-83F76B57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88913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</a:rPr>
              <a:t>路由信息</a:t>
            </a:r>
          </a:p>
        </p:txBody>
      </p:sp>
      <p:sp>
        <p:nvSpPr>
          <p:cNvPr id="9218" name="矩形 8194">
            <a:extLst>
              <a:ext uri="{FF2B5EF4-FFF2-40B4-BE49-F238E27FC236}">
                <a16:creationId xmlns:a16="http://schemas.microsoft.com/office/drawing/2014/main" id="{9D287A6A-2BCB-4806-8F3C-38C403C9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2781300"/>
            <a:ext cx="82296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O			            --  路由信息的来源 (OSPF)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172.16.8.0		--  目标网络（或子网）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[110			--  管理距离 (路由的可信度)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/20]			--  度量值 (路由的可到达性)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via 172.16.7.9	            --  下一跳地址 (下个路由器)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00:00:23	  	--  路由的存活的时间 (时分秒)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Serial 1/2		--  出站接口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文本框 8195">
            <a:extLst>
              <a:ext uri="{FF2B5EF4-FFF2-40B4-BE49-F238E27FC236}">
                <a16:creationId xmlns:a16="http://schemas.microsoft.com/office/drawing/2014/main" id="{BA82BA57-88BD-4AD2-9006-73B39614E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489075"/>
            <a:ext cx="8126412" cy="720725"/>
          </a:xfrm>
          <a:prstGeom prst="rect">
            <a:avLst/>
          </a:prstGeom>
          <a:solidFill>
            <a:srgbClr val="CED3DE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1429" tIns="45715" rIns="91429" bIns="45715" anchor="ctr"/>
          <a:lstStyle/>
          <a:p>
            <a:pPr algn="ctr" eaLnBrk="0" hangingPunct="0"/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O   172.16.8.0	[110/20]  via 172.16.7.9,  00:00:23,  Serial 1/2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9217">
            <a:extLst>
              <a:ext uri="{FF2B5EF4-FFF2-40B4-BE49-F238E27FC236}">
                <a16:creationId xmlns:a16="http://schemas.microsoft.com/office/drawing/2014/main" id="{CEE3F909-90B7-4CD1-8F0C-B95E6956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3375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管理距离</a:t>
            </a:r>
            <a:r>
              <a:rPr lang="en-US" altLang="zh-CN" sz="44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可信度</a:t>
            </a:r>
            <a:r>
              <a:rPr lang="en-US" altLang="zh-CN" sz="4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0242" name="矩形 9218">
            <a:extLst>
              <a:ext uri="{FF2B5EF4-FFF2-40B4-BE49-F238E27FC236}">
                <a16:creationId xmlns:a16="http://schemas.microsoft.com/office/drawing/2014/main" id="{6257F04A-7D17-417F-BD46-61247CB4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65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</a:rPr>
              <a:t>管理距离可以用来选择采用哪个</a:t>
            </a:r>
            <a:r>
              <a:rPr lang="en-US" altLang="zh-CN" sz="2400">
                <a:latin typeface="宋体" panose="02010600030101010101" pitchFamily="2" charset="-122"/>
              </a:rPr>
              <a:t>IP</a:t>
            </a:r>
            <a:r>
              <a:rPr lang="zh-CN" altLang="en-US" sz="2400">
                <a:latin typeface="宋体" panose="02010600030101010101" pitchFamily="2" charset="-122"/>
              </a:rPr>
              <a:t>路由协议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</a:rPr>
              <a:t>管理距离值越低，学到的路由越可信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b="1" i="1">
                <a:latin typeface="宋体" panose="02010600030101010101" pitchFamily="2" charset="-122"/>
              </a:rPr>
              <a:t>静态配置路由优先于动态协议学到的路由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b="1" i="1">
                <a:latin typeface="宋体" panose="02010600030101010101" pitchFamily="2" charset="-122"/>
              </a:rPr>
              <a:t>采用复杂量度的路由协议优先于简单量度的路由协议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0243" name="矩形 9219">
            <a:extLst>
              <a:ext uri="{FF2B5EF4-FFF2-40B4-BE49-F238E27FC236}">
                <a16:creationId xmlns:a16="http://schemas.microsoft.com/office/drawing/2014/main" id="{9C68A4D5-B56B-46EC-A693-61C3B6405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6305550" cy="419100"/>
          </a:xfrm>
          <a:prstGeom prst="rect">
            <a:avLst/>
          </a:prstGeom>
          <a:solidFill>
            <a:srgbClr val="A4001B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119798" tIns="58768" rIns="119798" bIns="58768">
            <a:spAutoFit/>
          </a:bodyPr>
          <a:lstStyle/>
          <a:p>
            <a:pPr algn="ctr"/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0244" name="矩形 9220">
            <a:extLst>
              <a:ext uri="{FF2B5EF4-FFF2-40B4-BE49-F238E27FC236}">
                <a16:creationId xmlns:a16="http://schemas.microsoft.com/office/drawing/2014/main" id="{DCF3912D-61C2-4853-BBC2-398DC3A0E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89375"/>
            <a:ext cx="6305550" cy="2511425"/>
          </a:xfrm>
          <a:prstGeom prst="rect">
            <a:avLst/>
          </a:prstGeom>
          <a:solidFill>
            <a:srgbClr val="CED3DE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119798" tIns="58768" rIns="119798" bIns="58768" anchor="ctr">
            <a:spAutoFit/>
          </a:bodyPr>
          <a:lstStyle/>
          <a:p>
            <a:pPr algn="ctr"/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矩形 9221">
            <a:extLst>
              <a:ext uri="{FF2B5EF4-FFF2-40B4-BE49-F238E27FC236}">
                <a16:creationId xmlns:a16="http://schemas.microsoft.com/office/drawing/2014/main" id="{F89E54AD-897D-46C4-BBF2-77D6FF20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3867150"/>
            <a:ext cx="5562600" cy="2543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783" tIns="58761" rIns="119783" bIns="58761">
            <a:spAutoFit/>
          </a:bodyPr>
          <a:lstStyle>
            <a:lvl1pPr defTabSz="828675"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828675"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828675"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828675"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828675"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8286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8286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8286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8286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4330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Connected interface                                                     0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route out an interface		0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route to a next hop		1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BGP		20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		110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IS-IS 		115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  v1, v2		120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BGP		200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1500" b="1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Unknown		255</a:t>
            </a:r>
          </a:p>
        </p:txBody>
      </p:sp>
      <p:sp>
        <p:nvSpPr>
          <p:cNvPr id="10246" name="直接连接符 9222">
            <a:extLst>
              <a:ext uri="{FF2B5EF4-FFF2-40B4-BE49-F238E27FC236}">
                <a16:creationId xmlns:a16="http://schemas.microsoft.com/office/drawing/2014/main" id="{A2FB1FDF-38A4-403A-A8D5-92132057F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9375"/>
            <a:ext cx="63214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矩形 9223">
            <a:extLst>
              <a:ext uri="{FF2B5EF4-FFF2-40B4-BE49-F238E27FC236}">
                <a16:creationId xmlns:a16="http://schemas.microsoft.com/office/drawing/2014/main" id="{79E2EDC4-D688-4E50-9EEF-0972D96842BA}"/>
              </a:ext>
            </a:extLst>
          </p:cNvPr>
          <p:cNvSpPr/>
          <p:nvPr/>
        </p:nvSpPr>
        <p:spPr>
          <a:xfrm>
            <a:off x="2090738" y="3589338"/>
            <a:ext cx="847725" cy="338137"/>
          </a:xfrm>
          <a:prstGeom prst="rect">
            <a:avLst/>
          </a:prstGeom>
          <a:noFill/>
          <a:ln w="9525">
            <a:noFill/>
            <a:miter/>
          </a:ln>
          <a:effectLst>
            <a:outerShdw dist="17961" dir="2699999" algn="ctr" rotWithShape="0">
              <a:schemeClr val="bg2"/>
            </a:outerShdw>
          </a:effectLst>
        </p:spPr>
        <p:txBody>
          <a:bodyPr wrap="none" lIns="119783" tIns="58761" rIns="119783" bIns="58761">
            <a:spAutoFit/>
          </a:bodyPr>
          <a:lstStyle/>
          <a:p>
            <a:pPr algn="ctr" defTabSz="828675"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路由源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矩形 9224">
            <a:extLst>
              <a:ext uri="{FF2B5EF4-FFF2-40B4-BE49-F238E27FC236}">
                <a16:creationId xmlns:a16="http://schemas.microsoft.com/office/drawing/2014/main" id="{E9474CA3-8F8E-490A-A45D-5AFD5CCF6002}"/>
              </a:ext>
            </a:extLst>
          </p:cNvPr>
          <p:cNvSpPr/>
          <p:nvPr/>
        </p:nvSpPr>
        <p:spPr>
          <a:xfrm>
            <a:off x="5448300" y="3589338"/>
            <a:ext cx="1457325" cy="338137"/>
          </a:xfrm>
          <a:prstGeom prst="rect">
            <a:avLst/>
          </a:prstGeom>
          <a:noFill/>
          <a:ln w="9525">
            <a:noFill/>
            <a:miter/>
          </a:ln>
          <a:effectLst>
            <a:outerShdw dist="17961" dir="2699999" algn="ctr" rotWithShape="0">
              <a:schemeClr val="bg2"/>
            </a:outerShdw>
          </a:effectLst>
        </p:spPr>
        <p:txBody>
          <a:bodyPr wrap="none" lIns="119783" tIns="58761" rIns="119783" bIns="58761">
            <a:spAutoFit/>
          </a:bodyPr>
          <a:lstStyle/>
          <a:p>
            <a:pPr algn="ctr" defTabSz="828675" eaLnBrk="0" hangingPunct="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160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缺省管理距离</a:t>
            </a:r>
            <a:endParaRPr lang="zh-CN" altLang="en-US" sz="160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9" name="直接连接符 9225">
            <a:extLst>
              <a:ext uri="{FF2B5EF4-FFF2-40B4-BE49-F238E27FC236}">
                <a16:creationId xmlns:a16="http://schemas.microsoft.com/office/drawing/2014/main" id="{3BEA88EF-B3A6-4B59-9CF6-A94399689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3581400"/>
            <a:ext cx="0" cy="2819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直接连接符 9226">
            <a:extLst>
              <a:ext uri="{FF2B5EF4-FFF2-40B4-BE49-F238E27FC236}">
                <a16:creationId xmlns:a16="http://schemas.microsoft.com/office/drawing/2014/main" id="{5DBD58CE-25C0-4662-B28E-421B05F13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4156075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直接连接符 9227">
            <a:extLst>
              <a:ext uri="{FF2B5EF4-FFF2-40B4-BE49-F238E27FC236}">
                <a16:creationId xmlns:a16="http://schemas.microsoft.com/office/drawing/2014/main" id="{52FC2124-50DF-4505-8CF1-CF413113C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4468813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直接连接符 9228">
            <a:extLst>
              <a:ext uri="{FF2B5EF4-FFF2-40B4-BE49-F238E27FC236}">
                <a16:creationId xmlns:a16="http://schemas.microsoft.com/office/drawing/2014/main" id="{DD5A0B67-65B4-4B45-9CEC-815430B2B9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4730750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直接连接符 9229">
            <a:extLst>
              <a:ext uri="{FF2B5EF4-FFF2-40B4-BE49-F238E27FC236}">
                <a16:creationId xmlns:a16="http://schemas.microsoft.com/office/drawing/2014/main" id="{693DC4FC-A556-479B-87A8-20B77F8E6C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4991100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直接连接符 9230">
            <a:extLst>
              <a:ext uri="{FF2B5EF4-FFF2-40B4-BE49-F238E27FC236}">
                <a16:creationId xmlns:a16="http://schemas.microsoft.com/office/drawing/2014/main" id="{5CC74961-3BF1-4C16-BCA5-9791C792F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5251450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直接连接符 9231">
            <a:extLst>
              <a:ext uri="{FF2B5EF4-FFF2-40B4-BE49-F238E27FC236}">
                <a16:creationId xmlns:a16="http://schemas.microsoft.com/office/drawing/2014/main" id="{0B463BBA-EF29-4942-B629-F21E33D77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5513388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直接连接符 9232">
            <a:extLst>
              <a:ext uri="{FF2B5EF4-FFF2-40B4-BE49-F238E27FC236}">
                <a16:creationId xmlns:a16="http://schemas.microsoft.com/office/drawing/2014/main" id="{5093C229-13A3-47D6-9AB4-755B492C51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5773738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直接连接符 9233">
            <a:extLst>
              <a:ext uri="{FF2B5EF4-FFF2-40B4-BE49-F238E27FC236}">
                <a16:creationId xmlns:a16="http://schemas.microsoft.com/office/drawing/2014/main" id="{DB8E023F-C71A-410F-B365-903DD33CE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350" y="6088063"/>
            <a:ext cx="63182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0241">
            <a:extLst>
              <a:ext uri="{FF2B5EF4-FFF2-40B4-BE49-F238E27FC236}">
                <a16:creationId xmlns:a16="http://schemas.microsoft.com/office/drawing/2014/main" id="{08EBB1C8-69CB-4E6F-9CF5-22998786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76250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</a:rPr>
              <a:t>路由决策原则</a:t>
            </a:r>
          </a:p>
        </p:txBody>
      </p:sp>
      <p:sp>
        <p:nvSpPr>
          <p:cNvPr id="11266" name="矩形 10242">
            <a:extLst>
              <a:ext uri="{FF2B5EF4-FFF2-40B4-BE49-F238E27FC236}">
                <a16:creationId xmlns:a16="http://schemas.microsoft.com/office/drawing/2014/main" id="{272128AE-F05F-4D1A-A481-2C810FE4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 defTabSz="915988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8025" indent="-228600" defTabSz="915988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15988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15988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15988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159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159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159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159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Times New Roman" panose="02020603050405020304" pitchFamily="18" charset="0"/>
              </a:rPr>
              <a:t>最长匹配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Times New Roman" panose="02020603050405020304" pitchFamily="18" charset="0"/>
              </a:rPr>
              <a:t>例：</a:t>
            </a:r>
            <a:r>
              <a:rPr lang="en-US" altLang="zh-CN" sz="2800" b="1" i="1">
                <a:latin typeface="Times New Roman" panose="02020603050405020304" pitchFamily="18" charset="0"/>
              </a:rPr>
              <a:t>10.1.1.1/8</a:t>
            </a:r>
            <a:r>
              <a:rPr lang="zh-CN" altLang="en-US" sz="2800" b="1" i="1"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</a:rPr>
              <a:t>10.1.1.1/16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Times New Roman" panose="02020603050405020304" pitchFamily="18" charset="0"/>
              </a:rPr>
              <a:t>根据路由的管理距离：管理距离越小，路由越优先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Times New Roman" panose="02020603050405020304" pitchFamily="18" charset="0"/>
              </a:rPr>
              <a:t>例：</a:t>
            </a:r>
            <a:r>
              <a:rPr lang="en-US" altLang="zh-CN" sz="2800" b="1" i="1">
                <a:latin typeface="Times New Roman" panose="02020603050405020304" pitchFamily="18" charset="0"/>
              </a:rPr>
              <a:t>S 10.1.1.1/8  </a:t>
            </a:r>
            <a:r>
              <a:rPr lang="zh-CN" altLang="en-US" sz="2800" b="1" i="1">
                <a:latin typeface="Times New Roman" panose="02020603050405020304" pitchFamily="18" charset="0"/>
              </a:rPr>
              <a:t>和  </a:t>
            </a:r>
            <a:r>
              <a:rPr lang="en-US" altLang="zh-CN" sz="2800" b="1" i="1">
                <a:latin typeface="Times New Roman" panose="02020603050405020304" pitchFamily="18" charset="0"/>
              </a:rPr>
              <a:t>R 10.1.1.1/8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Times New Roman" panose="02020603050405020304" pitchFamily="18" charset="0"/>
              </a:rPr>
              <a:t>管理距离一样，就比较路由的度量值</a:t>
            </a:r>
            <a:r>
              <a:rPr lang="en-US" altLang="zh-CN" sz="3200">
                <a:latin typeface="Times New Roman" panose="02020603050405020304" pitchFamily="18" charset="0"/>
              </a:rPr>
              <a:t>(metric)</a:t>
            </a:r>
            <a:r>
              <a:rPr lang="zh-CN" altLang="en-US" sz="3200">
                <a:latin typeface="Times New Roman" panose="02020603050405020304" pitchFamily="18" charset="0"/>
              </a:rPr>
              <a:t>，越小越优先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Times New Roman" panose="02020603050405020304" pitchFamily="18" charset="0"/>
              </a:rPr>
              <a:t>例：</a:t>
            </a:r>
            <a:r>
              <a:rPr lang="en-US" altLang="zh-CN" sz="2800" b="1" i="1">
                <a:latin typeface="Times New Roman" panose="02020603050405020304" pitchFamily="18" charset="0"/>
              </a:rPr>
              <a:t>S 10.1.1.1/8 [1/20] </a:t>
            </a:r>
            <a:r>
              <a:rPr lang="zh-CN" altLang="en-US" sz="2800" b="1" i="1"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</a:rPr>
              <a:t>S 10.1.1.1/8 [1/40]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1265">
            <a:extLst>
              <a:ext uri="{FF2B5EF4-FFF2-40B4-BE49-F238E27FC236}">
                <a16:creationId xmlns:a16="http://schemas.microsoft.com/office/drawing/2014/main" id="{5B2654D7-6EEB-4725-8CBC-0390C623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33375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</a:rPr>
              <a:t>直连路由</a:t>
            </a:r>
          </a:p>
        </p:txBody>
      </p:sp>
      <p:sp>
        <p:nvSpPr>
          <p:cNvPr id="12290" name="矩形 11266">
            <a:extLst>
              <a:ext uri="{FF2B5EF4-FFF2-40B4-BE49-F238E27FC236}">
                <a16:creationId xmlns:a16="http://schemas.microsoft.com/office/drawing/2014/main" id="{E5C300D4-76FA-4104-94B0-D8133559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981075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</a:rPr>
              <a:t>定义</a:t>
            </a:r>
          </a:p>
          <a:p>
            <a:pPr lvl="1"/>
            <a:r>
              <a:rPr lang="zh-CN" altLang="en-US" sz="2400">
                <a:latin typeface="宋体" panose="02010600030101010101" pitchFamily="2" charset="-122"/>
              </a:rPr>
              <a:t>路由器能够自动产生激活端口</a:t>
            </a:r>
            <a:r>
              <a:rPr lang="en-US" altLang="zh-CN" sz="2400">
                <a:latin typeface="宋体" panose="02010600030101010101" pitchFamily="2" charset="-122"/>
              </a:rPr>
              <a:t>IP</a:t>
            </a:r>
            <a:r>
              <a:rPr lang="zh-CN" altLang="en-US" sz="2400">
                <a:latin typeface="宋体" panose="02010600030101010101" pitchFamily="2" charset="-122"/>
              </a:rPr>
              <a:t>所在网段的直连路由信息</a:t>
            </a:r>
          </a:p>
          <a:p>
            <a:pPr lvl="1"/>
            <a:r>
              <a:rPr lang="zh-CN" altLang="en-US" sz="2400">
                <a:latin typeface="宋体" panose="02010600030101010101" pitchFamily="2" charset="-122"/>
              </a:rPr>
              <a:t>路由器的每个接口都必须单独占用一个网段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endParaRPr lang="zh-CN" altLang="en-US" sz="2400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endParaRPr lang="zh-CN" altLang="en-US" sz="2400">
              <a:solidFill>
                <a:srgbClr val="333399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333399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2291" name="直接连接符 11267">
            <a:extLst>
              <a:ext uri="{FF2B5EF4-FFF2-40B4-BE49-F238E27FC236}">
                <a16:creationId xmlns:a16="http://schemas.microsoft.com/office/drawing/2014/main" id="{4D8E55DB-7B93-4134-BDB2-D8C540FA4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788" y="2530475"/>
            <a:ext cx="1058862" cy="5603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直接连接符 11268">
            <a:extLst>
              <a:ext uri="{FF2B5EF4-FFF2-40B4-BE49-F238E27FC236}">
                <a16:creationId xmlns:a16="http://schemas.microsoft.com/office/drawing/2014/main" id="{31BFEE16-E686-4FE2-8CA4-E6521FE86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638" y="3422650"/>
            <a:ext cx="698500" cy="647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直接连接符 11269">
            <a:extLst>
              <a:ext uri="{FF2B5EF4-FFF2-40B4-BE49-F238E27FC236}">
                <a16:creationId xmlns:a16="http://schemas.microsoft.com/office/drawing/2014/main" id="{55EA50A7-44C7-4529-B2AC-704B64622F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688" y="3208338"/>
            <a:ext cx="1658937" cy="161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文本框 11270">
            <a:extLst>
              <a:ext uri="{FF2B5EF4-FFF2-40B4-BE49-F238E27FC236}">
                <a16:creationId xmlns:a16="http://schemas.microsoft.com/office/drawing/2014/main" id="{02515B94-D102-4A11-A0BD-BCC6EE8E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2989263"/>
            <a:ext cx="1252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192.168.1.1</a:t>
            </a:r>
            <a:endParaRPr lang="en-US" altLang="zh-CN" sz="1400"/>
          </a:p>
        </p:txBody>
      </p:sp>
      <p:sp>
        <p:nvSpPr>
          <p:cNvPr id="12295" name="文本框 11271">
            <a:extLst>
              <a:ext uri="{FF2B5EF4-FFF2-40B4-BE49-F238E27FC236}">
                <a16:creationId xmlns:a16="http://schemas.microsoft.com/office/drawing/2014/main" id="{97ABD8F6-25B4-4A52-885E-29D8262CB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438400"/>
            <a:ext cx="1509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192.168.2.1</a:t>
            </a:r>
            <a:endParaRPr lang="en-US" altLang="zh-CN" sz="1400"/>
          </a:p>
        </p:txBody>
      </p:sp>
      <p:sp>
        <p:nvSpPr>
          <p:cNvPr id="12296" name="文本框 11272">
            <a:extLst>
              <a:ext uri="{FF2B5EF4-FFF2-40B4-BE49-F238E27FC236}">
                <a16:creationId xmlns:a16="http://schemas.microsoft.com/office/drawing/2014/main" id="{C3907CE7-7E8D-4F4E-B6FB-AB340547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3406775"/>
            <a:ext cx="146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192.168.3.1</a:t>
            </a:r>
            <a:endParaRPr lang="en-US" altLang="zh-CN" sz="1400"/>
          </a:p>
        </p:txBody>
      </p:sp>
      <p:pic>
        <p:nvPicPr>
          <p:cNvPr id="12297" name="图片 11273" descr="Router">
            <a:extLst>
              <a:ext uri="{FF2B5EF4-FFF2-40B4-BE49-F238E27FC236}">
                <a16:creationId xmlns:a16="http://schemas.microsoft.com/office/drawing/2014/main" id="{3F28A789-5A83-4FFE-8FB1-8117EC42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903538"/>
            <a:ext cx="1155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文本框 11274">
            <a:extLst>
              <a:ext uri="{FF2B5EF4-FFF2-40B4-BE49-F238E27FC236}">
                <a16:creationId xmlns:a16="http://schemas.microsoft.com/office/drawing/2014/main" id="{90C0FBA2-A03A-4ED0-B450-DDEBA9EF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7818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F1/0</a:t>
            </a:r>
            <a:endParaRPr lang="en-US" altLang="zh-CN" sz="1400"/>
          </a:p>
        </p:txBody>
      </p:sp>
      <p:sp>
        <p:nvSpPr>
          <p:cNvPr id="12299" name="文本框 11275">
            <a:extLst>
              <a:ext uri="{FF2B5EF4-FFF2-40B4-BE49-F238E27FC236}">
                <a16:creationId xmlns:a16="http://schemas.microsoft.com/office/drawing/2014/main" id="{3E5AD6B9-92EC-440B-80C0-667AA8251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278188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F1/1</a:t>
            </a:r>
            <a:endParaRPr lang="en-US" altLang="zh-CN" sz="1400"/>
          </a:p>
        </p:txBody>
      </p:sp>
      <p:sp>
        <p:nvSpPr>
          <p:cNvPr id="12300" name="文本框 11276">
            <a:extLst>
              <a:ext uri="{FF2B5EF4-FFF2-40B4-BE49-F238E27FC236}">
                <a16:creationId xmlns:a16="http://schemas.microsoft.com/office/drawing/2014/main" id="{2D42210E-80B2-4DD6-B739-0E1637FE3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70175"/>
            <a:ext cx="581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S1/2</a:t>
            </a:r>
            <a:endParaRPr lang="en-US" altLang="zh-CN" sz="1400"/>
          </a:p>
        </p:txBody>
      </p:sp>
      <p:pic>
        <p:nvPicPr>
          <p:cNvPr id="12301" name="图片 11277" descr="PC">
            <a:extLst>
              <a:ext uri="{FF2B5EF4-FFF2-40B4-BE49-F238E27FC236}">
                <a16:creationId xmlns:a16="http://schemas.microsoft.com/office/drawing/2014/main" id="{68B648E8-DB53-4DA8-BA4E-3722CE26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3179763"/>
            <a:ext cx="5969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图片 11278" descr="PC">
            <a:extLst>
              <a:ext uri="{FF2B5EF4-FFF2-40B4-BE49-F238E27FC236}">
                <a16:creationId xmlns:a16="http://schemas.microsoft.com/office/drawing/2014/main" id="{CB77156D-5D56-4546-B41B-DF9C00F6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70325"/>
            <a:ext cx="5984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3" name="文本框 11279">
            <a:extLst>
              <a:ext uri="{FF2B5EF4-FFF2-40B4-BE49-F238E27FC236}">
                <a16:creationId xmlns:a16="http://schemas.microsoft.com/office/drawing/2014/main" id="{1B1AD24F-8C28-4485-A9CF-0DEEBFFE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2988"/>
            <a:ext cx="1252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192.168.1.5</a:t>
            </a:r>
            <a:endParaRPr lang="en-US" altLang="zh-CN" sz="1400"/>
          </a:p>
        </p:txBody>
      </p:sp>
      <p:sp>
        <p:nvSpPr>
          <p:cNvPr id="12304" name="文本框 11280">
            <a:extLst>
              <a:ext uri="{FF2B5EF4-FFF2-40B4-BE49-F238E27FC236}">
                <a16:creationId xmlns:a16="http://schemas.microsoft.com/office/drawing/2014/main" id="{CE0326CE-4C56-4EE1-910F-3031A711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4073525"/>
            <a:ext cx="1252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latin typeface="Tahoma" panose="020B0604030504040204" pitchFamily="34" charset="0"/>
              </a:rPr>
              <a:t>192.168.3.8</a:t>
            </a:r>
            <a:endParaRPr lang="en-US" altLang="zh-CN" sz="1400"/>
          </a:p>
        </p:txBody>
      </p:sp>
      <p:graphicFrame>
        <p:nvGraphicFramePr>
          <p:cNvPr id="11282" name="表格 11281">
            <a:extLst>
              <a:ext uri="{FF2B5EF4-FFF2-40B4-BE49-F238E27FC236}">
                <a16:creationId xmlns:a16="http://schemas.microsoft.com/office/drawing/2014/main" id="{9C07A0F8-D64F-43B4-BBF0-7816650D2468}"/>
              </a:ext>
            </a:extLst>
          </p:cNvPr>
          <p:cNvGraphicFramePr/>
          <p:nvPr/>
        </p:nvGraphicFramePr>
        <p:xfrm>
          <a:off x="1042988" y="4724400"/>
          <a:ext cx="6265863" cy="185102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sz="200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目标网段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出口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ea typeface="华文细黑" pitchFamily="2" charset="-122"/>
                        </a:rPr>
                        <a:t>C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ea typeface="华文细黑" pitchFamily="2" charset="-122"/>
                        </a:rPr>
                        <a:t>192.168.1.0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dirty="0">
                          <a:solidFill>
                            <a:srgbClr val="FF33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sym typeface="+mn-ea"/>
                        </a:rPr>
                        <a:t>gigabit</a:t>
                      </a:r>
                      <a:r>
                        <a:rPr lang="zh-CN" altLang="en-US" sz="2000" dirty="0">
                          <a:solidFill>
                            <a:srgbClr val="FF33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sym typeface="+mn-ea"/>
                        </a:rPr>
                        <a:t>ethernet</a:t>
                      </a:r>
                      <a:r>
                        <a:rPr lang="en-US" altLang="zh-CN" sz="2000">
                          <a:ea typeface="华文细黑" pitchFamily="2" charset="-122"/>
                        </a:rPr>
                        <a:t> 1/0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ea typeface="华文细黑" pitchFamily="2" charset="-122"/>
                        </a:rPr>
                        <a:t>C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>
                          <a:ea typeface="华文细黑" pitchFamily="2" charset="-122"/>
                        </a:rPr>
                        <a:t>192.168.2.0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>
                          <a:ea typeface="华文细黑" pitchFamily="2" charset="-122"/>
                        </a:rPr>
                        <a:t>Serial 1/2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ea typeface="华文细黑" pitchFamily="2" charset="-122"/>
                        </a:rPr>
                        <a:t>C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>
                          <a:ea typeface="华文细黑" pitchFamily="2" charset="-122"/>
                        </a:rPr>
                        <a:t>192.168.3.0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x-none" sz="2000" dirty="0">
                          <a:solidFill>
                            <a:srgbClr val="FF33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sym typeface="+mn-ea"/>
                        </a:rPr>
                        <a:t>gigabit</a:t>
                      </a:r>
                      <a:r>
                        <a:rPr lang="zh-CN" altLang="en-US" sz="2000" dirty="0">
                          <a:solidFill>
                            <a:srgbClr val="FF33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sym typeface="+mn-ea"/>
                        </a:rPr>
                        <a:t>ethernet</a:t>
                      </a:r>
                      <a:r>
                        <a:rPr lang="en-US" altLang="zh-CN" sz="2000">
                          <a:ea typeface="华文细黑" pitchFamily="2" charset="-122"/>
                        </a:rPr>
                        <a:t> 1/1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12289">
            <a:extLst>
              <a:ext uri="{FF2B5EF4-FFF2-40B4-BE49-F238E27FC236}">
                <a16:creationId xmlns:a16="http://schemas.microsoft.com/office/drawing/2014/main" id="{7ED789A9-D4ED-4D0F-AA0D-116C3980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74993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</a:rPr>
              <a:t>静态路由</a:t>
            </a:r>
          </a:p>
        </p:txBody>
      </p:sp>
      <p:sp>
        <p:nvSpPr>
          <p:cNvPr id="13314" name="矩形 12290">
            <a:extLst>
              <a:ext uri="{FF2B5EF4-FFF2-40B4-BE49-F238E27FC236}">
                <a16:creationId xmlns:a16="http://schemas.microsoft.com/office/drawing/2014/main" id="{DBD7272D-111C-464B-A869-CD8DA5E8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宋体" panose="02010600030101010101" pitchFamily="2" charset="-122"/>
              </a:rPr>
              <a:t>静态路由概述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宋体" panose="02010600030101010101" pitchFamily="2" charset="-122"/>
              </a:rPr>
              <a:t>静态路由是指由网络管理员手工配置的路由信息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宋体" panose="02010600030101010101" pitchFamily="2" charset="-122"/>
              </a:rPr>
              <a:t>静态路由除了具有简单、高效、可靠的优点外，它的另一个好处是网络安全保密性高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 b="1" i="1">
                <a:latin typeface="宋体" panose="02010600030101010101" pitchFamily="2" charset="-122"/>
              </a:rPr>
              <a:t>静态路由是手动添加路由信息要去往某网段该如何走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Pages>0</Pages>
  <Words>922</Words>
  <Characters>0</Characters>
  <Application>Microsoft Office PowerPoint</Application>
  <DocSecurity>0</DocSecurity>
  <PresentationFormat>全屏显示(4:3)</PresentationFormat>
  <Lines>0</Lines>
  <Paragraphs>172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华文细黑</vt:lpstr>
      <vt:lpstr>微软雅黑</vt:lpstr>
      <vt:lpstr>Helvetica</vt:lpstr>
      <vt:lpstr>Times</vt:lpstr>
      <vt:lpstr>Times New Roman</vt:lpstr>
      <vt:lpstr>幼圆</vt:lpstr>
      <vt:lpstr>Tahoma</vt:lpstr>
      <vt:lpstr>黑体</vt:lpstr>
      <vt:lpstr>华文琥珀</vt:lpstr>
      <vt:lpstr>华文中宋</vt:lpstr>
      <vt:lpstr>Courier</vt:lpstr>
      <vt:lpstr>Courier New</vt:lpstr>
      <vt:lpstr>Segoe Print</vt:lpstr>
      <vt:lpstr>Calibri</vt:lpstr>
      <vt:lpstr>楷体_GB2312</vt:lpstr>
      <vt:lpstr>新宋体</vt:lpstr>
      <vt:lpstr>Arial Unicode MS</vt:lpstr>
      <vt:lpstr>默认设计模板</vt:lpstr>
      <vt:lpstr>Bitmap Image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WWW.YlmF.CoM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雨林木风</dc:creator>
  <cp:keywords/>
  <dc:description/>
  <cp:lastModifiedBy>home</cp:lastModifiedBy>
  <cp:revision>24</cp:revision>
  <dcterms:created xsi:type="dcterms:W3CDTF">2011-11-05T10:16:16Z</dcterms:created>
  <dcterms:modified xsi:type="dcterms:W3CDTF">2021-05-07T10:33:41Z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