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77" r:id="rId5"/>
    <p:sldId id="280" r:id="rId6"/>
    <p:sldId id="281" r:id="rId7"/>
    <p:sldId id="282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24" y="59"/>
      </p:cViewPr>
      <p:guideLst>
        <p:guide orient="horz" pos="214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9628-170F-491D-8AC9-BA4D2FA1A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821C84-A745-4135-A4CE-F114690CC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839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41FE-1D23-4003-896F-7F9452C4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15FE9-6ABC-4E68-B0C6-AB143FC0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608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8D0048-D014-4F0B-941C-C8165E29D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8BF229-5B23-479A-A1B5-AF871D630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67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3BFF0-7C9C-41EF-9B5E-0A940E30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B3344-7140-43B7-9BB9-6B36C8CD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7515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8F909-FC42-45A0-B8D4-1954E519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A5097-EFF7-45E1-99D9-3C4934D2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1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A237-43DE-4BDB-8D65-ACA592EC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54EE8-1321-4B86-BFD9-49206077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B3CF5-25FC-4C9D-B996-807D48CAE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397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3758-46CB-4E19-9401-9940DD76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876C0-DE92-481D-A447-4CFEF9F8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668AAD-7FFF-46B4-AF5E-00E9701E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90EBB0-3B1F-4CF7-9211-EA7F33710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2FBE1-A2D2-4078-80B7-5E9313DC3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0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C979F-007A-4762-8A34-448D5447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976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1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98D2-5E49-4886-8EF3-0A5F7290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AEBA1-910B-40EB-81BF-2D485228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2C0103-1AD3-4A9E-9DAC-5F5CDE3CF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347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0798B-4505-47A9-807C-52610F51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CA29A-ADE3-4008-B8DF-9B016EC78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ADC2C-25D5-4F05-8CD4-E2588823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732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03">
            <a:extLst>
              <a:ext uri="{FF2B5EF4-FFF2-40B4-BE49-F238E27FC236}">
                <a16:creationId xmlns:a16="http://schemas.microsoft.com/office/drawing/2014/main" id="{D28963C9-1CE3-4239-9E22-59CA8F4371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67888" cy="732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35EB887-9F03-49CC-874E-C5D64520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628775"/>
            <a:ext cx="4175125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zh-CN" altLang="zh-CN" sz="3800" b="1"/>
              <a:t>动态路由协议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7E913F-58FE-4B1B-B7A0-9458327A5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765175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zh-CN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查看RIP配置信息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9235FD8-DED5-45A7-A832-35DE2F2E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717675"/>
            <a:ext cx="7086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5000"/>
              </a:spcBef>
              <a:buFontTx/>
              <a:buChar char="•"/>
            </a:pPr>
            <a:r>
              <a:rPr lang="zh-CN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验证 RIP的配置</a:t>
            </a:r>
          </a:p>
          <a:p>
            <a:pPr lvl="1" eaLnBrk="1" hangingPunct="1">
              <a:spcBef>
                <a:spcPct val="45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Router#show ip protocols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r>
              <a:rPr lang="zh-CN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显示路由表的信息</a:t>
            </a:r>
          </a:p>
          <a:p>
            <a:pPr lvl="1" eaLnBrk="1" hangingPunct="1">
              <a:spcBef>
                <a:spcPct val="45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Router#show ip route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r>
              <a:rPr lang="zh-CN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清除 IP路由表的信息</a:t>
            </a:r>
          </a:p>
          <a:p>
            <a:pPr lvl="1" eaLnBrk="1" hangingPunct="1">
              <a:spcBef>
                <a:spcPct val="45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Router#clear ip route 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r>
              <a:rPr lang="zh-CN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在控制台显示 RIP的工作状态</a:t>
            </a:r>
          </a:p>
          <a:p>
            <a:pPr lvl="1" eaLnBrk="1" hangingPunct="1">
              <a:spcBef>
                <a:spcPct val="45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Router#debug ip rip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5ADAA9B-6060-430D-B9B4-3A099132F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9275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zh-CN" sz="4400" b="1">
                <a:solidFill>
                  <a:schemeClr val="tx2"/>
                </a:solidFill>
                <a:latin typeface="微软雅黑" panose="020B0503020204020204" pitchFamily="34" charset="-122"/>
              </a:rPr>
              <a:t>动态路由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E08A07A-A84A-4C46-AE8F-71F82E49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57338"/>
            <a:ext cx="8496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zh-CN" sz="2400">
                <a:latin typeface="宋体" panose="02010600030101010101" pitchFamily="2" charset="-122"/>
              </a:rPr>
              <a:t>动态路由协议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400">
                <a:latin typeface="宋体" panose="02010600030101010101" pitchFamily="2" charset="-122"/>
              </a:rPr>
              <a:t>RIP           路由信息协议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400">
                <a:latin typeface="宋体" panose="02010600030101010101" pitchFamily="2" charset="-122"/>
              </a:rPr>
              <a:t>IGRP          内部网关路由协议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400">
                <a:latin typeface="宋体" panose="02010600030101010101" pitchFamily="2" charset="-122"/>
              </a:rPr>
              <a:t>OSPF          开放式最短路径优先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400">
                <a:latin typeface="宋体" panose="02010600030101010101" pitchFamily="2" charset="-122"/>
              </a:rPr>
              <a:t>IS-IS         中间系统-中间系统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400">
                <a:latin typeface="宋体" panose="02010600030101010101" pitchFamily="2" charset="-122"/>
              </a:rPr>
              <a:t>EIGRP         增强型内部网关路由协议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400">
                <a:latin typeface="宋体" panose="02010600030101010101" pitchFamily="2" charset="-122"/>
              </a:rPr>
              <a:t>BGP           边界网关协议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D9DE195-8A23-49F5-A4CA-1DE2FB7FA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zh-CN" sz="4400" b="1">
                <a:solidFill>
                  <a:schemeClr val="tx2"/>
                </a:solidFill>
                <a:latin typeface="微软雅黑" panose="020B0503020204020204" pitchFamily="34" charset="-122"/>
              </a:rPr>
              <a:t>课程议题</a:t>
            </a:r>
          </a:p>
        </p:txBody>
      </p:sp>
      <p:grpSp>
        <p:nvGrpSpPr>
          <p:cNvPr id="4099" name="Group 3">
            <a:extLst>
              <a:ext uri="{FF2B5EF4-FFF2-40B4-BE49-F238E27FC236}">
                <a16:creationId xmlns:a16="http://schemas.microsoft.com/office/drawing/2014/main" id="{71DEE763-36D7-4906-BEE5-3A174BC757D7}"/>
              </a:ext>
            </a:extLst>
          </p:cNvPr>
          <p:cNvGrpSpPr>
            <a:grpSpLocks/>
          </p:cNvGrpSpPr>
          <p:nvPr/>
        </p:nvGrpSpPr>
        <p:grpSpPr bwMode="auto">
          <a:xfrm>
            <a:off x="-104775" y="1989138"/>
            <a:ext cx="9140825" cy="3224212"/>
            <a:chOff x="0" y="0"/>
            <a:chExt cx="5760" cy="2031"/>
          </a:xfrm>
        </p:grpSpPr>
        <p:sp>
          <p:nvSpPr>
            <p:cNvPr id="4101" name="Rectangle 4">
              <a:extLst>
                <a:ext uri="{FF2B5EF4-FFF2-40B4-BE49-F238E27FC236}">
                  <a16:creationId xmlns:a16="http://schemas.microsoft.com/office/drawing/2014/main" id="{0194C9D0-EDDE-4E99-8E25-0F94960D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1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4102" name="Picture 5" descr="十标准">
              <a:extLst>
                <a:ext uri="{FF2B5EF4-FFF2-40B4-BE49-F238E27FC236}">
                  <a16:creationId xmlns:a16="http://schemas.microsoft.com/office/drawing/2014/main" id="{3C392FE5-977F-4A73-A990-2B16A055E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" y="0"/>
              <a:ext cx="3129" cy="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0" name="Rectangle 6">
            <a:extLst>
              <a:ext uri="{FF2B5EF4-FFF2-40B4-BE49-F238E27FC236}">
                <a16:creationId xmlns:a16="http://schemas.microsoft.com/office/drawing/2014/main" id="{D0145005-F7CA-469D-9226-936B6016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57563"/>
            <a:ext cx="38163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zh-CN" altLang="zh-CN"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RIP协议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5FFED2E-0DD6-4330-AC38-35411F32C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92150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zh-CN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路由信息协议-RIP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F90DD25-933F-4E2D-A9DD-FBD1ED257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1798638"/>
            <a:ext cx="85201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RIP协议概述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RIP是基于UDP，端口520的应用层协议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8C77FA4-A0E0-4E08-B7CD-B60CD9CE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5524500"/>
            <a:ext cx="7086600" cy="971550"/>
          </a:xfrm>
          <a:prstGeom prst="rect">
            <a:avLst/>
          </a:prstGeom>
          <a:solidFill>
            <a:srgbClr val="CED3DE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8CC0406-F2CC-4955-9826-B13AE709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5783263"/>
            <a:ext cx="5710237" cy="712787"/>
          </a:xfrm>
          <a:prstGeom prst="rect">
            <a:avLst/>
          </a:prstGeom>
          <a:solidFill>
            <a:srgbClr val="A4001B">
              <a:alpha val="89803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EC5A32A-05F7-4FC9-8A64-CE882F820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6042025"/>
            <a:ext cx="3235325" cy="4540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D14760BC-0C15-4291-A66D-4EC31C482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6042025"/>
            <a:ext cx="0" cy="454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12EBB82A-2E94-44E5-BAD5-19BF66BB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6008688"/>
            <a:ext cx="11049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00" b="1">
                <a:latin typeface="Times New Roman" panose="02020603050405020304" pitchFamily="18" charset="0"/>
                <a:ea typeface="微软雅黑" panose="020B0503020204020204" pitchFamily="34" charset="-122"/>
              </a:rPr>
              <a:t>UDP Header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3DFFB317-8CB9-40E2-97E9-00AD1BF8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6008688"/>
            <a:ext cx="619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00" b="1">
                <a:latin typeface="Times New Roman" panose="02020603050405020304" pitchFamily="18" charset="0"/>
                <a:ea typeface="微软雅黑" panose="020B0503020204020204" pitchFamily="34" charset="-122"/>
              </a:rPr>
              <a:t>Port No.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944F39C3-89B2-46A8-A618-B5F9E8CC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6051550"/>
            <a:ext cx="11033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100" b="1">
                <a:latin typeface="Times New Roman" panose="02020603050405020304" pitchFamily="18" charset="0"/>
                <a:ea typeface="微软雅黑" panose="020B0503020204020204" pitchFamily="34" charset="-122"/>
              </a:rPr>
              <a:t>Segment</a:t>
            </a:r>
          </a:p>
          <a:p>
            <a:pPr algn="ctr"/>
            <a:r>
              <a:rPr lang="zh-CN" altLang="zh-CN" sz="1100" b="1">
                <a:latin typeface="Times New Roman" panose="02020603050405020304" pitchFamily="18" charset="0"/>
                <a:ea typeface="微软雅黑" panose="020B0503020204020204" pitchFamily="34" charset="-122"/>
              </a:rPr>
              <a:t>Payload</a:t>
            </a:r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8A84FE5C-330D-4BA0-A687-D56DBC86A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5783263"/>
            <a:ext cx="0" cy="712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FA860BF8-0966-4F51-81E5-DDA7D0DA9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725" y="6042025"/>
            <a:ext cx="0" cy="454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13F0AB97-FB41-4FF1-8656-69002062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5954713"/>
            <a:ext cx="11033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4001B">
                    <a:alpha val="8980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IP Header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C9C40BD8-C169-4145-A150-C675F773E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0" y="5524500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0D5F1C16-51E7-478F-B7EB-D65578262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5783263"/>
            <a:ext cx="0" cy="712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2C5C6D42-96F2-4F63-958F-B9FDE0F31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832475"/>
            <a:ext cx="11033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4001B">
                    <a:alpha val="8980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Protocol Number</a:t>
            </a:r>
          </a:p>
        </p:txBody>
      </p:sp>
      <p:sp>
        <p:nvSpPr>
          <p:cNvPr id="5137" name="Line 17">
            <a:extLst>
              <a:ext uri="{FF2B5EF4-FFF2-40B4-BE49-F238E27FC236}">
                <a16:creationId xmlns:a16="http://schemas.microsoft.com/office/drawing/2014/main" id="{9284C305-28DB-4BEB-BE18-8CE7538C7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263" y="5524500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853EAD78-A243-4AC6-8F75-6C71B2808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5705475"/>
            <a:ext cx="11033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600" b="1">
                <a:latin typeface="Times New Roman" panose="02020603050405020304" pitchFamily="18" charset="0"/>
                <a:ea typeface="微软雅黑" panose="020B0503020204020204" pitchFamily="34" charset="-122"/>
              </a:rPr>
              <a:t>Frame Header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513849E9-E442-42C3-BD4D-A2CA7DCE7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5568950"/>
            <a:ext cx="344488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600" b="1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zh-CN" altLang="zh-CN" sz="1600" b="1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</a:p>
          <a:p>
            <a:pPr algn="ctr"/>
            <a:r>
              <a:rPr lang="zh-CN" altLang="zh-CN" sz="1600" b="1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D0EA5F33-C402-4F5A-BDFB-6DFDFF53B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5783263"/>
            <a:ext cx="25447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4001B">
                    <a:alpha val="8980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1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Packet Payload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EE190D7E-9231-4D3E-AA51-3CD5F0A27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5524500"/>
            <a:ext cx="2546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100" b="1">
                <a:latin typeface="Times New Roman" panose="02020603050405020304" pitchFamily="18" charset="0"/>
                <a:ea typeface="微软雅黑" panose="020B0503020204020204" pitchFamily="34" charset="-122"/>
              </a:rPr>
              <a:t>Frame Payload</a:t>
            </a:r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C35503DD-2061-4477-BE61-64BB652E5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067300"/>
            <a:ext cx="1103313" cy="339725"/>
          </a:xfrm>
          <a:prstGeom prst="rect">
            <a:avLst/>
          </a:prstGeom>
          <a:solidFill>
            <a:srgbClr val="CED3DE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600" b="1">
                <a:latin typeface="Times New Roman" panose="02020603050405020304" pitchFamily="18" charset="0"/>
                <a:ea typeface="微软雅黑" panose="020B0503020204020204" pitchFamily="34" charset="-122"/>
              </a:rPr>
              <a:t>17 - UDP</a:t>
            </a:r>
          </a:p>
        </p:txBody>
      </p:sp>
      <p:sp>
        <p:nvSpPr>
          <p:cNvPr id="5143" name="Text Box 23">
            <a:extLst>
              <a:ext uri="{FF2B5EF4-FFF2-40B4-BE49-F238E27FC236}">
                <a16:creationId xmlns:a16="http://schemas.microsoft.com/office/drawing/2014/main" id="{431110DD-9207-42B4-9E82-6B6AD21E2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4764088"/>
            <a:ext cx="1238250" cy="354012"/>
          </a:xfrm>
          <a:prstGeom prst="rect">
            <a:avLst/>
          </a:prstGeom>
          <a:solidFill>
            <a:srgbClr val="CED3DE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1429" tIns="45715" rIns="91429" bIns="45715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600" b="1">
                <a:solidFill>
                  <a:srgbClr val="A4001B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520 - RIP</a:t>
            </a:r>
          </a:p>
        </p:txBody>
      </p:sp>
      <p:sp>
        <p:nvSpPr>
          <p:cNvPr id="5144" name="未知">
            <a:extLst>
              <a:ext uri="{FF2B5EF4-FFF2-40B4-BE49-F238E27FC236}">
                <a16:creationId xmlns:a16="http://schemas.microsoft.com/office/drawing/2014/main" id="{754EC82E-780A-44E6-83DC-C26429535B90}"/>
              </a:ext>
            </a:extLst>
          </p:cNvPr>
          <p:cNvSpPr>
            <a:spLocks/>
          </p:cNvSpPr>
          <p:nvPr/>
        </p:nvSpPr>
        <p:spPr bwMode="auto">
          <a:xfrm>
            <a:off x="3074988" y="5319713"/>
            <a:ext cx="687387" cy="528637"/>
          </a:xfrm>
          <a:custGeom>
            <a:avLst/>
            <a:gdLst>
              <a:gd name="T0" fmla="*/ 687387 w 480"/>
              <a:gd name="T1" fmla="*/ 528637 h 392"/>
              <a:gd name="T2" fmla="*/ 687387 w 480"/>
              <a:gd name="T3" fmla="*/ 0 h 392"/>
              <a:gd name="T4" fmla="*/ 0 w 480"/>
              <a:gd name="T5" fmla="*/ 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392">
                <a:moveTo>
                  <a:pt x="480" y="392"/>
                </a:move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45" name="未知">
            <a:extLst>
              <a:ext uri="{FF2B5EF4-FFF2-40B4-BE49-F238E27FC236}">
                <a16:creationId xmlns:a16="http://schemas.microsoft.com/office/drawing/2014/main" id="{B015298F-F300-47EB-841C-07C6129A5380}"/>
              </a:ext>
            </a:extLst>
          </p:cNvPr>
          <p:cNvSpPr>
            <a:spLocks/>
          </p:cNvSpPr>
          <p:nvPr/>
        </p:nvSpPr>
        <p:spPr bwMode="auto">
          <a:xfrm>
            <a:off x="6170613" y="5330825"/>
            <a:ext cx="825500" cy="776288"/>
          </a:xfrm>
          <a:custGeom>
            <a:avLst/>
            <a:gdLst>
              <a:gd name="T0" fmla="*/ 0 w 576"/>
              <a:gd name="T1" fmla="*/ 776288 h 576"/>
              <a:gd name="T2" fmla="*/ 0 w 576"/>
              <a:gd name="T3" fmla="*/ 334235 h 576"/>
              <a:gd name="T4" fmla="*/ 825500 w 576"/>
              <a:gd name="T5" fmla="*/ 334235 h 576"/>
              <a:gd name="T6" fmla="*/ 825500 w 576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576">
                <a:moveTo>
                  <a:pt x="0" y="576"/>
                </a:moveTo>
                <a:lnTo>
                  <a:pt x="0" y="248"/>
                </a:lnTo>
                <a:lnTo>
                  <a:pt x="576" y="248"/>
                </a:lnTo>
                <a:lnTo>
                  <a:pt x="576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57335BD-A7DF-4782-997F-AFC3ABDE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987550"/>
            <a:ext cx="8051800" cy="466725"/>
          </a:xfrm>
          <a:prstGeom prst="rect">
            <a:avLst/>
          </a:prstGeom>
          <a:solidFill>
            <a:srgbClr val="CED3DE"/>
          </a:solidFill>
          <a:ln w="19050">
            <a:solidFill>
              <a:srgbClr val="A4001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RIP启动时的初始RIP Database仅包含本路由器声明的路由。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1FDD31A-0928-471D-BB76-78141A28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2774950"/>
            <a:ext cx="8051800" cy="466725"/>
          </a:xfrm>
          <a:prstGeom prst="rect">
            <a:avLst/>
          </a:prstGeom>
          <a:solidFill>
            <a:srgbClr val="CED3DE"/>
          </a:solidFill>
          <a:ln w="19050">
            <a:solidFill>
              <a:srgbClr val="A4001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RIP协议启动后向各个接口广播或组播一个</a:t>
            </a:r>
            <a:r>
              <a:rPr lang="zh-CN" altLang="zh-CN">
                <a:solidFill>
                  <a:srgbClr val="A400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报文。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F5C362A7-F147-4380-9362-C1937A78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3575050"/>
            <a:ext cx="8051800" cy="682625"/>
          </a:xfrm>
          <a:prstGeom prst="rect">
            <a:avLst/>
          </a:prstGeom>
          <a:solidFill>
            <a:srgbClr val="CED3DE"/>
          </a:solidFill>
          <a:ln w="19050">
            <a:solidFill>
              <a:srgbClr val="A4001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邻居路由器的RIP协议从某接口收REQUEST报文，根据自己的RIP Database，形成</a:t>
            </a:r>
            <a:r>
              <a:rPr lang="zh-CN" altLang="zh-CN">
                <a:solidFill>
                  <a:srgbClr val="A400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报文向该接口对应的网络广播。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7C5E90E9-8A42-428F-80D6-89A68670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4603750"/>
            <a:ext cx="8051800" cy="669925"/>
          </a:xfrm>
          <a:prstGeom prst="rect">
            <a:avLst/>
          </a:prstGeom>
          <a:solidFill>
            <a:srgbClr val="CED3DE"/>
          </a:solidFill>
          <a:ln w="19050">
            <a:solidFill>
              <a:srgbClr val="A4001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RIP接收邻居路由器回复的包含邻居路由器RIP Database的</a:t>
            </a:r>
            <a:r>
              <a:rPr lang="zh-CN" altLang="zh-CN">
                <a:solidFill>
                  <a:srgbClr val="A400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报文，形成自己的RIP Database。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944073E5-A653-4BC3-B56E-EF716BCE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5619750"/>
            <a:ext cx="8051800" cy="669925"/>
          </a:xfrm>
          <a:prstGeom prst="rect">
            <a:avLst/>
          </a:prstGeom>
          <a:solidFill>
            <a:srgbClr val="CED3DE"/>
          </a:solidFill>
          <a:ln w="19050">
            <a:solidFill>
              <a:srgbClr val="A4001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RIP的Metric以Hop为计算标准，最大有效跳数为15跳，16跳为无穷大代表无效。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CD2DC63-A009-4BEA-8079-866F3968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765175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zh-CN"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RIP协议的工作原理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 autoUpdateAnimBg="0"/>
      <p:bldP spid="26627" grpId="0" bldLvl="0" animBg="1" autoUpdateAnimBg="0"/>
      <p:bldP spid="26628" grpId="0" bldLvl="0" animBg="1" autoUpdateAnimBg="0"/>
      <p:bldP spid="26629" grpId="0" bldLvl="0" animBg="1" autoUpdateAnimBg="0"/>
      <p:bldP spid="26630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C4362D-2E30-4BF1-8C74-2EEEEB530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92150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zh-CN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RIP路由信息的更新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1B84C3CB-A4E9-4E79-B847-5ED2AA8D2F56}"/>
              </a:ext>
            </a:extLst>
          </p:cNvPr>
          <p:cNvGrpSpPr>
            <a:grpSpLocks/>
          </p:cNvGrpSpPr>
          <p:nvPr/>
        </p:nvGrpSpPr>
        <p:grpSpPr bwMode="auto">
          <a:xfrm>
            <a:off x="1174750" y="3660775"/>
            <a:ext cx="6781800" cy="2709863"/>
            <a:chOff x="0" y="0"/>
            <a:chExt cx="4944" cy="2233"/>
          </a:xfrm>
        </p:grpSpPr>
        <p:pic>
          <p:nvPicPr>
            <p:cNvPr id="7173" name="Picture 4" descr="Router">
              <a:extLst>
                <a:ext uri="{FF2B5EF4-FFF2-40B4-BE49-F238E27FC236}">
                  <a16:creationId xmlns:a16="http://schemas.microsoft.com/office/drawing/2014/main" id="{5927DF6B-BEE7-48F0-BAA1-BD6DEF9F1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294"/>
              <a:ext cx="960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Line 5">
              <a:extLst>
                <a:ext uri="{FF2B5EF4-FFF2-40B4-BE49-F238E27FC236}">
                  <a16:creationId xmlns:a16="http://schemas.microsoft.com/office/drawing/2014/main" id="{F646E5CB-A112-4BC7-A952-F295FD55E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1" y="801"/>
              <a:ext cx="0" cy="48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20" tIns="54713" rIns="38620" bIns="54713"/>
            <a:lstStyle/>
            <a:p>
              <a:endParaRPr lang="zh-CN" altLang="en-US"/>
            </a:p>
          </p:txBody>
        </p:sp>
        <p:sp>
          <p:nvSpPr>
            <p:cNvPr id="7175" name="Line 6">
              <a:extLst>
                <a:ext uri="{FF2B5EF4-FFF2-40B4-BE49-F238E27FC236}">
                  <a16:creationId xmlns:a16="http://schemas.microsoft.com/office/drawing/2014/main" id="{75CEBE1D-FC3C-412F-8B1F-E92C3579B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2" y="1462"/>
              <a:ext cx="384" cy="0"/>
            </a:xfrm>
            <a:prstGeom prst="line">
              <a:avLst/>
            </a:prstGeom>
            <a:noFill/>
            <a:ln w="50800">
              <a:solidFill>
                <a:srgbClr val="3300A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20" tIns="54713" rIns="38620" bIns="54713"/>
            <a:lstStyle/>
            <a:p>
              <a:endParaRPr lang="zh-CN" altLang="en-US"/>
            </a:p>
          </p:txBody>
        </p:sp>
        <p:sp>
          <p:nvSpPr>
            <p:cNvPr id="7176" name="Line 7">
              <a:extLst>
                <a:ext uri="{FF2B5EF4-FFF2-40B4-BE49-F238E27FC236}">
                  <a16:creationId xmlns:a16="http://schemas.microsoft.com/office/drawing/2014/main" id="{C6C9B9F5-FA0F-49FB-B4CE-28E5E889A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" y="765"/>
              <a:ext cx="0" cy="549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20" tIns="54713" rIns="38620" bIns="54713"/>
            <a:lstStyle/>
            <a:p>
              <a:endParaRPr lang="zh-CN" altLang="en-US"/>
            </a:p>
          </p:txBody>
        </p:sp>
        <p:sp>
          <p:nvSpPr>
            <p:cNvPr id="7177" name="未知">
              <a:extLst>
                <a:ext uri="{FF2B5EF4-FFF2-40B4-BE49-F238E27FC236}">
                  <a16:creationId xmlns:a16="http://schemas.microsoft.com/office/drawing/2014/main" id="{031403FC-F5B4-434C-B363-24FE7AE1B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" y="747"/>
              <a:ext cx="820" cy="1297"/>
            </a:xfrm>
            <a:custGeom>
              <a:avLst/>
              <a:gdLst>
                <a:gd name="T0" fmla="*/ 0 w 729"/>
                <a:gd name="T1" fmla="*/ 0 h 1153"/>
                <a:gd name="T2" fmla="*/ 819 w 729"/>
                <a:gd name="T3" fmla="*/ 0 h 1153"/>
                <a:gd name="T4" fmla="*/ 819 w 729"/>
                <a:gd name="T5" fmla="*/ 9 h 1153"/>
                <a:gd name="T6" fmla="*/ 819 w 729"/>
                <a:gd name="T7" fmla="*/ 945 h 1153"/>
                <a:gd name="T8" fmla="*/ 810 w 729"/>
                <a:gd name="T9" fmla="*/ 945 h 1153"/>
                <a:gd name="T10" fmla="*/ 18 w 729"/>
                <a:gd name="T11" fmla="*/ 1296 h 1153"/>
                <a:gd name="T12" fmla="*/ 18 w 729"/>
                <a:gd name="T13" fmla="*/ 27 h 1153"/>
                <a:gd name="T14" fmla="*/ 693 w 729"/>
                <a:gd name="T15" fmla="*/ 180 h 1153"/>
                <a:gd name="T16" fmla="*/ 261 w 729"/>
                <a:gd name="T17" fmla="*/ 99 h 1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9" h="1153">
                  <a:moveTo>
                    <a:pt x="0" y="0"/>
                  </a:moveTo>
                  <a:lnTo>
                    <a:pt x="728" y="0"/>
                  </a:lnTo>
                  <a:lnTo>
                    <a:pt x="728" y="8"/>
                  </a:lnTo>
                  <a:lnTo>
                    <a:pt x="728" y="840"/>
                  </a:lnTo>
                  <a:lnTo>
                    <a:pt x="720" y="840"/>
                  </a:lnTo>
                  <a:lnTo>
                    <a:pt x="16" y="1152"/>
                  </a:lnTo>
                  <a:lnTo>
                    <a:pt x="16" y="24"/>
                  </a:lnTo>
                  <a:lnTo>
                    <a:pt x="616" y="160"/>
                  </a:lnTo>
                  <a:lnTo>
                    <a:pt x="232" y="88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20" tIns="54713" rIns="38620" bIns="54713"/>
            <a:lstStyle/>
            <a:p>
              <a:endParaRPr lang="zh-CN" altLang="en-US"/>
            </a:p>
          </p:txBody>
        </p:sp>
        <p:sp>
          <p:nvSpPr>
            <p:cNvPr id="7178" name="Line 9">
              <a:extLst>
                <a:ext uri="{FF2B5EF4-FFF2-40B4-BE49-F238E27FC236}">
                  <a16:creationId xmlns:a16="http://schemas.microsoft.com/office/drawing/2014/main" id="{D50953E0-BE13-4DC7-92C2-7E1F3815E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792"/>
              <a:ext cx="0" cy="48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20" tIns="54713" rIns="38620" bIns="54713"/>
            <a:lstStyle/>
            <a:p>
              <a:endParaRPr lang="zh-CN" altLang="en-US"/>
            </a:p>
          </p:txBody>
        </p:sp>
        <p:sp>
          <p:nvSpPr>
            <p:cNvPr id="27658" name="Rectangle 10">
              <a:extLst>
                <a:ext uri="{FF2B5EF4-FFF2-40B4-BE49-F238E27FC236}">
                  <a16:creationId xmlns:a16="http://schemas.microsoft.com/office/drawing/2014/main" id="{7852A6D6-C515-4CBD-A3D6-B177DB64F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0"/>
              <a:ext cx="19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20" tIns="54713" rIns="38620" bIns="54713"/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14350"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28700"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543050"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363"/>
                </a:lnSpc>
                <a:buFont typeface="Arial" panose="020B0604020202020204" pitchFamily="34" charset="0"/>
                <a:buNone/>
                <a:defRPr/>
              </a:pPr>
              <a:r>
                <a:rPr lang="zh-CN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180" name="Line 11">
              <a:extLst>
                <a:ext uri="{FF2B5EF4-FFF2-40B4-BE49-F238E27FC236}">
                  <a16:creationId xmlns:a16="http://schemas.microsoft.com/office/drawing/2014/main" id="{90F34BB7-1D42-4D0C-B537-2C6ACCB24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" y="1455"/>
              <a:ext cx="504" cy="0"/>
            </a:xfrm>
            <a:prstGeom prst="line">
              <a:avLst/>
            </a:prstGeom>
            <a:noFill/>
            <a:ln w="50800">
              <a:solidFill>
                <a:srgbClr val="3300A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20" tIns="54713" rIns="38620" bIns="54713"/>
            <a:lstStyle/>
            <a:p>
              <a:endParaRPr lang="zh-CN" altLang="en-US"/>
            </a:p>
          </p:txBody>
        </p:sp>
        <p:sp>
          <p:nvSpPr>
            <p:cNvPr id="7181" name="Rectangle 12">
              <a:extLst>
                <a:ext uri="{FF2B5EF4-FFF2-40B4-BE49-F238E27FC236}">
                  <a16:creationId xmlns:a16="http://schemas.microsoft.com/office/drawing/2014/main" id="{37D470BF-D1B9-4E4C-AE4D-82B349F58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23"/>
              <a:ext cx="963" cy="747"/>
            </a:xfrm>
            <a:prstGeom prst="rect">
              <a:avLst/>
            </a:prstGeom>
            <a:solidFill>
              <a:srgbClr val="A4001B">
                <a:alpha val="89803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38620" tIns="54713" rIns="38620" bIns="54713"/>
            <a:lstStyle>
              <a:lvl1pPr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138"/>
                </a:lnSpc>
              </a:pPr>
              <a:endParaRPr lang="zh-CN" altLang="zh-CN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>
                <a:lnSpc>
                  <a:spcPts val="2138"/>
                </a:lnSpc>
              </a:pPr>
              <a:r>
                <a:rPr lang="zh-CN" altLang="zh-CN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更新路由表</a:t>
              </a: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182" name="Group 13">
              <a:extLst>
                <a:ext uri="{FF2B5EF4-FFF2-40B4-BE49-F238E27FC236}">
                  <a16:creationId xmlns:a16="http://schemas.microsoft.com/office/drawing/2014/main" id="{793A38DE-F949-4D2F-9BC4-9BFC77437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7" y="882"/>
              <a:ext cx="757" cy="1351"/>
              <a:chOff x="0" y="0"/>
              <a:chExt cx="673" cy="1201"/>
            </a:xfrm>
          </p:grpSpPr>
          <p:sp>
            <p:nvSpPr>
              <p:cNvPr id="7190" name="未知">
                <a:extLst>
                  <a:ext uri="{FF2B5EF4-FFF2-40B4-BE49-F238E27FC236}">
                    <a16:creationId xmlns:a16="http://schemas.microsoft.com/office/drawing/2014/main" id="{D5AF1A3C-F218-4FB5-B570-EAFABBBFF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73" cy="1201"/>
              </a:xfrm>
              <a:custGeom>
                <a:avLst/>
                <a:gdLst>
                  <a:gd name="T0" fmla="*/ 0 w 673"/>
                  <a:gd name="T1" fmla="*/ 0 h 1201"/>
                  <a:gd name="T2" fmla="*/ 672 w 673"/>
                  <a:gd name="T3" fmla="*/ 0 h 1201"/>
                  <a:gd name="T4" fmla="*/ 672 w 673"/>
                  <a:gd name="T5" fmla="*/ 960 h 1201"/>
                  <a:gd name="T6" fmla="*/ 0 w 673"/>
                  <a:gd name="T7" fmla="*/ 1200 h 1201"/>
                  <a:gd name="T8" fmla="*/ 0 w 673"/>
                  <a:gd name="T9" fmla="*/ 0 h 1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3" h="1201">
                    <a:moveTo>
                      <a:pt x="0" y="0"/>
                    </a:moveTo>
                    <a:lnTo>
                      <a:pt x="672" y="0"/>
                    </a:lnTo>
                    <a:lnTo>
                      <a:pt x="672" y="960"/>
                    </a:lnTo>
                    <a:lnTo>
                      <a:pt x="0" y="12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D3DE"/>
              </a:solidFill>
              <a:ln w="12700" cap="rnd" cmpd="sng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38620" tIns="54713" rIns="38620" bIns="54713"/>
              <a:lstStyle/>
              <a:p>
                <a:endParaRPr lang="zh-CN" altLang="en-US"/>
              </a:p>
            </p:txBody>
          </p:sp>
          <p:sp>
            <p:nvSpPr>
              <p:cNvPr id="7191" name="Rectangle 15">
                <a:extLst>
                  <a:ext uri="{FF2B5EF4-FFF2-40B4-BE49-F238E27FC236}">
                    <a16:creationId xmlns:a16="http://schemas.microsoft.com/office/drawing/2014/main" id="{37E08774-C05B-4C61-B79F-15B6D248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"/>
                <a:ext cx="672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8620" tIns="54713" rIns="38620" bIns="54713"/>
              <a:lstStyle>
                <a:lvl1pPr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2138"/>
                  </a:lnSpc>
                </a:pPr>
                <a: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网络拓扑</a:t>
                </a:r>
                <a:b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</a:t>
                </a:r>
                <a:b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发生改变</a:t>
                </a:r>
              </a:p>
            </p:txBody>
          </p:sp>
        </p:grpSp>
        <p:grpSp>
          <p:nvGrpSpPr>
            <p:cNvPr id="7183" name="Group 16">
              <a:extLst>
                <a:ext uri="{FF2B5EF4-FFF2-40B4-BE49-F238E27FC236}">
                  <a16:creationId xmlns:a16="http://schemas.microsoft.com/office/drawing/2014/main" id="{6E6C1D97-D16F-4B8C-8F3A-EE63E0969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5" y="847"/>
              <a:ext cx="1167" cy="1351"/>
              <a:chOff x="0" y="0"/>
              <a:chExt cx="673" cy="1201"/>
            </a:xfrm>
          </p:grpSpPr>
          <p:sp>
            <p:nvSpPr>
              <p:cNvPr id="7188" name="未知">
                <a:extLst>
                  <a:ext uri="{FF2B5EF4-FFF2-40B4-BE49-F238E27FC236}">
                    <a16:creationId xmlns:a16="http://schemas.microsoft.com/office/drawing/2014/main" id="{C98C1A46-437B-4586-B23B-F871DD260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73" cy="1201"/>
              </a:xfrm>
              <a:custGeom>
                <a:avLst/>
                <a:gdLst>
                  <a:gd name="T0" fmla="*/ 0 w 673"/>
                  <a:gd name="T1" fmla="*/ 0 h 1201"/>
                  <a:gd name="T2" fmla="*/ 672 w 673"/>
                  <a:gd name="T3" fmla="*/ 0 h 1201"/>
                  <a:gd name="T4" fmla="*/ 672 w 673"/>
                  <a:gd name="T5" fmla="*/ 960 h 1201"/>
                  <a:gd name="T6" fmla="*/ 0 w 673"/>
                  <a:gd name="T7" fmla="*/ 1200 h 1201"/>
                  <a:gd name="T8" fmla="*/ 0 w 673"/>
                  <a:gd name="T9" fmla="*/ 0 h 1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3" h="1201">
                    <a:moveTo>
                      <a:pt x="0" y="0"/>
                    </a:moveTo>
                    <a:lnTo>
                      <a:pt x="672" y="0"/>
                    </a:lnTo>
                    <a:lnTo>
                      <a:pt x="672" y="960"/>
                    </a:lnTo>
                    <a:lnTo>
                      <a:pt x="0" y="12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D3DE"/>
              </a:solidFill>
              <a:ln w="12700" cap="rnd" cmpd="sng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30515" tIns="43230" rIns="30515" bIns="43230"/>
              <a:lstStyle/>
              <a:p>
                <a:endParaRPr lang="zh-CN" altLang="en-US"/>
              </a:p>
            </p:txBody>
          </p:sp>
          <p:sp>
            <p:nvSpPr>
              <p:cNvPr id="7189" name="Rectangle 18">
                <a:extLst>
                  <a:ext uri="{FF2B5EF4-FFF2-40B4-BE49-F238E27FC236}">
                    <a16:creationId xmlns:a16="http://schemas.microsoft.com/office/drawing/2014/main" id="{B1BE2FA0-CB34-4FBE-9CFA-D28B297BB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"/>
                <a:ext cx="672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0515" tIns="43230" rIns="30515" bIns="43230"/>
              <a:lstStyle>
                <a:lvl1pPr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28700"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14350" algn="l"/>
                    <a:tab pos="1028700" algn="l"/>
                    <a:tab pos="15430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2138"/>
                  </a:lnSpc>
                </a:pPr>
                <a:endParaRPr lang="zh-CN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2138"/>
                  </a:lnSpc>
                </a:pPr>
                <a: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等待下一个发送</a:t>
                </a:r>
                <a:b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周期通告更新后</a:t>
                </a:r>
                <a:b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全部的路由表</a:t>
                </a:r>
                <a:br>
                  <a:rPr lang="zh-CN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CN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84" name="Line 19">
              <a:extLst>
                <a:ext uri="{FF2B5EF4-FFF2-40B4-BE49-F238E27FC236}">
                  <a16:creationId xmlns:a16="http://schemas.microsoft.com/office/drawing/2014/main" id="{B334B659-1909-4723-9575-49D69D9D9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8" y="1462"/>
              <a:ext cx="384" cy="0"/>
            </a:xfrm>
            <a:prstGeom prst="line">
              <a:avLst/>
            </a:prstGeom>
            <a:noFill/>
            <a:ln w="50800">
              <a:solidFill>
                <a:srgbClr val="3300A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20" tIns="54713" rIns="38620" bIns="54713"/>
            <a:lstStyle/>
            <a:p>
              <a:endParaRPr lang="zh-CN" altLang="en-US"/>
            </a:p>
          </p:txBody>
        </p:sp>
        <p:sp>
          <p:nvSpPr>
            <p:cNvPr id="7185" name="Rectangle 20">
              <a:extLst>
                <a:ext uri="{FF2B5EF4-FFF2-40B4-BE49-F238E27FC236}">
                  <a16:creationId xmlns:a16="http://schemas.microsoft.com/office/drawing/2014/main" id="{6F8605F2-D5A1-4213-B947-EF85AC5E9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0"/>
              <a:ext cx="963" cy="747"/>
            </a:xfrm>
            <a:prstGeom prst="rect">
              <a:avLst/>
            </a:prstGeom>
            <a:solidFill>
              <a:srgbClr val="A4001B">
                <a:alpha val="89803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38620" tIns="54713" rIns="38620" bIns="54713"/>
            <a:lstStyle>
              <a:lvl1pPr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138"/>
                </a:lnSpc>
              </a:pPr>
              <a:endParaRPr lang="zh-CN" altLang="zh-CN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>
                <a:lnSpc>
                  <a:spcPts val="2138"/>
                </a:lnSpc>
              </a:pPr>
              <a:r>
                <a:rPr lang="zh-CN" altLang="zh-CN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更新路由表</a:t>
              </a:r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7186" name="Picture 21" descr="Router">
              <a:extLst>
                <a:ext uri="{FF2B5EF4-FFF2-40B4-BE49-F238E27FC236}">
                  <a16:creationId xmlns:a16="http://schemas.microsoft.com/office/drawing/2014/main" id="{B2B0F41E-0C84-41AD-A6F0-95F9E0A13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94"/>
              <a:ext cx="960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0" name="Rectangle 22">
              <a:extLst>
                <a:ext uri="{FF2B5EF4-FFF2-40B4-BE49-F238E27FC236}">
                  <a16:creationId xmlns:a16="http://schemas.microsoft.com/office/drawing/2014/main" id="{86689EC9-F77A-4407-9484-EE9FB5BF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0"/>
              <a:ext cx="19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20" tIns="54713" rIns="38620" bIns="54713"/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14350"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28700"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543050"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363"/>
                </a:lnSpc>
                <a:buFont typeface="Arial" panose="020B0604020202020204" pitchFamily="34" charset="0"/>
                <a:buNone/>
                <a:defRPr/>
              </a:pPr>
              <a:r>
                <a:rPr lang="zh-CN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7172" name="Rectangle 23">
            <a:extLst>
              <a:ext uri="{FF2B5EF4-FFF2-40B4-BE49-F238E27FC236}">
                <a16:creationId xmlns:a16="http://schemas.microsoft.com/office/drawing/2014/main" id="{26F21C18-86E5-44A7-AF57-4A4DEBE9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25" y="1628775"/>
            <a:ext cx="85661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依托于时间周期的更新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当路由器A连接的网络拓扑发生改变后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A路由器更新路由表，等到下一个发送周期通告更新后的路由表，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路由器B收到此更新信息后更新自己的路由表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0A9A1F-60EC-4F14-93BC-B72175670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zh-CN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RIP路由信息的更新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14B49AD-4C3A-476D-9E5E-A2FB84EBF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81250"/>
            <a:ext cx="8051800" cy="466725"/>
          </a:xfrm>
          <a:prstGeom prst="rect">
            <a:avLst/>
          </a:prstGeom>
          <a:solidFill>
            <a:srgbClr val="CED3DE"/>
          </a:solidFill>
          <a:ln w="22225">
            <a:solidFill>
              <a:srgbClr val="A4001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RIP依赖三种定时器维护其数据库：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DA104793-ED99-484B-B068-3C6D4EFC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295650"/>
            <a:ext cx="8051800" cy="466725"/>
          </a:xfrm>
          <a:prstGeom prst="rect">
            <a:avLst/>
          </a:prstGeom>
          <a:solidFill>
            <a:srgbClr val="CED3DE"/>
          </a:solidFill>
          <a:ln w="22225">
            <a:solidFill>
              <a:srgbClr val="A4001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更新定时器---30秒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C62E82C-1BEF-4A1D-BC07-B583F2A2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210050"/>
            <a:ext cx="8051800" cy="466725"/>
          </a:xfrm>
          <a:prstGeom prst="rect">
            <a:avLst/>
          </a:prstGeom>
          <a:solidFill>
            <a:srgbClr val="CED3DE"/>
          </a:solidFill>
          <a:ln w="22225">
            <a:solidFill>
              <a:srgbClr val="A4001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路由失效定时器---180秒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A549E855-F85C-4107-B357-60FF1568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5133975"/>
            <a:ext cx="8051800" cy="469900"/>
          </a:xfrm>
          <a:prstGeom prst="rect">
            <a:avLst/>
          </a:prstGeom>
          <a:solidFill>
            <a:srgbClr val="CED3DE"/>
          </a:solidFill>
          <a:ln w="22225">
            <a:solidFill>
              <a:srgbClr val="A4001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清除路由条目时间240秒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0" animBg="1" autoUpdateAnimBg="0"/>
      <p:bldP spid="28676" grpId="0" bldLvl="0" animBg="1" autoUpdateAnimBg="0"/>
      <p:bldP spid="28677" grpId="0" bldLvl="0" animBg="1" autoUpdateAnimBg="0"/>
      <p:bldP spid="28678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D5E5249-7923-41AD-A8AD-B5C5951C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92150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zh-CN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RIP路由协议的版本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CD9309-EB9D-4A9F-9F9D-2953DDB4F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RIPv1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有类路由协议，不支持VLSM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以广播的形式发送更新报文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不支持认证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RIPv2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无类路由协议，支持VLSM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以组播的形式发送更新报文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支持明文和MD5的认证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B962138-CA78-43A3-83AF-B0ABB5AD6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92150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zh-CN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配置RIP协议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B0BD454-C416-40C3-856C-FB43FCFA7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1722438"/>
            <a:ext cx="8229600" cy="483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配置步骤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开启RIP路由协议进程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Router(config)#router rip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申请本路由器参与RIP协议的直连网段信息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Router(config-router)#network 192.168.1.0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指定RIP协议的版本2(默认是version1)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Router(config-router)#version  2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在RIPv2版本中关闭自动汇总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Router(config-router)#no auto-summary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Pages>0</Pages>
  <Words>493</Words>
  <Characters>0</Characters>
  <Application>Microsoft Office PowerPoint</Application>
  <DocSecurity>0</DocSecurity>
  <PresentationFormat>全屏显示(4:3)</PresentationFormat>
  <Lines>0</Lines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等线</vt:lpstr>
      <vt:lpstr>微软雅黑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WWW.YlmF.CoM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雨林木风</dc:creator>
  <cp:keywords/>
  <dc:description/>
  <cp:lastModifiedBy>home</cp:lastModifiedBy>
  <cp:revision>7</cp:revision>
  <dcterms:created xsi:type="dcterms:W3CDTF">2011-11-19T13:47:35Z</dcterms:created>
  <dcterms:modified xsi:type="dcterms:W3CDTF">2021-05-11T13:12:45Z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