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74" r:id="rId2"/>
    <p:sldId id="321" r:id="rId3"/>
    <p:sldId id="322" r:id="rId4"/>
    <p:sldId id="288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45" r:id="rId13"/>
    <p:sldId id="330" r:id="rId14"/>
    <p:sldId id="331" r:id="rId15"/>
    <p:sldId id="332" r:id="rId16"/>
    <p:sldId id="340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1B59"/>
    <a:srgbClr val="172BE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92" d="100"/>
          <a:sy n="92" d="100"/>
        </p:scale>
        <p:origin x="1624" y="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4C0178-B17F-4FE7-B61E-667BF19E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D90C98-37A5-4764-9EBA-6CA1807E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7B1F8F-90FA-49E9-B278-B9F69C3C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12322B3E-FE83-425D-B89F-38FE79C59A9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384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A04A62-32F4-47E0-8B45-1D46480F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925593-67CA-4EB0-933C-6247C046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3778CD-0602-42EB-867D-165E3242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B33BBF0-41F7-4E17-8358-7A98036CBA6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513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48AA23-D209-42C2-BB2B-A0255C45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00EE9B-2A9C-4BCA-896C-7EB5D78C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86A974-DA8D-41C9-8588-535A102B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51A75C21-D447-44C8-B2F9-7C44DE4495B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926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1F48CD-0C84-4A0E-A695-3C3A19C2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B803B5-B7AC-41DF-AAC5-78EF5E4E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10056B-0F0F-4A16-859B-D134859C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F167F5C-523A-4AF0-96DF-9289F971681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9733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1C0237-8C2E-45E6-8F65-64567213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FA9B51-959B-4DC8-8EB8-11C1F76B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0F1F1A-7D3A-455D-9A0D-EC540468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DDCE8312-3A37-49E7-B698-791DAA82388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4619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BFCC8F-0EB5-4ADF-AAD7-98D38CEB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FD5033D-6313-426C-95C5-3DFD9DAC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C1893F-5D25-4007-9B2B-12655A12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1F09FA1B-0B26-4918-8469-CE7EE5952D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44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230B24-F2E2-4E12-AB5E-41A935B7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F333F8-36E2-4A1E-A2DA-FFD51AA2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13A02D-24AC-4367-B5B0-22D4CF81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57D2189B-7E75-4E0A-A291-51A3B0318F1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41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E67DFD3-051C-4DEE-8957-C42FFE57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B1E5CD7-3328-4887-82EA-995596E9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AF9603A-BF34-47C5-90D0-AF32E6F6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45CEB04D-BD5A-40BF-B78F-9CADA76B245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486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107A033-A629-4CC9-8A95-5657A487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3539D5F-F6ED-4E23-8628-9B33F771C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74EC13F-E416-440A-A2BE-0C1FD621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7D286DF0-C936-4DF2-98C3-A5426057C6B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98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BE80162-FEEB-45EE-89D4-6FAED4ED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55B18A7-D31D-4F36-A9C5-CCE06958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AD89F93-5706-4439-A295-00C9FADA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3FB37C97-EC75-4F56-B91A-0A793B8E2EB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022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667B5-8323-4992-9912-16D9748C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8A366-7927-4A5B-8B96-0A578403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8E8FC-95E1-4C3D-B17A-4E9AF23F1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C8DF26E-C987-465B-B4C8-BE22BBC6EAF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326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CEAE9C-6462-4D77-A8F5-9B552EA2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649C6D-F730-4473-81DF-164B5FFB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FA22CB-42CE-419A-8DC3-C5E17DEB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6CF6AFA-8C66-4DAE-8CFC-A52676C660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5364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id="{DAAEB1C4-F84D-4F4A-93C8-E7C3E17DD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D34F40A1-3B2C-43B8-A16C-649EB1B52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4690D90D-F2C3-4AF7-B465-3CC37D80E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defRPr>
            </a:lvl1pPr>
          </a:lstStyle>
          <a:p>
            <a:pPr>
              <a:defRPr/>
            </a:pPr>
            <a:fld id="{379D5691-D293-4629-9C8C-F13C6A88051C}" type="slidenum">
              <a:rPr lang="en-US" altLang="x-none"/>
              <a:pPr>
                <a:defRPr/>
              </a:pPr>
              <a:t>‹#›</a:t>
            </a:fld>
            <a:endParaRPr lang="en-US" altLang="x-none">
              <a:cs typeface="+mn-cs"/>
            </a:endParaRPr>
          </a:p>
        </p:txBody>
      </p:sp>
      <p:pic>
        <p:nvPicPr>
          <p:cNvPr id="1029" name="Picture 7">
            <a:extLst>
              <a:ext uri="{FF2B5EF4-FFF2-40B4-BE49-F238E27FC236}">
                <a16:creationId xmlns:a16="http://schemas.microsoft.com/office/drawing/2014/main" id="{528231DB-40C3-441A-8E0B-6E916C6E02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383338"/>
            <a:ext cx="6096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7" descr="03">
            <a:extLst>
              <a:ext uri="{FF2B5EF4-FFF2-40B4-BE49-F238E27FC236}">
                <a16:creationId xmlns:a16="http://schemas.microsoft.com/office/drawing/2014/main" id="{9A2F84EA-6A7F-4E8D-90C5-B2A93648A7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67888" cy="732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073">
            <a:extLst>
              <a:ext uri="{FF2B5EF4-FFF2-40B4-BE49-F238E27FC236}">
                <a16:creationId xmlns:a16="http://schemas.microsoft.com/office/drawing/2014/main" id="{B5BB5956-AC09-4ACD-8788-2BF974844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950" y="3711575"/>
            <a:ext cx="3330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39" name="文本框 3074">
            <a:extLst>
              <a:ext uri="{FF2B5EF4-FFF2-40B4-BE49-F238E27FC236}">
                <a16:creationId xmlns:a16="http://schemas.microsoft.com/office/drawing/2014/main" id="{140A6ED2-7225-4418-84D3-3EE1BAF12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557338"/>
            <a:ext cx="57705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>
                <a:latin typeface="Times New Roman" panose="02020603050405020304" pitchFamily="18" charset="0"/>
              </a:rPr>
              <a:t>访问控制列表（ACL）</a:t>
            </a:r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表格占位符 13313">
            <a:extLst>
              <a:ext uri="{FF2B5EF4-FFF2-40B4-BE49-F238E27FC236}">
                <a16:creationId xmlns:a16="http://schemas.microsoft.com/office/drawing/2014/main" id="{2DEC4032-0894-4FED-B820-F7DB44C99CF8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9388" y="1773238"/>
          <a:ext cx="8229600" cy="4725987"/>
        </p:xfrm>
        <a:graphic>
          <a:graphicData uri="http://schemas.openxmlformats.org/drawingml/2006/table">
            <a:tbl>
              <a:tblPr/>
              <a:tblGrid>
                <a:gridCol w="2246312">
                  <a:extLst>
                    <a:ext uri="{9D8B030D-6E8A-4147-A177-3AD203B41FA5}">
                      <a16:colId xmlns:a16="http://schemas.microsoft.com/office/drawing/2014/main" val="1233865250"/>
                    </a:ext>
                  </a:extLst>
                </a:gridCol>
                <a:gridCol w="5983288">
                  <a:extLst>
                    <a:ext uri="{9D8B030D-6E8A-4147-A177-3AD203B41FA5}">
                      <a16:colId xmlns:a16="http://schemas.microsoft.com/office/drawing/2014/main" val="513121124"/>
                    </a:ext>
                  </a:extLst>
                </a:gridCol>
              </a:tblGrid>
              <a:tr h="809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  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       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514451"/>
                  </a:ext>
                </a:extLst>
              </a:tr>
              <a:tr h="1006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91B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access-list-number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C91B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访问控制列表表号，用来指定入口属于哪一个访问控制列表。对于标准ACL来说，是一个从1到99或1300到1999之间的数字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739724"/>
                  </a:ext>
                </a:extLst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91B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Deny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C91B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如果满足测试条件，则拒绝从该入口来的通信流量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310650"/>
                  </a:ext>
                </a:extLst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91B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Permit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C91B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如果满足测试条件，则允许从该入口来的通信量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52171"/>
                  </a:ext>
                </a:extLst>
              </a:tr>
              <a:tr h="44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91B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Source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C91B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数据包的源地址，可以是网络地址或是主机IP地址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768591"/>
                  </a:ext>
                </a:extLst>
              </a:tr>
              <a:tr h="800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91B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source-wildcard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C91B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可选项）通配符掩码，又称反掩码，用来跟源地址一起决定哪些位需要匹配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07516"/>
                  </a:ext>
                </a:extLst>
              </a:tr>
              <a:tr h="769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91B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Log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C91B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（可选项）生成相应的日志消息，用来记录经过ACL入口的数据包的情况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264484"/>
                  </a:ext>
                </a:extLst>
              </a:tr>
            </a:tbl>
          </a:graphicData>
        </a:graphic>
      </p:graphicFrame>
      <p:sp>
        <p:nvSpPr>
          <p:cNvPr id="23580" name="标题 13339">
            <a:extLst>
              <a:ext uri="{FF2B5EF4-FFF2-40B4-BE49-F238E27FC236}">
                <a16:creationId xmlns:a16="http://schemas.microsoft.com/office/drawing/2014/main" id="{E2C50F9C-62C7-4D8B-849E-6B7ABC6B2EED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latin typeface="Times New Roman" panose="02020603050405020304" pitchFamily="18" charset="0"/>
              </a:rPr>
              <a:t>配置标准ACL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占位符 14337">
            <a:extLst>
              <a:ext uri="{FF2B5EF4-FFF2-40B4-BE49-F238E27FC236}">
                <a16:creationId xmlns:a16="http://schemas.microsoft.com/office/drawing/2014/main" id="{10BA9575-8ECA-4E46-A688-3926FCCF35E7}"/>
              </a:ext>
            </a:extLst>
          </p:cNvPr>
          <p:cNvSpPr>
            <a:spLocks noChangeArrowheads="1"/>
          </p:cNvSpPr>
          <p:nvPr>
            <p:ph idx="1"/>
          </p:nvPr>
        </p:nvSpPr>
        <p:spPr bwMode="auto">
          <a:xfrm>
            <a:off x="107950" y="1557338"/>
            <a:ext cx="8229600" cy="5113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2200">
                <a:latin typeface="Times New Roman" panose="02020603050405020304" pitchFamily="18" charset="0"/>
              </a:rPr>
              <a:t>在通配符掩码中有两种比较特殊，分别是any和host。any可以表示任何IP地址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200">
                <a:latin typeface="Times New Roman" panose="02020603050405020304" pitchFamily="18" charset="0"/>
              </a:rPr>
              <a:t>Router( config ) # access-list  10  permit  0.0.0.0   255.255.255.255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200">
                <a:latin typeface="Times New Roman" panose="02020603050405020304" pitchFamily="18" charset="0"/>
              </a:rPr>
              <a:t>等同于：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200">
                <a:latin typeface="Times New Roman" panose="02020603050405020304" pitchFamily="18" charset="0"/>
              </a:rPr>
              <a:t>Router ( config ) # access-list  10  permit  any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200">
                <a:latin typeface="Times New Roman" panose="02020603050405020304" pitchFamily="18" charset="0"/>
              </a:rPr>
              <a:t>host表示一台主机，例如：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200">
                <a:latin typeface="Times New Roman" panose="02020603050405020304" pitchFamily="18" charset="0"/>
              </a:rPr>
              <a:t>Router ( config ) # access-list  10  permit  172. 16. 30.22   0.0.0.0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200">
                <a:latin typeface="Times New Roman" panose="02020603050405020304" pitchFamily="18" charset="0"/>
              </a:rPr>
              <a:t>等同于：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200">
                <a:latin typeface="Times New Roman" panose="02020603050405020304" pitchFamily="18" charset="0"/>
              </a:rPr>
              <a:t>Router  ( config ) # access-list  10  permit   host  172. 16. 30.22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200">
                <a:latin typeface="Times New Roman" panose="02020603050405020304" pitchFamily="18" charset="0"/>
              </a:rPr>
              <a:t>另外，可以通过在access-list命令前加no的形式，来删除一个已经建立的标准ACL，使用语法格式如下：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200">
                <a:latin typeface="Times New Roman" panose="02020603050405020304" pitchFamily="18" charset="0"/>
              </a:rPr>
              <a:t>Router ( config ) # </a:t>
            </a:r>
            <a:r>
              <a:rPr lang="zh-CN" altLang="en-US" sz="2200" b="1">
                <a:latin typeface="Times New Roman" panose="02020603050405020304" pitchFamily="18" charset="0"/>
              </a:rPr>
              <a:t>no  access-list</a:t>
            </a:r>
            <a:r>
              <a:rPr lang="zh-CN" altLang="en-US" sz="2200">
                <a:latin typeface="Times New Roman" panose="02020603050405020304" pitchFamily="18" charset="0"/>
              </a:rPr>
              <a:t>  </a:t>
            </a:r>
            <a:r>
              <a:rPr lang="zh-CN" altLang="en-US" sz="2200" i="1">
                <a:latin typeface="Times New Roman" panose="02020603050405020304" pitchFamily="18" charset="0"/>
              </a:rPr>
              <a:t>access-list-number</a:t>
            </a:r>
            <a:endParaRPr lang="zh-CN" altLang="en-US" sz="22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200">
                <a:latin typeface="Times New Roman" panose="02020603050405020304" pitchFamily="18" charset="0"/>
              </a:rPr>
              <a:t>  例如：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200">
                <a:latin typeface="Times New Roman" panose="02020603050405020304" pitchFamily="18" charset="0"/>
              </a:rPr>
              <a:t>Router ( config ) # no  access-list  10</a:t>
            </a:r>
            <a:endParaRPr lang="zh-C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9" name="标题 14338">
            <a:extLst>
              <a:ext uri="{FF2B5EF4-FFF2-40B4-BE49-F238E27FC236}">
                <a16:creationId xmlns:a16="http://schemas.microsoft.com/office/drawing/2014/main" id="{167D8E5E-A8D9-49C4-A5BD-00944FDA8E6B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latin typeface="Times New Roman" panose="02020603050405020304" pitchFamily="18" charset="0"/>
              </a:rPr>
              <a:t>配置标准ACL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占位符 20481">
            <a:extLst>
              <a:ext uri="{FF2B5EF4-FFF2-40B4-BE49-F238E27FC236}">
                <a16:creationId xmlns:a16="http://schemas.microsoft.com/office/drawing/2014/main" id="{E4F468E4-20E7-4882-BA00-2137008379BE}"/>
              </a:ext>
            </a:extLst>
          </p:cNvPr>
          <p:cNvSpPr>
            <a:spLocks noChangeArrowheads="1"/>
          </p:cNvSpPr>
          <p:nvPr>
            <p:ph idx="1"/>
          </p:nvPr>
        </p:nvSpPr>
        <p:spPr bwMode="auto">
          <a:xfrm>
            <a:off x="252413" y="162877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验证标准ACL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配置完IP访问控制列表后，如果想知道是否正确，可以使用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show  access-lists、show  ip  interface</a:t>
            </a:r>
          </a:p>
          <a:p>
            <a:pPr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   等命令进行验证。</a:t>
            </a:r>
            <a:r>
              <a:rPr lang="zh-CN" altLang="en-US" sz="4000">
                <a:latin typeface="Times New Roman" panose="02020603050405020304" pitchFamily="18" charset="0"/>
              </a:rPr>
              <a:t> </a:t>
            </a:r>
            <a:endParaRPr lang="zh-CN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标题 20482">
            <a:extLst>
              <a:ext uri="{FF2B5EF4-FFF2-40B4-BE49-F238E27FC236}">
                <a16:creationId xmlns:a16="http://schemas.microsoft.com/office/drawing/2014/main" id="{6D4F1047-8062-47AB-A09B-978AC9746E52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68313" y="404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</a:rPr>
              <a:t>标准ACL应用实例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5361">
            <a:extLst>
              <a:ext uri="{FF2B5EF4-FFF2-40B4-BE49-F238E27FC236}">
                <a16:creationId xmlns:a16="http://schemas.microsoft.com/office/drawing/2014/main" id="{66ACE0D6-037C-4236-B4B4-87F34DC2AA41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68313" y="404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扩展访问控制列表</a:t>
            </a:r>
          </a:p>
        </p:txBody>
      </p:sp>
      <p:pic>
        <p:nvPicPr>
          <p:cNvPr id="26627" name="Picture 5">
            <a:extLst>
              <a:ext uri="{FF2B5EF4-FFF2-40B4-BE49-F238E27FC236}">
                <a16:creationId xmlns:a16="http://schemas.microsoft.com/office/drawing/2014/main" id="{1F7A6726-CC65-4575-A6B7-C7B2E4B9C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773238"/>
            <a:ext cx="7343775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6">
            <a:extLst>
              <a:ext uri="{FF2B5EF4-FFF2-40B4-BE49-F238E27FC236}">
                <a16:creationId xmlns:a16="http://schemas.microsoft.com/office/drawing/2014/main" id="{A5ECAC2B-2766-4015-91B4-FC682B4C2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5445125"/>
            <a:ext cx="3024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扩展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ACL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的工作过程</a:t>
            </a:r>
            <a:endParaRPr lang="zh-CN" altLang="en-US" sz="24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6385">
            <a:extLst>
              <a:ext uri="{FF2B5EF4-FFF2-40B4-BE49-F238E27FC236}">
                <a16:creationId xmlns:a16="http://schemas.microsoft.com/office/drawing/2014/main" id="{B358BDAF-F631-4149-8324-DE3BA7808001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latin typeface="Times New Roman" panose="02020603050405020304" pitchFamily="18" charset="0"/>
              </a:rPr>
              <a:t>配置扩展ACL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651" name="Picture 1028">
            <a:extLst>
              <a:ext uri="{FF2B5EF4-FFF2-40B4-BE49-F238E27FC236}">
                <a16:creationId xmlns:a16="http://schemas.microsoft.com/office/drawing/2014/main" id="{181DF7B9-6DEE-4864-A067-CCCD64891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00163"/>
            <a:ext cx="7850188" cy="520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占位符 17409">
            <a:extLst>
              <a:ext uri="{FF2B5EF4-FFF2-40B4-BE49-F238E27FC236}">
                <a16:creationId xmlns:a16="http://schemas.microsoft.com/office/drawing/2014/main" id="{482340FC-03CF-45B1-A3ED-E0093FE7C3D9}"/>
              </a:ext>
            </a:extLst>
          </p:cNvPr>
          <p:cNvSpPr>
            <a:spLocks noChangeArrowheads="1"/>
          </p:cNvSpPr>
          <p:nvPr>
            <p:ph idx="1"/>
          </p:nvPr>
        </p:nvSpPr>
        <p:spPr bwMode="auto">
          <a:xfrm>
            <a:off x="34925" y="1600200"/>
            <a:ext cx="8651875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Router(config)# access-list </a:t>
            </a:r>
            <a:r>
              <a:rPr lang="en-US" altLang="zh-CN" sz="2800" i="1">
                <a:latin typeface="Times New Roman" panose="02020603050405020304" pitchFamily="18" charset="0"/>
              </a:rPr>
              <a:t>access-list-number</a:t>
            </a:r>
            <a:r>
              <a:rPr lang="en-US" altLang="zh-CN" sz="2800">
                <a:latin typeface="Times New Roman" panose="02020603050405020304" pitchFamily="18" charset="0"/>
              </a:rPr>
              <a:t> {deny | permit} </a:t>
            </a:r>
            <a:r>
              <a:rPr lang="en-US" altLang="zh-CN" sz="2800" i="1">
                <a:latin typeface="Times New Roman" panose="02020603050405020304" pitchFamily="18" charset="0"/>
              </a:rPr>
              <a:t>protocol</a:t>
            </a:r>
            <a:r>
              <a:rPr lang="en-US" altLang="zh-CN" sz="2800">
                <a:latin typeface="Times New Roman" panose="02020603050405020304" pitchFamily="18" charset="0"/>
              </a:rPr>
              <a:t> source  [</a:t>
            </a:r>
            <a:r>
              <a:rPr lang="en-US" altLang="zh-CN" sz="2800" i="1">
                <a:latin typeface="Times New Roman" panose="02020603050405020304" pitchFamily="18" charset="0"/>
              </a:rPr>
              <a:t>source-wildcard</a:t>
            </a:r>
            <a:r>
              <a:rPr lang="en-US" altLang="zh-CN" sz="2800">
                <a:latin typeface="Times New Roman" panose="02020603050405020304" pitchFamily="18" charset="0"/>
              </a:rPr>
              <a:t>  destination  </a:t>
            </a:r>
            <a:r>
              <a:rPr lang="en-US" altLang="zh-CN" sz="2800" i="1">
                <a:latin typeface="Times New Roman" panose="02020603050405020304" pitchFamily="18" charset="0"/>
              </a:rPr>
              <a:t>destination-wildcard</a:t>
            </a:r>
            <a:r>
              <a:rPr lang="en-US" altLang="zh-CN" sz="2800">
                <a:latin typeface="Times New Roman" panose="02020603050405020304" pitchFamily="18" charset="0"/>
              </a:rPr>
              <a:t>] [operator  </a:t>
            </a:r>
            <a:r>
              <a:rPr lang="en-US" altLang="zh-CN" sz="2800" i="1">
                <a:latin typeface="Times New Roman" panose="02020603050405020304" pitchFamily="18" charset="0"/>
              </a:rPr>
              <a:t>operand</a:t>
            </a:r>
            <a:r>
              <a:rPr lang="en-US" altLang="zh-CN" sz="2800">
                <a:latin typeface="Times New Roman" panose="02020603050405020304" pitchFamily="18" charset="0"/>
              </a:rPr>
              <a:t>] [established]</a:t>
            </a:r>
          </a:p>
        </p:txBody>
      </p:sp>
      <p:sp>
        <p:nvSpPr>
          <p:cNvPr id="28675" name="标题 17410">
            <a:extLst>
              <a:ext uri="{FF2B5EF4-FFF2-40B4-BE49-F238E27FC236}">
                <a16:creationId xmlns:a16="http://schemas.microsoft.com/office/drawing/2014/main" id="{37B9F8B0-3633-4A19-9D79-60CF46740FA3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latin typeface="Times New Roman" panose="02020603050405020304" pitchFamily="18" charset="0"/>
              </a:rPr>
              <a:t>配置扩展ACL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占位符 25601">
            <a:extLst>
              <a:ext uri="{FF2B5EF4-FFF2-40B4-BE49-F238E27FC236}">
                <a16:creationId xmlns:a16="http://schemas.microsoft.com/office/drawing/2014/main" id="{B78E5426-3E72-4E95-A50F-8EC73122C52B}"/>
              </a:ext>
            </a:extLst>
          </p:cNvPr>
          <p:cNvSpPr>
            <a:spLocks noChangeArrowheads="1"/>
          </p:cNvSpPr>
          <p:nvPr>
            <p:ph idx="1"/>
          </p:nvPr>
        </p:nvSpPr>
        <p:spPr bwMode="auto">
          <a:xfrm>
            <a:off x="-103188" y="1268413"/>
            <a:ext cx="8789988" cy="4857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在路由器RTA上配置如下：</a:t>
            </a:r>
          </a:p>
          <a:p>
            <a:pPr algn="just" eaLnBrk="1" hangingPunct="1"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 RTA(config)# </a:t>
            </a:r>
            <a:r>
              <a:rPr lang="zh-CN" altLang="en-US" sz="1800" b="1">
                <a:latin typeface="Times New Roman" panose="02020603050405020304" pitchFamily="18" charset="0"/>
              </a:rPr>
              <a:t>access-list 100 permit tcp  172.16.10.0  0.0.0.255 host 192.168.1.10 eq 80</a:t>
            </a:r>
            <a:endParaRPr lang="zh-CN" altLang="en-US" sz="1800">
              <a:latin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RTA(config)# </a:t>
            </a:r>
            <a:r>
              <a:rPr lang="zh-CN" altLang="en-US" sz="1800" b="1">
                <a:latin typeface="Times New Roman" panose="02020603050405020304" pitchFamily="18" charset="0"/>
              </a:rPr>
              <a:t>access-list 100 deny  tcp  172.16.10.0  0.0.0.255 host 192.168.1.10 eq 20</a:t>
            </a:r>
            <a:endParaRPr lang="zh-CN" altLang="en-US" sz="1800">
              <a:latin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RTA(config)# </a:t>
            </a:r>
            <a:r>
              <a:rPr lang="zh-CN" altLang="en-US" sz="1800" b="1">
                <a:latin typeface="Times New Roman" panose="02020603050405020304" pitchFamily="18" charset="0"/>
              </a:rPr>
              <a:t>access-list 100 deny  tcp  172.16.10.0  0.0.0.255 host 192.168.1.10 eq 21</a:t>
            </a:r>
            <a:endParaRPr lang="zh-CN" altLang="en-US" sz="1800">
              <a:latin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RTA(config)# </a:t>
            </a:r>
            <a:r>
              <a:rPr lang="zh-CN" altLang="en-US" sz="1800" b="1">
                <a:latin typeface="Times New Roman" panose="02020603050405020304" pitchFamily="18" charset="0"/>
              </a:rPr>
              <a:t>access-list 100 deny  tcp  172.16.10.0  0.0.0.255 host 12.12.12.2 eq 23</a:t>
            </a:r>
            <a:endParaRPr lang="zh-CN" altLang="en-US" sz="1800">
              <a:latin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RTA(config)# </a:t>
            </a:r>
            <a:r>
              <a:rPr lang="zh-CN" altLang="en-US" sz="1800" b="1">
                <a:latin typeface="Times New Roman" panose="02020603050405020304" pitchFamily="18" charset="0"/>
              </a:rPr>
              <a:t>access-list 100 deny  tcp  172.16.10.0  0.0.0.255 host 192.168.1.2 eq 23</a:t>
            </a:r>
            <a:endParaRPr lang="zh-CN" altLang="en-US" sz="1800">
              <a:latin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RTA(config)# </a:t>
            </a:r>
            <a:r>
              <a:rPr lang="zh-CN" altLang="en-US" sz="1800" b="1">
                <a:latin typeface="Times New Roman" panose="02020603050405020304" pitchFamily="18" charset="0"/>
              </a:rPr>
              <a:t>access-list 100 deny  icmp  host 172.16.10.10  host 12.12.12.2 </a:t>
            </a:r>
            <a:endParaRPr lang="zh-CN" altLang="en-US" sz="1800">
              <a:latin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RTA(config)# </a:t>
            </a:r>
            <a:r>
              <a:rPr lang="zh-CN" altLang="en-US" sz="1800" b="1">
                <a:latin typeface="Times New Roman" panose="02020603050405020304" pitchFamily="18" charset="0"/>
              </a:rPr>
              <a:t>access-list 100 deny  icmp  host 172.16.10.10  host 192.168.1.2</a:t>
            </a:r>
            <a:r>
              <a:rPr lang="zh-CN" altLang="en-US" sz="180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RTA(config)# </a:t>
            </a:r>
            <a:r>
              <a:rPr lang="zh-CN" altLang="en-US" sz="1800" b="1">
                <a:latin typeface="Times New Roman" panose="02020603050405020304" pitchFamily="18" charset="0"/>
              </a:rPr>
              <a:t>access-list 100 permit  ip  any  any</a:t>
            </a:r>
            <a:endParaRPr lang="zh-CN" altLang="en-US" sz="1800">
              <a:latin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RTA(config)# </a:t>
            </a:r>
            <a:r>
              <a:rPr lang="zh-CN" altLang="en-US" sz="1800" b="1">
                <a:latin typeface="Times New Roman" panose="02020603050405020304" pitchFamily="18" charset="0"/>
              </a:rPr>
              <a:t>interface  f0/0</a:t>
            </a:r>
            <a:endParaRPr lang="zh-CN" altLang="en-US" sz="1800">
              <a:latin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RTA(config-if)# </a:t>
            </a:r>
            <a:r>
              <a:rPr lang="zh-CN" altLang="en-US" sz="1800" b="1">
                <a:latin typeface="Times New Roman" panose="02020603050405020304" pitchFamily="18" charset="0"/>
              </a:rPr>
              <a:t>ip  access-group  100  in</a:t>
            </a:r>
          </a:p>
          <a:p>
            <a:pPr algn="just" eaLnBrk="1" hangingPunct="1"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        验证扩展ACL同样使用show  access-list和show  ip  interface命令进行，其使用方</a:t>
            </a:r>
          </a:p>
          <a:p>
            <a:pPr algn="just" eaLnBrk="1" hangingPunct="1"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法与标准ACL相同。</a:t>
            </a:r>
            <a:endParaRPr lang="zh-CN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标题 25602">
            <a:extLst>
              <a:ext uri="{FF2B5EF4-FFF2-40B4-BE49-F238E27FC236}">
                <a16:creationId xmlns:a16="http://schemas.microsoft.com/office/drawing/2014/main" id="{F58789A7-DDFA-41D2-A27D-B203CD2D0418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扩展ACL应用实例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4097">
            <a:extLst>
              <a:ext uri="{FF2B5EF4-FFF2-40B4-BE49-F238E27FC236}">
                <a16:creationId xmlns:a16="http://schemas.microsoft.com/office/drawing/2014/main" id="{A4E2DABF-5ED9-487A-B13F-58993B422B9B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ea typeface="宋体" panose="02010600030101010101" pitchFamily="2" charset="-122"/>
              </a:rPr>
              <a:t>主要内容</a:t>
            </a:r>
          </a:p>
        </p:txBody>
      </p:sp>
      <p:sp>
        <p:nvSpPr>
          <p:cNvPr id="15363" name="文本占位符 4098">
            <a:extLst>
              <a:ext uri="{FF2B5EF4-FFF2-40B4-BE49-F238E27FC236}">
                <a16:creationId xmlns:a16="http://schemas.microsoft.com/office/drawing/2014/main" id="{E97040F0-33DA-4E78-844C-9E456864A880}"/>
              </a:ext>
            </a:extLst>
          </p:cNvPr>
          <p:cNvSpPr>
            <a:spLocks noChangeArrowheads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en-US">
                <a:solidFill>
                  <a:srgbClr val="C91B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标准访问控制列表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>
                <a:solidFill>
                  <a:srgbClr val="C91B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扩展访问控制列表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控制网络流量的方法</a:t>
            </a:r>
          </a:p>
          <a:p>
            <a:pPr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标准访问控制列表和扩展访问控制列表以及</a:t>
            </a:r>
            <a:r>
              <a:rPr lang="zh-CN" altLang="en-US">
                <a:solidFill>
                  <a:srgbClr val="C91B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在路由接口应用ACL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的实例。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5121">
            <a:extLst>
              <a:ext uri="{FF2B5EF4-FFF2-40B4-BE49-F238E27FC236}">
                <a16:creationId xmlns:a16="http://schemas.microsoft.com/office/drawing/2014/main" id="{981AECCA-A68F-4B74-96B3-B66227DCE686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684213" y="404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latin typeface="隶书" panose="02010509060101010101" pitchFamily="49" charset="-122"/>
                <a:ea typeface="宋体" panose="02010600030101010101" pitchFamily="2" charset="-122"/>
              </a:rPr>
              <a:t>访问控制列表概述</a:t>
            </a:r>
          </a:p>
        </p:txBody>
      </p:sp>
      <p:sp>
        <p:nvSpPr>
          <p:cNvPr id="16387" name="文本占位符 5122">
            <a:extLst>
              <a:ext uri="{FF2B5EF4-FFF2-40B4-BE49-F238E27FC236}">
                <a16:creationId xmlns:a16="http://schemas.microsoft.com/office/drawing/2014/main" id="{E8856F88-FDCE-4656-AABA-969F5021DE9B}"/>
              </a:ext>
            </a:extLst>
          </p:cNvPr>
          <p:cNvSpPr>
            <a:spLocks noChangeArrowheads="1"/>
          </p:cNvSpPr>
          <p:nvPr>
            <p:ph idx="1"/>
          </p:nvPr>
        </p:nvSpPr>
        <p:spPr bwMode="auto">
          <a:xfrm>
            <a:off x="179388" y="15573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访问控制列表简称 ACL( Access Control Lists）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它使用包过滤技术，在路由器上读取第3层或第4层包头中的信息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如</a:t>
            </a:r>
            <a:r>
              <a:rPr lang="zh-CN" altLang="en-US">
                <a:solidFill>
                  <a:srgbClr val="C91B59"/>
                </a:solidFill>
                <a:latin typeface="Times New Roman" panose="02020603050405020304" pitchFamily="18" charset="0"/>
              </a:rPr>
              <a:t>源地址、目的地址、源端口、目的端口以及上层协议</a:t>
            </a:r>
            <a:r>
              <a:rPr lang="zh-CN" altLang="en-US">
                <a:latin typeface="Times New Roman" panose="02020603050405020304" pitchFamily="18" charset="0"/>
              </a:rPr>
              <a:t>等，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根据预先定义的规则决定哪些数据包可以</a:t>
            </a:r>
            <a:r>
              <a:rPr lang="zh-CN" altLang="en-US">
                <a:solidFill>
                  <a:srgbClr val="C91B59"/>
                </a:solidFill>
                <a:latin typeface="Times New Roman" panose="02020603050405020304" pitchFamily="18" charset="0"/>
              </a:rPr>
              <a:t>接收</a:t>
            </a:r>
            <a:r>
              <a:rPr lang="zh-CN" altLang="en-US">
                <a:latin typeface="Times New Roman" panose="02020603050405020304" pitchFamily="18" charset="0"/>
              </a:rPr>
              <a:t>、哪些数据包需要</a:t>
            </a:r>
            <a:r>
              <a:rPr lang="zh-CN" altLang="en-US">
                <a:solidFill>
                  <a:srgbClr val="C91B59"/>
                </a:solidFill>
                <a:latin typeface="Times New Roman" panose="02020603050405020304" pitchFamily="18" charset="0"/>
              </a:rPr>
              <a:t>拒绝</a:t>
            </a:r>
            <a:endParaRPr lang="zh-CN" altLang="en-US" noProof="1">
              <a:latin typeface="Times New Roman" panose="02020603050405020304" pitchFamily="18" charset="0"/>
            </a:endParaRPr>
          </a:p>
          <a:p>
            <a:endParaRPr lang="zh-CN" alt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9">
            <a:extLst>
              <a:ext uri="{FF2B5EF4-FFF2-40B4-BE49-F238E27FC236}">
                <a16:creationId xmlns:a16="http://schemas.microsoft.com/office/drawing/2014/main" id="{42BC1274-E55F-4C05-963E-28525F557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05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7411" name="Group 1030">
            <a:extLst>
              <a:ext uri="{FF2B5EF4-FFF2-40B4-BE49-F238E27FC236}">
                <a16:creationId xmlns:a16="http://schemas.microsoft.com/office/drawing/2014/main" id="{E36EA291-929A-4DBD-AC78-4140FC6D9B99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2011363"/>
            <a:ext cx="6191250" cy="3384550"/>
            <a:chOff x="0" y="0"/>
            <a:chExt cx="5477" cy="2941"/>
          </a:xfrm>
        </p:grpSpPr>
        <p:grpSp>
          <p:nvGrpSpPr>
            <p:cNvPr id="17416" name="Group 1031">
              <a:extLst>
                <a:ext uri="{FF2B5EF4-FFF2-40B4-BE49-F238E27FC236}">
                  <a16:creationId xmlns:a16="http://schemas.microsoft.com/office/drawing/2014/main" id="{D3E40011-30AA-4072-B709-6D5AB8B24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477" cy="2941"/>
              <a:chOff x="0" y="0"/>
              <a:chExt cx="5477" cy="2941"/>
            </a:xfrm>
          </p:grpSpPr>
          <p:sp>
            <p:nvSpPr>
              <p:cNvPr id="17418" name="Line 1032">
                <a:extLst>
                  <a:ext uri="{FF2B5EF4-FFF2-40B4-BE49-F238E27FC236}">
                    <a16:creationId xmlns:a16="http://schemas.microsoft.com/office/drawing/2014/main" id="{8CF428E5-D22B-41D6-84DD-A1407216AE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90" y="2085"/>
                <a:ext cx="210" cy="4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419" name="Group 1033">
                <a:extLst>
                  <a:ext uri="{FF2B5EF4-FFF2-40B4-BE49-F238E27FC236}">
                    <a16:creationId xmlns:a16="http://schemas.microsoft.com/office/drawing/2014/main" id="{37DED592-B602-48A2-B6CB-7F31B8C0B0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5477" cy="2941"/>
                <a:chOff x="0" y="0"/>
                <a:chExt cx="5477" cy="2941"/>
              </a:xfrm>
            </p:grpSpPr>
            <p:sp>
              <p:nvSpPr>
                <p:cNvPr id="17420" name="Rectangle 1034">
                  <a:extLst>
                    <a:ext uri="{FF2B5EF4-FFF2-40B4-BE49-F238E27FC236}">
                      <a16:creationId xmlns:a16="http://schemas.microsoft.com/office/drawing/2014/main" id="{B11CFE28-413F-4F10-A977-BAE1919A90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6" y="1440"/>
                  <a:ext cx="466" cy="90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421" name="Rectangle 1035">
                  <a:extLst>
                    <a:ext uri="{FF2B5EF4-FFF2-40B4-BE49-F238E27FC236}">
                      <a16:creationId xmlns:a16="http://schemas.microsoft.com/office/drawing/2014/main" id="{2A780DD0-4F7E-40A2-B560-164F104CBF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6" y="1470"/>
                  <a:ext cx="466" cy="90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422" name="Rectangle 1036">
                  <a:extLst>
                    <a:ext uri="{FF2B5EF4-FFF2-40B4-BE49-F238E27FC236}">
                      <a16:creationId xmlns:a16="http://schemas.microsoft.com/office/drawing/2014/main" id="{E75E457E-01AA-4944-9666-31D7FF2C71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4421375">
                  <a:off x="1712" y="824"/>
                  <a:ext cx="466" cy="90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17423" name="Group 1037">
                  <a:extLst>
                    <a:ext uri="{FF2B5EF4-FFF2-40B4-BE49-F238E27FC236}">
                      <a16:creationId xmlns:a16="http://schemas.microsoft.com/office/drawing/2014/main" id="{878813CE-D377-4281-9FC7-8F21E7425A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477" cy="2941"/>
                  <a:chOff x="0" y="0"/>
                  <a:chExt cx="5477" cy="2941"/>
                </a:xfrm>
              </p:grpSpPr>
              <p:sp>
                <p:nvSpPr>
                  <p:cNvPr id="17424" name="Line 1038">
                    <a:extLst>
                      <a:ext uri="{FF2B5EF4-FFF2-40B4-BE49-F238E27FC236}">
                        <a16:creationId xmlns:a16="http://schemas.microsoft.com/office/drawing/2014/main" id="{6538C3C6-61EC-4B5B-8DE3-8CCF151149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20" y="2115"/>
                    <a:ext cx="210" cy="37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7425" name="Group 1039">
                    <a:extLst>
                      <a:ext uri="{FF2B5EF4-FFF2-40B4-BE49-F238E27FC236}">
                        <a16:creationId xmlns:a16="http://schemas.microsoft.com/office/drawing/2014/main" id="{9C07D248-B8C9-4909-9271-7644B0E87BD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5477" cy="2941"/>
                    <a:chOff x="0" y="0"/>
                    <a:chExt cx="5477" cy="2941"/>
                  </a:xfrm>
                </p:grpSpPr>
                <p:grpSp>
                  <p:nvGrpSpPr>
                    <p:cNvPr id="17426" name="Group 1040">
                      <a:extLst>
                        <a:ext uri="{FF2B5EF4-FFF2-40B4-BE49-F238E27FC236}">
                          <a16:creationId xmlns:a16="http://schemas.microsoft.com/office/drawing/2014/main" id="{4EA4035F-9377-4F47-BC6E-B8154BEF7BE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126"/>
                      <a:ext cx="5477" cy="2815"/>
                      <a:chOff x="0" y="0"/>
                      <a:chExt cx="5477" cy="2815"/>
                    </a:xfrm>
                  </p:grpSpPr>
                  <p:pic>
                    <p:nvPicPr>
                      <p:cNvPr id="17431" name="Picture 1041">
                        <a:extLst>
                          <a:ext uri="{FF2B5EF4-FFF2-40B4-BE49-F238E27FC236}">
                            <a16:creationId xmlns:a16="http://schemas.microsoft.com/office/drawing/2014/main" id="{6428E2D0-5229-46E8-819F-19628BDD5CD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" y="675"/>
                        <a:ext cx="911" cy="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7432" name="Picture 1042">
                        <a:extLst>
                          <a:ext uri="{FF2B5EF4-FFF2-40B4-BE49-F238E27FC236}">
                            <a16:creationId xmlns:a16="http://schemas.microsoft.com/office/drawing/2014/main" id="{904D063E-F936-4BCE-AE5F-2A3F15EF5A2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6" y="660"/>
                        <a:ext cx="911" cy="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7433" name="Picture 1043">
                        <a:extLst>
                          <a:ext uri="{FF2B5EF4-FFF2-40B4-BE49-F238E27FC236}">
                            <a16:creationId xmlns:a16="http://schemas.microsoft.com/office/drawing/2014/main" id="{D24C0AEC-3553-4419-904F-71CA8B5EEB7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" y="1602"/>
                        <a:ext cx="960" cy="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7434" name="Picture 1044">
                        <a:extLst>
                          <a:ext uri="{FF2B5EF4-FFF2-40B4-BE49-F238E27FC236}">
                            <a16:creationId xmlns:a16="http://schemas.microsoft.com/office/drawing/2014/main" id="{F0ADFC89-D1BD-43CF-B1DC-80197B37372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6" y="1587"/>
                        <a:ext cx="960" cy="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7435" name="Picture 1045">
                        <a:extLst>
                          <a:ext uri="{FF2B5EF4-FFF2-40B4-BE49-F238E27FC236}">
                            <a16:creationId xmlns:a16="http://schemas.microsoft.com/office/drawing/2014/main" id="{3D72BC97-BF42-4FE4-AFC3-180016B463A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" y="2370"/>
                        <a:ext cx="449" cy="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7436" name="Picture 1046">
                        <a:extLst>
                          <a:ext uri="{FF2B5EF4-FFF2-40B4-BE49-F238E27FC236}">
                            <a16:creationId xmlns:a16="http://schemas.microsoft.com/office/drawing/2014/main" id="{E74A117D-9E82-4D4F-A865-98F92E1606A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" y="2340"/>
                        <a:ext cx="449" cy="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7437" name="Picture 1047">
                        <a:extLst>
                          <a:ext uri="{FF2B5EF4-FFF2-40B4-BE49-F238E27FC236}">
                            <a16:creationId xmlns:a16="http://schemas.microsoft.com/office/drawing/2014/main" id="{C92196A2-7010-4367-A4E3-E27CDBC2087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" y="2340"/>
                        <a:ext cx="449" cy="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7438" name="Picture 1048">
                        <a:extLst>
                          <a:ext uri="{FF2B5EF4-FFF2-40B4-BE49-F238E27FC236}">
                            <a16:creationId xmlns:a16="http://schemas.microsoft.com/office/drawing/2014/main" id="{8F0CCEC6-B71C-4E29-94DE-6DD2AB6707F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8" y="2325"/>
                        <a:ext cx="449" cy="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7439" name="Picture 1049">
                        <a:extLst>
                          <a:ext uri="{FF2B5EF4-FFF2-40B4-BE49-F238E27FC236}">
                            <a16:creationId xmlns:a16="http://schemas.microsoft.com/office/drawing/2014/main" id="{49DC883A-2DB0-46F9-9B08-CF4AE642830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32" cy="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sp>
                    <p:nvSpPr>
                      <p:cNvPr id="17440" name="Line 1050">
                        <a:extLst>
                          <a:ext uri="{FF2B5EF4-FFF2-40B4-BE49-F238E27FC236}">
                            <a16:creationId xmlns:a16="http://schemas.microsoft.com/office/drawing/2014/main" id="{24373EE4-B9A9-4985-8401-3E1338969EB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626" y="1239"/>
                        <a:ext cx="0" cy="37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441" name="Line 1051">
                        <a:extLst>
                          <a:ext uri="{FF2B5EF4-FFF2-40B4-BE49-F238E27FC236}">
                            <a16:creationId xmlns:a16="http://schemas.microsoft.com/office/drawing/2014/main" id="{4888EBDE-44BB-49FB-BF82-ADC6806834A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864" y="1239"/>
                        <a:ext cx="8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442" name="Line 1052">
                        <a:extLst>
                          <a:ext uri="{FF2B5EF4-FFF2-40B4-BE49-F238E27FC236}">
                            <a16:creationId xmlns:a16="http://schemas.microsoft.com/office/drawing/2014/main" id="{39F2A3BE-C7D4-4296-B4FB-B35699CD96C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470" y="1959"/>
                        <a:ext cx="180" cy="34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443" name="Line 1053">
                        <a:extLst>
                          <a:ext uri="{FF2B5EF4-FFF2-40B4-BE49-F238E27FC236}">
                            <a16:creationId xmlns:a16="http://schemas.microsoft.com/office/drawing/2014/main" id="{238380CD-FF26-47C1-AA63-D8FCE0BEB96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056" y="1944"/>
                        <a:ext cx="164" cy="33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444" name="Line 1054">
                        <a:extLst>
                          <a:ext uri="{FF2B5EF4-FFF2-40B4-BE49-F238E27FC236}">
                            <a16:creationId xmlns:a16="http://schemas.microsoft.com/office/drawing/2014/main" id="{827CC783-63CD-447D-AD18-8330A6B0ADB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60" y="924"/>
                        <a:ext cx="129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445" name="Line 1055">
                        <a:extLst>
                          <a:ext uri="{FF2B5EF4-FFF2-40B4-BE49-F238E27FC236}">
                            <a16:creationId xmlns:a16="http://schemas.microsoft.com/office/drawing/2014/main" id="{AF7F8370-724E-4479-A972-80E74DC1615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02" y="384"/>
                        <a:ext cx="628" cy="18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446" name="Line 1056">
                        <a:extLst>
                          <a:ext uri="{FF2B5EF4-FFF2-40B4-BE49-F238E27FC236}">
                            <a16:creationId xmlns:a16="http://schemas.microsoft.com/office/drawing/2014/main" id="{7176B0D8-998F-402A-ADD6-46A5E448960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712" y="564"/>
                        <a:ext cx="134" cy="10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447" name="Line 1057">
                        <a:extLst>
                          <a:ext uri="{FF2B5EF4-FFF2-40B4-BE49-F238E27FC236}">
                            <a16:creationId xmlns:a16="http://schemas.microsoft.com/office/drawing/2014/main" id="{5DE4D308-7798-4B89-A54E-77878855A49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96" y="669"/>
                        <a:ext cx="494" cy="13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7427" name="Line 1058">
                      <a:extLst>
                        <a:ext uri="{FF2B5EF4-FFF2-40B4-BE49-F238E27FC236}">
                          <a16:creationId xmlns:a16="http://schemas.microsoft.com/office/drawing/2014/main" id="{44480B84-23E3-4638-BB32-4C054E529D1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114" y="372"/>
                      <a:ext cx="948" cy="4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28" name="Line 1059">
                      <a:extLst>
                        <a:ext uri="{FF2B5EF4-FFF2-40B4-BE49-F238E27FC236}">
                          <a16:creationId xmlns:a16="http://schemas.microsoft.com/office/drawing/2014/main" id="{E1B4DB10-0B63-4178-B92F-4BA506D0A19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54" y="405"/>
                      <a:ext cx="644" cy="9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29" name="Text Box 1060">
                      <a:extLst>
                        <a:ext uri="{FF2B5EF4-FFF2-40B4-BE49-F238E27FC236}">
                          <a16:creationId xmlns:a16="http://schemas.microsoft.com/office/drawing/2014/main" id="{A9B7C86A-99F3-410A-A77F-EB7CA2BFEDB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86" y="0"/>
                      <a:ext cx="1546" cy="5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zh-CN" altLang="en-US" sz="1400">
                          <a:latin typeface="Times New Roman" panose="02020603050405020304" pitchFamily="18" charset="0"/>
                        </a:rPr>
                        <a:t>访问控制列表</a:t>
                      </a:r>
                      <a:endParaRPr lang="zh-CN" altLang="en-US" sz="1400">
                        <a:latin typeface="Tahoma" panose="020B0604030504040204" pitchFamily="34" charset="0"/>
                      </a:endParaRPr>
                    </a:p>
                  </p:txBody>
                </p:sp>
                <p:sp>
                  <p:nvSpPr>
                    <p:cNvPr id="17430" name="Line 1061">
                      <a:extLst>
                        <a:ext uri="{FF2B5EF4-FFF2-40B4-BE49-F238E27FC236}">
                          <a16:creationId xmlns:a16="http://schemas.microsoft.com/office/drawing/2014/main" id="{494CE964-FE48-4338-873B-D63ADA8D379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3" y="405"/>
                      <a:ext cx="660" cy="100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17417" name="Text Box 1062">
              <a:extLst>
                <a:ext uri="{FF2B5EF4-FFF2-40B4-BE49-F238E27FC236}">
                  <a16:creationId xmlns:a16="http://schemas.microsoft.com/office/drawing/2014/main" id="{C0C37589-4647-4070-83AA-133A30FE2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" y="270"/>
              <a:ext cx="1034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400" b="1">
                  <a:latin typeface="Times New Roman" panose="02020603050405020304" pitchFamily="18" charset="0"/>
                </a:rPr>
                <a:t>Internet</a:t>
              </a:r>
              <a:endParaRPr lang="en-US" altLang="zh-CN" sz="1400">
                <a:latin typeface="Tahoma" panose="020B0604030504040204" pitchFamily="34" charset="0"/>
              </a:endParaRPr>
            </a:p>
          </p:txBody>
        </p:sp>
      </p:grpSp>
      <p:sp>
        <p:nvSpPr>
          <p:cNvPr id="17412" name="Text Box 1064">
            <a:extLst>
              <a:ext uri="{FF2B5EF4-FFF2-40B4-BE49-F238E27FC236}">
                <a16:creationId xmlns:a16="http://schemas.microsoft.com/office/drawing/2014/main" id="{D4E59F98-7BF2-4672-8A21-1A7FA3519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579563"/>
            <a:ext cx="23034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17413" name="Text Box 1065">
            <a:extLst>
              <a:ext uri="{FF2B5EF4-FFF2-40B4-BE49-F238E27FC236}">
                <a16:creationId xmlns:a16="http://schemas.microsoft.com/office/drawing/2014/main" id="{F308FA1C-F029-46EC-8DE4-2F6F6A6D7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12875"/>
            <a:ext cx="2663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ahoma" panose="020B0604030504040204" pitchFamily="34" charset="0"/>
              </a:rPr>
              <a:t>组成</a:t>
            </a:r>
          </a:p>
        </p:txBody>
      </p:sp>
      <p:sp>
        <p:nvSpPr>
          <p:cNvPr id="17414" name="文本框 6181">
            <a:extLst>
              <a:ext uri="{FF2B5EF4-FFF2-40B4-BE49-F238E27FC236}">
                <a16:creationId xmlns:a16="http://schemas.microsoft.com/office/drawing/2014/main" id="{2DF72AE8-9C9D-488D-B11B-5E8CF2F61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6021388"/>
            <a:ext cx="17700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网络中使用ACL</a:t>
            </a:r>
          </a:p>
        </p:txBody>
      </p:sp>
      <p:sp>
        <p:nvSpPr>
          <p:cNvPr id="17415" name="矩形 6182">
            <a:extLst>
              <a:ext uri="{FF2B5EF4-FFF2-40B4-BE49-F238E27FC236}">
                <a16:creationId xmlns:a16="http://schemas.microsoft.com/office/drawing/2014/main" id="{664938AD-F976-4423-9458-8F7DCBF76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48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>
                <a:solidFill>
                  <a:schemeClr val="tx2"/>
                </a:solidFill>
                <a:latin typeface="隶书" panose="02010509060101010101" pitchFamily="49" charset="-122"/>
              </a:rPr>
              <a:t>访问控制列表概述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8193">
            <a:extLst>
              <a:ext uri="{FF2B5EF4-FFF2-40B4-BE49-F238E27FC236}">
                <a16:creationId xmlns:a16="http://schemas.microsoft.com/office/drawing/2014/main" id="{DFA87A35-6354-48DD-B6B6-D187501C60A9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latin typeface="Times New Roman" panose="02020603050405020304" pitchFamily="18" charset="0"/>
              </a:rPr>
              <a:t>ACL的工作原理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6" name="文本占位符 8194">
            <a:extLst>
              <a:ext uri="{FF2B5EF4-FFF2-40B4-BE49-F238E27FC236}">
                <a16:creationId xmlns:a16="http://schemas.microsoft.com/office/drawing/2014/main" id="{58CCACF1-17BE-4290-BEA4-E141726F4307}"/>
              </a:ext>
            </a:extLst>
          </p:cNvPr>
          <p:cNvSpPr>
            <a:spLocks noChangeArrowheads="1"/>
          </p:cNvSpPr>
          <p:nvPr>
            <p:ph idx="1"/>
          </p:nvPr>
        </p:nvSpPr>
        <p:spPr bwMode="auto">
          <a:xfrm>
            <a:off x="107950" y="15573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工作原理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当一个数据包进入路由器的某一个接口时，路由器首先检查该数据包是否可路由或可桥接。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然后路由器检查是否在入站接口上应用了ACL。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如果有ACL，就将该数据包与ACL中的条件语句相比较。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如果数据包被允许通过，就继续检查路由器选择表条目以决定转发到的目的接口。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下一步，路由器检查目的接口是否应用了ACL。如果没有应用，数据包就被直接送到目的接口输出。 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ACL不过滤由路由器本身发出的数据包，只过滤经过路由器的数据包。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9217">
            <a:extLst>
              <a:ext uri="{FF2B5EF4-FFF2-40B4-BE49-F238E27FC236}">
                <a16:creationId xmlns:a16="http://schemas.microsoft.com/office/drawing/2014/main" id="{03ADEB4E-1694-42B0-8D50-3F288A41C5ED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latin typeface="Times New Roman" panose="02020603050405020304" pitchFamily="18" charset="0"/>
              </a:rPr>
              <a:t>ACL的工作原理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Text Box 51">
            <a:extLst>
              <a:ext uri="{FF2B5EF4-FFF2-40B4-BE49-F238E27FC236}">
                <a16:creationId xmlns:a16="http://schemas.microsoft.com/office/drawing/2014/main" id="{7E3D7160-D5F6-42AE-9145-872D9AB21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268413"/>
            <a:ext cx="41767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ACL</a:t>
            </a:r>
            <a:r>
              <a:rPr lang="zh-CN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匹配性检查</a:t>
            </a:r>
            <a:endParaRPr lang="zh-CN" altLang="en-US" sz="3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460" name="Group 6">
            <a:extLst>
              <a:ext uri="{FF2B5EF4-FFF2-40B4-BE49-F238E27FC236}">
                <a16:creationId xmlns:a16="http://schemas.microsoft.com/office/drawing/2014/main" id="{617F21A3-BA53-45E3-BC2E-EE8EFC4FAE27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2276475"/>
            <a:ext cx="6149975" cy="3575050"/>
            <a:chOff x="0" y="0"/>
            <a:chExt cx="5966" cy="5385"/>
          </a:xfrm>
        </p:grpSpPr>
        <p:sp>
          <p:nvSpPr>
            <p:cNvPr id="19461" name="Text Box 7">
              <a:extLst>
                <a:ext uri="{FF2B5EF4-FFF2-40B4-BE49-F238E27FC236}">
                  <a16:creationId xmlns:a16="http://schemas.microsoft.com/office/drawing/2014/main" id="{7374A7EF-2CE4-470E-8196-6DB2F7477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8" y="1968"/>
              <a:ext cx="644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latin typeface="Times New Roman" panose="02020603050405020304" pitchFamily="18" charset="0"/>
                </a:rPr>
                <a:t>是</a:t>
              </a:r>
              <a:endParaRPr lang="zh-CN" altLang="en-US" sz="1400">
                <a:latin typeface="Tahoma" panose="020B0604030504040204" pitchFamily="34" charset="0"/>
              </a:endParaRPr>
            </a:p>
          </p:txBody>
        </p:sp>
        <p:grpSp>
          <p:nvGrpSpPr>
            <p:cNvPr id="19462" name="Group 8">
              <a:extLst>
                <a:ext uri="{FF2B5EF4-FFF2-40B4-BE49-F238E27FC236}">
                  <a16:creationId xmlns:a16="http://schemas.microsoft.com/office/drawing/2014/main" id="{5BF83F35-2103-40A0-BB12-75C8BF5F9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966" cy="5385"/>
              <a:chOff x="0" y="0"/>
              <a:chExt cx="5966" cy="5385"/>
            </a:xfrm>
          </p:grpSpPr>
          <p:sp>
            <p:nvSpPr>
              <p:cNvPr id="19463" name="Text Box 9">
                <a:extLst>
                  <a:ext uri="{FF2B5EF4-FFF2-40B4-BE49-F238E27FC236}">
                    <a16:creationId xmlns:a16="http://schemas.microsoft.com/office/drawing/2014/main" id="{57FE908A-6402-4430-A5C3-27CB4851C6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6" y="4332"/>
                <a:ext cx="644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1400">
                    <a:latin typeface="Times New Roman" panose="02020603050405020304" pitchFamily="18" charset="0"/>
                  </a:rPr>
                  <a:t>非</a:t>
                </a:r>
                <a:endParaRPr lang="zh-CN" altLang="en-US" sz="1400">
                  <a:latin typeface="Tahoma" panose="020B0604030504040204" pitchFamily="34" charset="0"/>
                </a:endParaRPr>
              </a:p>
            </p:txBody>
          </p:sp>
          <p:grpSp>
            <p:nvGrpSpPr>
              <p:cNvPr id="19464" name="Group 10">
                <a:extLst>
                  <a:ext uri="{FF2B5EF4-FFF2-40B4-BE49-F238E27FC236}">
                    <a16:creationId xmlns:a16="http://schemas.microsoft.com/office/drawing/2014/main" id="{A564A74E-6F7F-496C-8C1D-77E5B1F6F5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5966" cy="5385"/>
                <a:chOff x="0" y="0"/>
                <a:chExt cx="5966" cy="5385"/>
              </a:xfrm>
            </p:grpSpPr>
            <p:sp>
              <p:nvSpPr>
                <p:cNvPr id="19465" name="Line 11">
                  <a:extLst>
                    <a:ext uri="{FF2B5EF4-FFF2-40B4-BE49-F238E27FC236}">
                      <a16:creationId xmlns:a16="http://schemas.microsoft.com/office/drawing/2014/main" id="{CCC0A2B8-D693-40AD-A874-70B65ADD72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2" y="1458"/>
                  <a:ext cx="64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9466" name="Group 12">
                  <a:extLst>
                    <a:ext uri="{FF2B5EF4-FFF2-40B4-BE49-F238E27FC236}">
                      <a16:creationId xmlns:a16="http://schemas.microsoft.com/office/drawing/2014/main" id="{7288531E-9FDB-4AE4-AF0F-28C635E2D8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966" cy="5385"/>
                  <a:chOff x="0" y="0"/>
                  <a:chExt cx="5966" cy="5385"/>
                </a:xfrm>
              </p:grpSpPr>
              <p:grpSp>
                <p:nvGrpSpPr>
                  <p:cNvPr id="19467" name="Group 13">
                    <a:extLst>
                      <a:ext uri="{FF2B5EF4-FFF2-40B4-BE49-F238E27FC236}">
                        <a16:creationId xmlns:a16="http://schemas.microsoft.com/office/drawing/2014/main" id="{DDDF9E5B-3B24-4307-8D60-35E41C127E0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3178" cy="5385"/>
                    <a:chOff x="0" y="0"/>
                    <a:chExt cx="3178" cy="5385"/>
                  </a:xfrm>
                </p:grpSpPr>
                <p:sp>
                  <p:nvSpPr>
                    <p:cNvPr id="19488" name="AutoShape 14">
                      <a:extLst>
                        <a:ext uri="{FF2B5EF4-FFF2-40B4-BE49-F238E27FC236}">
                          <a16:creationId xmlns:a16="http://schemas.microsoft.com/office/drawing/2014/main" id="{2C8DFE35-96C3-4EEA-AC00-186E24A9161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" y="1110"/>
                      <a:ext cx="1936" cy="690"/>
                    </a:xfrm>
                    <a:prstGeom prst="flowChartDecision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9489" name="Text Box 15">
                      <a:extLst>
                        <a:ext uri="{FF2B5EF4-FFF2-40B4-BE49-F238E27FC236}">
                          <a16:creationId xmlns:a16="http://schemas.microsoft.com/office/drawing/2014/main" id="{50EAF989-D1BA-442A-A83C-AC8435017C2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4" y="0"/>
                      <a:ext cx="1576" cy="75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>
                          <a:latin typeface="Times New Roman" panose="02020603050405020304" pitchFamily="18" charset="0"/>
                        </a:rPr>
                        <a:t>到达访问控制组接口的数据包</a:t>
                      </a:r>
                      <a:endParaRPr lang="zh-CN" altLang="en-US" sz="1400">
                        <a:latin typeface="Tahoma" panose="020B0604030504040204" pitchFamily="34" charset="0"/>
                      </a:endParaRPr>
                    </a:p>
                  </p:txBody>
                </p:sp>
                <p:sp>
                  <p:nvSpPr>
                    <p:cNvPr id="19490" name="Line 16">
                      <a:extLst>
                        <a:ext uri="{FF2B5EF4-FFF2-40B4-BE49-F238E27FC236}">
                          <a16:creationId xmlns:a16="http://schemas.microsoft.com/office/drawing/2014/main" id="{F278E7B1-8CCD-4B93-BAA6-D5258595141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46" y="738"/>
                      <a:ext cx="0" cy="3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sm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491" name="AutoShape 17">
                      <a:extLst>
                        <a:ext uri="{FF2B5EF4-FFF2-40B4-BE49-F238E27FC236}">
                          <a16:creationId xmlns:a16="http://schemas.microsoft.com/office/drawing/2014/main" id="{6D7A948B-B338-4A57-A022-FC954006E4F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" y="2100"/>
                      <a:ext cx="1936" cy="690"/>
                    </a:xfrm>
                    <a:prstGeom prst="flowChartDecision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9492" name="AutoShape 18">
                      <a:extLst>
                        <a:ext uri="{FF2B5EF4-FFF2-40B4-BE49-F238E27FC236}">
                          <a16:creationId xmlns:a16="http://schemas.microsoft.com/office/drawing/2014/main" id="{40D8BF2F-0012-4E35-B2FE-46D5CBCCCA7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3765"/>
                      <a:ext cx="1936" cy="690"/>
                    </a:xfrm>
                    <a:prstGeom prst="flowChartDecision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9493" name="Line 19">
                      <a:extLst>
                        <a:ext uri="{FF2B5EF4-FFF2-40B4-BE49-F238E27FC236}">
                          <a16:creationId xmlns:a16="http://schemas.microsoft.com/office/drawing/2014/main" id="{21187B20-C611-41A4-9218-AB4EC49D125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030" y="1785"/>
                      <a:ext cx="16" cy="33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sm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494" name="Line 20">
                      <a:extLst>
                        <a:ext uri="{FF2B5EF4-FFF2-40B4-BE49-F238E27FC236}">
                          <a16:creationId xmlns:a16="http://schemas.microsoft.com/office/drawing/2014/main" id="{5C4D61CD-26C6-4488-9B20-3394F294947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76" y="3450"/>
                      <a:ext cx="0" cy="28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sm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495" name="Text Box 21">
                      <a:extLst>
                        <a:ext uri="{FF2B5EF4-FFF2-40B4-BE49-F238E27FC236}">
                          <a16:creationId xmlns:a16="http://schemas.microsoft.com/office/drawing/2014/main" id="{D46A2FA5-E061-4207-A213-4A555D58AD5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" y="1215"/>
                      <a:ext cx="1364" cy="4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>
                          <a:latin typeface="Times New Roman" panose="02020603050405020304" pitchFamily="18" charset="0"/>
                        </a:rPr>
                        <a:t>匹配第一步</a:t>
                      </a:r>
                      <a:endParaRPr lang="zh-CN" altLang="en-US" sz="1400">
                        <a:latin typeface="Tahoma" panose="020B0604030504040204" pitchFamily="34" charset="0"/>
                      </a:endParaRPr>
                    </a:p>
                  </p:txBody>
                </p:sp>
                <p:sp>
                  <p:nvSpPr>
                    <p:cNvPr id="19496" name="Text Box 22">
                      <a:extLst>
                        <a:ext uri="{FF2B5EF4-FFF2-40B4-BE49-F238E27FC236}">
                          <a16:creationId xmlns:a16="http://schemas.microsoft.com/office/drawing/2014/main" id="{BE1BF7A9-E43A-4B47-8A5B-62C98AB507F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4" y="2205"/>
                      <a:ext cx="1364" cy="4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>
                          <a:latin typeface="Times New Roman" panose="02020603050405020304" pitchFamily="18" charset="0"/>
                        </a:rPr>
                        <a:t>匹配第二步</a:t>
                      </a:r>
                      <a:endParaRPr lang="zh-CN" altLang="en-US" sz="1400">
                        <a:latin typeface="Tahoma" panose="020B0604030504040204" pitchFamily="34" charset="0"/>
                      </a:endParaRPr>
                    </a:p>
                  </p:txBody>
                </p:sp>
                <p:sp>
                  <p:nvSpPr>
                    <p:cNvPr id="19497" name="Text Box 23">
                      <a:extLst>
                        <a:ext uri="{FF2B5EF4-FFF2-40B4-BE49-F238E27FC236}">
                          <a16:creationId xmlns:a16="http://schemas.microsoft.com/office/drawing/2014/main" id="{59B8E2B2-C624-4686-8E92-2A1F0914BB9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2" y="3885"/>
                      <a:ext cx="1454" cy="4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>
                          <a:latin typeface="Times New Roman" panose="02020603050405020304" pitchFamily="18" charset="0"/>
                        </a:rPr>
                        <a:t>匹配最后一步</a:t>
                      </a:r>
                      <a:endParaRPr lang="zh-CN" altLang="en-US" sz="1400">
                        <a:latin typeface="Tahoma" panose="020B0604030504040204" pitchFamily="34" charset="0"/>
                      </a:endParaRPr>
                    </a:p>
                  </p:txBody>
                </p:sp>
                <p:sp>
                  <p:nvSpPr>
                    <p:cNvPr id="19498" name="Line 24">
                      <a:extLst>
                        <a:ext uri="{FF2B5EF4-FFF2-40B4-BE49-F238E27FC236}">
                          <a16:creationId xmlns:a16="http://schemas.microsoft.com/office/drawing/2014/main" id="{B90942FA-8A1F-421D-A725-0390C59294A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002" y="2790"/>
                      <a:ext cx="14" cy="31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sm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499" name="Text Box 25">
                      <a:extLst>
                        <a:ext uri="{FF2B5EF4-FFF2-40B4-BE49-F238E27FC236}">
                          <a16:creationId xmlns:a16="http://schemas.microsoft.com/office/drawing/2014/main" id="{B6D576EC-70F9-41D7-A872-EED561E3E9C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12" y="3045"/>
                      <a:ext cx="990" cy="4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zh-CN" sz="1000">
                          <a:latin typeface="Times New Roman" panose="02020603050405020304" pitchFamily="18" charset="0"/>
                        </a:rPr>
                        <a:t>……</a:t>
                      </a:r>
                      <a:endParaRPr lang="en-US" altLang="zh-CN">
                        <a:latin typeface="Tahoma" panose="020B0604030504040204" pitchFamily="34" charset="0"/>
                      </a:endParaRPr>
                    </a:p>
                  </p:txBody>
                </p:sp>
                <p:sp>
                  <p:nvSpPr>
                    <p:cNvPr id="19500" name="Line 26">
                      <a:extLst>
                        <a:ext uri="{FF2B5EF4-FFF2-40B4-BE49-F238E27FC236}">
                          <a16:creationId xmlns:a16="http://schemas.microsoft.com/office/drawing/2014/main" id="{5CA1BCA2-D070-4590-85F6-179CE2D4F3E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42" y="4455"/>
                      <a:ext cx="14" cy="33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sm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501" name="AutoShape 27">
                      <a:extLst>
                        <a:ext uri="{FF2B5EF4-FFF2-40B4-BE49-F238E27FC236}">
                          <a16:creationId xmlns:a16="http://schemas.microsoft.com/office/drawing/2014/main" id="{6E0E57F4-1AA6-4CC9-8FA4-BB432F119A0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86" y="4770"/>
                      <a:ext cx="524" cy="480"/>
                    </a:xfrm>
                    <a:prstGeom prst="can">
                      <a:avLst>
                        <a:gd name="adj" fmla="val 25000"/>
                      </a:avLst>
                    </a:prstGeom>
                    <a:solidFill>
                      <a:srgbClr val="C0C0C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9502" name="Text Box 28">
                      <a:extLst>
                        <a:ext uri="{FF2B5EF4-FFF2-40B4-BE49-F238E27FC236}">
                          <a16:creationId xmlns:a16="http://schemas.microsoft.com/office/drawing/2014/main" id="{330BC362-E67C-42E7-B9FC-82633CB862E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62" y="4815"/>
                      <a:ext cx="1816" cy="57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>
                          <a:latin typeface="Times New Roman" panose="02020603050405020304" pitchFamily="18" charset="0"/>
                        </a:rPr>
                        <a:t>数据包垃圾桶</a:t>
                      </a:r>
                      <a:endParaRPr lang="zh-CN" altLang="en-US" sz="1400">
                        <a:latin typeface="Tahoma" panose="020B0604030504040204" pitchFamily="34" charset="0"/>
                      </a:endParaRPr>
                    </a:p>
                  </p:txBody>
                </p:sp>
              </p:grpSp>
              <p:grpSp>
                <p:nvGrpSpPr>
                  <p:cNvPr id="19468" name="Group 29">
                    <a:extLst>
                      <a:ext uri="{FF2B5EF4-FFF2-40B4-BE49-F238E27FC236}">
                        <a16:creationId xmlns:a16="http://schemas.microsoft.com/office/drawing/2014/main" id="{E69B4F74-3169-4D57-8713-5AA9F98DD98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39" y="771"/>
                    <a:ext cx="5027" cy="3885"/>
                    <a:chOff x="0" y="0"/>
                    <a:chExt cx="5027" cy="3885"/>
                  </a:xfrm>
                </p:grpSpPr>
                <p:sp>
                  <p:nvSpPr>
                    <p:cNvPr id="19469" name="Line 30">
                      <a:extLst>
                        <a:ext uri="{FF2B5EF4-FFF2-40B4-BE49-F238E27FC236}">
                          <a16:creationId xmlns:a16="http://schemas.microsoft.com/office/drawing/2014/main" id="{4ED55877-2A76-475E-AB54-820D13D1EA3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69" y="705"/>
                      <a:ext cx="0" cy="26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sm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9470" name="Group 31">
                      <a:extLst>
                        <a:ext uri="{FF2B5EF4-FFF2-40B4-BE49-F238E27FC236}">
                          <a16:creationId xmlns:a16="http://schemas.microsoft.com/office/drawing/2014/main" id="{DDCAABEE-A0FE-49FE-8100-75E891B4012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5027" cy="3885"/>
                      <a:chOff x="0" y="0"/>
                      <a:chExt cx="5027" cy="3885"/>
                    </a:xfrm>
                  </p:grpSpPr>
                  <p:sp>
                    <p:nvSpPr>
                      <p:cNvPr id="19471" name="Text Box 32">
                        <a:extLst>
                          <a:ext uri="{FF2B5EF4-FFF2-40B4-BE49-F238E27FC236}">
                            <a16:creationId xmlns:a16="http://schemas.microsoft.com/office/drawing/2014/main" id="{E81091A1-6184-40E2-BC63-E3074F99348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661" y="3450"/>
                        <a:ext cx="1366" cy="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just" eaLnBrk="1" hangingPunct="1"/>
                        <a:r>
                          <a:rPr lang="zh-CN" altLang="en-US" sz="1400">
                            <a:latin typeface="Times New Roman" panose="02020603050405020304" pitchFamily="18" charset="0"/>
                          </a:rPr>
                          <a:t>目的接口</a:t>
                        </a:r>
                        <a:endParaRPr lang="zh-CN" altLang="en-US" sz="1400">
                          <a:latin typeface="Tahoma" panose="020B0604030504040204" pitchFamily="34" charset="0"/>
                        </a:endParaRPr>
                      </a:p>
                    </p:txBody>
                  </p:sp>
                  <p:grpSp>
                    <p:nvGrpSpPr>
                      <p:cNvPr id="19472" name="Group 33">
                        <a:extLst>
                          <a:ext uri="{FF2B5EF4-FFF2-40B4-BE49-F238E27FC236}">
                            <a16:creationId xmlns:a16="http://schemas.microsoft.com/office/drawing/2014/main" id="{8ACD2052-CEF6-4026-9E0E-F1CADF3C7D2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4623" cy="3885"/>
                        <a:chOff x="0" y="0"/>
                        <a:chExt cx="4623" cy="3885"/>
                      </a:xfrm>
                    </p:grpSpPr>
                    <p:sp>
                      <p:nvSpPr>
                        <p:cNvPr id="19473" name="Text Box 34">
                          <a:extLst>
                            <a:ext uri="{FF2B5EF4-FFF2-40B4-BE49-F238E27FC236}">
                              <a16:creationId xmlns:a16="http://schemas.microsoft.com/office/drawing/2014/main" id="{DDDF438F-9D89-4AD5-ABFE-0ECCB45D0BC7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53" y="285"/>
                          <a:ext cx="644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 eaLnBrk="1" hangingPunct="1"/>
                          <a:r>
                            <a:rPr lang="zh-CN" altLang="en-US" sz="1400">
                              <a:latin typeface="Times New Roman" panose="02020603050405020304" pitchFamily="18" charset="0"/>
                            </a:rPr>
                            <a:t>是</a:t>
                          </a:r>
                          <a:endParaRPr lang="zh-CN" altLang="en-US" sz="1400">
                            <a:latin typeface="Tahoma" panose="020B0604030504040204" pitchFamily="34" charset="0"/>
                          </a:endParaRPr>
                        </a:p>
                      </p:txBody>
                    </p:sp>
                    <p:grpSp>
                      <p:nvGrpSpPr>
                        <p:cNvPr id="19474" name="Group 35">
                          <a:extLst>
                            <a:ext uri="{FF2B5EF4-FFF2-40B4-BE49-F238E27FC236}">
                              <a16:creationId xmlns:a16="http://schemas.microsoft.com/office/drawing/2014/main" id="{DD301EBA-68FE-4EAF-A07E-67480925F17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0"/>
                          <a:ext cx="4623" cy="3885"/>
                          <a:chOff x="0" y="0"/>
                          <a:chExt cx="4623" cy="3885"/>
                        </a:xfrm>
                      </p:grpSpPr>
                      <p:sp>
                        <p:nvSpPr>
                          <p:cNvPr id="19475" name="Line 36">
                            <a:extLst>
                              <a:ext uri="{FF2B5EF4-FFF2-40B4-BE49-F238E27FC236}">
                                <a16:creationId xmlns:a16="http://schemas.microsoft.com/office/drawing/2014/main" id="{E27298DF-0D58-416D-A5FC-7C6299080CD8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053" y="1683"/>
                            <a:ext cx="644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 type="triangle" w="sm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9476" name="Line 37">
                            <a:extLst>
                              <a:ext uri="{FF2B5EF4-FFF2-40B4-BE49-F238E27FC236}">
                                <a16:creationId xmlns:a16="http://schemas.microsoft.com/office/drawing/2014/main" id="{5A16DA18-FCA1-416B-A11A-59976E398F2F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977" y="3330"/>
                            <a:ext cx="1156" cy="15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 type="triangle" w="sm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9477" name="AutoShape 38">
                            <a:extLst>
                              <a:ext uri="{FF2B5EF4-FFF2-40B4-BE49-F238E27FC236}">
                                <a16:creationId xmlns:a16="http://schemas.microsoft.com/office/drawing/2014/main" id="{69593D8E-2CCA-47A6-83EB-364F4D0D4005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117" y="3015"/>
                            <a:ext cx="1740" cy="660"/>
                          </a:xfrm>
                          <a:prstGeom prst="flowChartDecision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>
                            <a:lvl1pPr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9478" name="Text Box 39">
                            <a:extLst>
                              <a:ext uri="{FF2B5EF4-FFF2-40B4-BE49-F238E27FC236}">
                                <a16:creationId xmlns:a16="http://schemas.microsoft.com/office/drawing/2014/main" id="{5F054E8E-32D0-4DCC-B562-B97E1C63965B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599" y="3105"/>
                            <a:ext cx="1154" cy="4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>
                            <a:lvl1pPr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algn="ctr" eaLnBrk="1" hangingPunct="1"/>
                            <a:r>
                              <a:rPr lang="zh-CN" altLang="en-US" sz="1400">
                                <a:latin typeface="Times New Roman" panose="02020603050405020304" pitchFamily="18" charset="0"/>
                              </a:rPr>
                              <a:t>允许？</a:t>
                            </a:r>
                            <a:endParaRPr lang="zh-CN" altLang="en-US" sz="1400">
                              <a:latin typeface="Tahoma" panose="020B060403050404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479" name="Line 40">
                            <a:extLst>
                              <a:ext uri="{FF2B5EF4-FFF2-40B4-BE49-F238E27FC236}">
                                <a16:creationId xmlns:a16="http://schemas.microsoft.com/office/drawing/2014/main" id="{D024AADC-77EB-4CA3-A9C2-D656DB2B4641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857" y="3345"/>
                            <a:ext cx="766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 type="triangle" w="sm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9480" name="Line 41">
                            <a:extLst>
                              <a:ext uri="{FF2B5EF4-FFF2-40B4-BE49-F238E27FC236}">
                                <a16:creationId xmlns:a16="http://schemas.microsoft.com/office/drawing/2014/main" id="{E0E2577C-C73A-4E9C-9042-51D72BE8E2FD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0" y="3855"/>
                            <a:ext cx="2984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 type="triangle" w="sm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9481" name="Line 42">
                            <a:extLst>
                              <a:ext uri="{FF2B5EF4-FFF2-40B4-BE49-F238E27FC236}">
                                <a16:creationId xmlns:a16="http://schemas.microsoft.com/office/drawing/2014/main" id="{EDEF1121-291D-4E1E-AA97-8490AB252C2D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87" y="3675"/>
                            <a:ext cx="0" cy="165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9482" name="Text Box 43">
                            <a:extLst>
                              <a:ext uri="{FF2B5EF4-FFF2-40B4-BE49-F238E27FC236}">
                                <a16:creationId xmlns:a16="http://schemas.microsoft.com/office/drawing/2014/main" id="{9E3F69EF-0E89-4E4E-8F47-0F4AD2DF5730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053" y="2880"/>
                            <a:ext cx="644" cy="4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>
                            <a:lvl1pPr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algn="just" eaLnBrk="1" hangingPunct="1"/>
                            <a:r>
                              <a:rPr lang="zh-CN" altLang="en-US" sz="1400">
                                <a:latin typeface="Times New Roman" panose="02020603050405020304" pitchFamily="18" charset="0"/>
                              </a:rPr>
                              <a:t>是</a:t>
                            </a:r>
                            <a:endParaRPr lang="zh-CN" altLang="en-US" sz="1400">
                              <a:latin typeface="Tahoma" panose="020B060403050404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483" name="Text Box 44">
                            <a:extLst>
                              <a:ext uri="{FF2B5EF4-FFF2-40B4-BE49-F238E27FC236}">
                                <a16:creationId xmlns:a16="http://schemas.microsoft.com/office/drawing/2014/main" id="{66134549-3771-45B3-BC43-0AAC9503BEFB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843" y="2925"/>
                            <a:ext cx="644" cy="4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>
                            <a:lvl1pPr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algn="just" eaLnBrk="1" hangingPunct="1"/>
                            <a:r>
                              <a:rPr lang="zh-CN" altLang="en-US" sz="1400">
                                <a:latin typeface="Times New Roman" panose="02020603050405020304" pitchFamily="18" charset="0"/>
                              </a:rPr>
                              <a:t>是</a:t>
                            </a:r>
                            <a:endParaRPr lang="zh-CN" altLang="en-US" sz="1400">
                              <a:latin typeface="Tahoma" panose="020B060403050404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484" name="Text Box 45">
                            <a:extLst>
                              <a:ext uri="{FF2B5EF4-FFF2-40B4-BE49-F238E27FC236}">
                                <a16:creationId xmlns:a16="http://schemas.microsoft.com/office/drawing/2014/main" id="{69761E45-D8E8-433B-9767-0B61CDEDD748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07" y="0"/>
                            <a:ext cx="526" cy="3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>
                            <a:lvl1pPr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algn="just" eaLnBrk="1" hangingPunct="1"/>
                            <a:r>
                              <a:rPr lang="zh-CN" altLang="en-US" sz="1400">
                                <a:latin typeface="Times New Roman" panose="02020603050405020304" pitchFamily="18" charset="0"/>
                              </a:rPr>
                              <a:t>非</a:t>
                            </a:r>
                            <a:endParaRPr lang="zh-CN" altLang="en-US" sz="1400">
                              <a:latin typeface="Tahoma" panose="020B060403050404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485" name="Text Box 46">
                            <a:extLst>
                              <a:ext uri="{FF2B5EF4-FFF2-40B4-BE49-F238E27FC236}">
                                <a16:creationId xmlns:a16="http://schemas.microsoft.com/office/drawing/2014/main" id="{2788E873-C656-40E1-8457-A307ACCC93EA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37" y="960"/>
                            <a:ext cx="526" cy="3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>
                            <a:lvl1pPr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algn="just" eaLnBrk="1" hangingPunct="1"/>
                            <a:r>
                              <a:rPr lang="zh-CN" altLang="en-US" sz="1400">
                                <a:latin typeface="Times New Roman" panose="02020603050405020304" pitchFamily="18" charset="0"/>
                              </a:rPr>
                              <a:t>非</a:t>
                            </a:r>
                            <a:endParaRPr lang="zh-CN" altLang="en-US" sz="1400">
                              <a:latin typeface="Tahoma" panose="020B060403050404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486" name="Text Box 47">
                            <a:extLst>
                              <a:ext uri="{FF2B5EF4-FFF2-40B4-BE49-F238E27FC236}">
                                <a16:creationId xmlns:a16="http://schemas.microsoft.com/office/drawing/2014/main" id="{4BE4AA26-C641-4E97-BF29-BDE28C5889C0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7" y="1995"/>
                            <a:ext cx="526" cy="3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>
                            <a:lvl1pPr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algn="just" eaLnBrk="1" hangingPunct="1"/>
                            <a:r>
                              <a:rPr lang="zh-CN" altLang="en-US" sz="1400">
                                <a:latin typeface="Times New Roman" panose="02020603050405020304" pitchFamily="18" charset="0"/>
                              </a:rPr>
                              <a:t>非</a:t>
                            </a:r>
                            <a:endParaRPr lang="zh-CN" altLang="en-US" sz="1400">
                              <a:latin typeface="Tahoma" panose="020B060403050404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487" name="Text Box 48">
                            <a:extLst>
                              <a:ext uri="{FF2B5EF4-FFF2-40B4-BE49-F238E27FC236}">
                                <a16:creationId xmlns:a16="http://schemas.microsoft.com/office/drawing/2014/main" id="{F09752AD-E4C0-4357-AF80-66F3E0E7EECA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7" y="3495"/>
                            <a:ext cx="526" cy="3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>
                            <a:lvl1pPr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algn="just" eaLnBrk="1" hangingPunct="1"/>
                            <a:r>
                              <a:rPr lang="zh-CN" altLang="en-US" sz="1400">
                                <a:latin typeface="Times New Roman" panose="02020603050405020304" pitchFamily="18" charset="0"/>
                              </a:rPr>
                              <a:t>非</a:t>
                            </a:r>
                            <a:endParaRPr lang="zh-CN" altLang="en-US" sz="1400">
                              <a:latin typeface="Tahoma" panose="020B060403050404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0241">
            <a:extLst>
              <a:ext uri="{FF2B5EF4-FFF2-40B4-BE49-F238E27FC236}">
                <a16:creationId xmlns:a16="http://schemas.microsoft.com/office/drawing/2014/main" id="{55CA1B67-75CE-4D66-8D2D-C53E6767DB2C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配置访问控制列表</a:t>
            </a:r>
          </a:p>
        </p:txBody>
      </p:sp>
      <p:sp>
        <p:nvSpPr>
          <p:cNvPr id="20483" name="文本占位符 10242">
            <a:extLst>
              <a:ext uri="{FF2B5EF4-FFF2-40B4-BE49-F238E27FC236}">
                <a16:creationId xmlns:a16="http://schemas.microsoft.com/office/drawing/2014/main" id="{91B900C4-A91A-4670-9F61-D95D1E1FB0FC}"/>
              </a:ext>
            </a:extLst>
          </p:cNvPr>
          <p:cNvSpPr>
            <a:spLocks noChangeArrowheads="1"/>
          </p:cNvSpPr>
          <p:nvPr>
            <p:ph idx="1"/>
          </p:nvPr>
        </p:nvSpPr>
        <p:spPr bwMode="auto">
          <a:xfrm>
            <a:off x="-103188" y="1600200"/>
            <a:ext cx="8789988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最广泛使用的访问控制列表是IP访问控制列表</a:t>
            </a:r>
          </a:p>
          <a:p>
            <a:endParaRPr lang="en-US" altLang="zh-CN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按照访问控制列表检查IP数据包参数的不同，可以将其分成</a:t>
            </a:r>
          </a:p>
          <a:p>
            <a:pPr lvl="1"/>
            <a:r>
              <a:rPr lang="zh-CN" altLang="en-US">
                <a:latin typeface="Times New Roman" panose="02020603050405020304" pitchFamily="18" charset="0"/>
              </a:rPr>
              <a:t>标准ACL</a:t>
            </a:r>
          </a:p>
          <a:p>
            <a:pPr lvl="1"/>
            <a:r>
              <a:rPr lang="zh-CN" altLang="en-US">
                <a:latin typeface="Times New Roman" panose="02020603050405020304" pitchFamily="18" charset="0"/>
              </a:rPr>
              <a:t>扩展ACL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1265">
            <a:extLst>
              <a:ext uri="{FF2B5EF4-FFF2-40B4-BE49-F238E27FC236}">
                <a16:creationId xmlns:a16="http://schemas.microsoft.com/office/drawing/2014/main" id="{8E8B5AFB-A50C-415F-8C95-730C940A2CDC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539750" y="404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latin typeface="Times New Roman" panose="02020603050405020304" pitchFamily="18" charset="0"/>
              </a:rPr>
              <a:t>标准ACL的工作过程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507" name="Picture 5">
            <a:extLst>
              <a:ext uri="{FF2B5EF4-FFF2-40B4-BE49-F238E27FC236}">
                <a16:creationId xmlns:a16="http://schemas.microsoft.com/office/drawing/2014/main" id="{53A8844E-F5F8-456C-9111-80C15A7C6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16113"/>
            <a:ext cx="7561262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 Box 8">
            <a:extLst>
              <a:ext uri="{FF2B5EF4-FFF2-40B4-BE49-F238E27FC236}">
                <a16:creationId xmlns:a16="http://schemas.microsoft.com/office/drawing/2014/main" id="{4E987494-3F23-4472-AC5E-9AA3D895E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876925"/>
            <a:ext cx="367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标准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ACL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的工作过程</a:t>
            </a:r>
            <a:endParaRPr lang="zh-CN" altLang="en-US" sz="24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2289">
            <a:extLst>
              <a:ext uri="{FF2B5EF4-FFF2-40B4-BE49-F238E27FC236}">
                <a16:creationId xmlns:a16="http://schemas.microsoft.com/office/drawing/2014/main" id="{6989958A-D430-4E9B-A096-25BE169ADF48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latin typeface="Times New Roman" panose="02020603050405020304" pitchFamily="18" charset="0"/>
              </a:rPr>
              <a:t>配置标准ACL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1" name="文本占位符 12290">
            <a:extLst>
              <a:ext uri="{FF2B5EF4-FFF2-40B4-BE49-F238E27FC236}">
                <a16:creationId xmlns:a16="http://schemas.microsoft.com/office/drawing/2014/main" id="{E5005E16-2A3E-46B3-B2DA-B4E47AB2E4BB}"/>
              </a:ext>
            </a:extLst>
          </p:cNvPr>
          <p:cNvSpPr>
            <a:spLocks noChangeArrowheads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在路由器上RTB上配置：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RTB(config)# access-list  1  permit  host  172.16.10.10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RTB(config)# access-list  1  deny  172.16.10.0  0.0.0.255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RTB(config)# access-list  1  permit  any　　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RTB(config)# interface  s0/0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RTB(config-if)# ip  access-group  1  in</a:t>
            </a: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Pages>0</Pages>
  <Words>1070</Words>
  <Characters>0</Characters>
  <Application>Microsoft Office PowerPoint</Application>
  <PresentationFormat>全屏显示(4:3)</PresentationFormat>
  <Lines>0</Lines>
  <Paragraphs>109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微软雅黑</vt:lpstr>
      <vt:lpstr>等线</vt:lpstr>
      <vt:lpstr>Times New Roman</vt:lpstr>
      <vt:lpstr>隶书</vt:lpstr>
      <vt:lpstr>Tahoma</vt:lpstr>
      <vt:lpstr>Default Design</vt:lpstr>
      <vt:lpstr>PowerPoint 演示文稿</vt:lpstr>
      <vt:lpstr>主要内容</vt:lpstr>
      <vt:lpstr>访问控制列表概述</vt:lpstr>
      <vt:lpstr>PowerPoint 演示文稿</vt:lpstr>
      <vt:lpstr>ACL的工作原理</vt:lpstr>
      <vt:lpstr>ACL的工作原理</vt:lpstr>
      <vt:lpstr>配置访问控制列表</vt:lpstr>
      <vt:lpstr>标准ACL的工作过程</vt:lpstr>
      <vt:lpstr>配置标准ACL</vt:lpstr>
      <vt:lpstr>配置标准ACL</vt:lpstr>
      <vt:lpstr>配置标准ACL</vt:lpstr>
      <vt:lpstr>标准ACL应用实例</vt:lpstr>
      <vt:lpstr>扩展访问控制列表</vt:lpstr>
      <vt:lpstr>配置扩展ACL</vt:lpstr>
      <vt:lpstr>配置扩展ACL</vt:lpstr>
      <vt:lpstr>扩展ACL应用实例</vt:lpstr>
    </vt:vector>
  </TitlesOfParts>
  <Manager/>
  <Company>NCIAE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相关网络技术基础知识</dc:title>
  <dc:subject/>
  <dc:creator>ZHANGBT</dc:creator>
  <cp:keywords/>
  <dc:description/>
  <cp:lastModifiedBy>home</cp:lastModifiedBy>
  <cp:revision>56</cp:revision>
  <dcterms:created xsi:type="dcterms:W3CDTF">2004-08-30T13:53:03Z</dcterms:created>
  <dcterms:modified xsi:type="dcterms:W3CDTF">2021-06-08T12:24:21Z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