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800" r:id="rId22"/>
    <p:sldId id="801" r:id="rId23"/>
    <p:sldId id="802" r:id="rId24"/>
    <p:sldId id="803" r:id="rId25"/>
    <p:sldId id="804" r:id="rId26"/>
    <p:sldId id="805" r:id="rId27"/>
    <p:sldId id="806" r:id="rId28"/>
    <p:sldId id="807" r:id="rId29"/>
    <p:sldId id="808" r:id="rId30"/>
    <p:sldId id="809" r:id="rId31"/>
    <p:sldId id="810" r:id="rId32"/>
    <p:sldId id="811" r:id="rId33"/>
    <p:sldId id="812" r:id="rId34"/>
    <p:sldId id="813" r:id="rId35"/>
    <p:sldId id="814" r:id="rId36"/>
    <p:sldId id="815" r:id="rId37"/>
    <p:sldId id="816" r:id="rId38"/>
    <p:sldId id="817" r:id="rId39"/>
    <p:sldId id="818" r:id="rId40"/>
    <p:sldId id="819" r:id="rId41"/>
    <p:sldId id="820" r:id="rId42"/>
    <p:sldId id="821" r:id="rId43"/>
    <p:sldId id="830" r:id="rId44"/>
    <p:sldId id="831" r:id="rId45"/>
    <p:sldId id="832" r:id="rId46"/>
    <p:sldId id="833" r:id="rId47"/>
    <p:sldId id="834" r:id="rId48"/>
    <p:sldId id="835" r:id="rId49"/>
    <p:sldId id="836" r:id="rId50"/>
    <p:sldId id="837" r:id="rId51"/>
    <p:sldId id="838" r:id="rId52"/>
    <p:sldId id="839" r:id="rId53"/>
    <p:sldId id="840" r:id="rId54"/>
    <p:sldId id="841" r:id="rId55"/>
    <p:sldId id="842" r:id="rId56"/>
    <p:sldId id="843" r:id="rId57"/>
    <p:sldId id="844" r:id="rId58"/>
    <p:sldId id="845" r:id="rId59"/>
    <p:sldId id="846" r:id="rId60"/>
    <p:sldId id="848" r:id="rId61"/>
    <p:sldId id="849" r:id="rId62"/>
    <p:sldId id="850" r:id="rId63"/>
    <p:sldId id="851" r:id="rId64"/>
    <p:sldId id="852" r:id="rId65"/>
    <p:sldId id="860" r:id="rId66"/>
    <p:sldId id="861" r:id="rId67"/>
    <p:sldId id="862" r:id="rId68"/>
    <p:sldId id="863" r:id="rId69"/>
    <p:sldId id="873" r:id="rId70"/>
    <p:sldId id="875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DDDDDD"/>
    <a:srgbClr val="FFCCFF"/>
    <a:srgbClr val="000099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624" y="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0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5461FAE-6E72-474B-9891-F4008A428872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5D8AFE1-5C1D-B844-AF97-3AD4EA9342E3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an early sketch of Ethernet drawn by Bob Metcalfe presumably in the mid 1970s while he was at Xerox PARC.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48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49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6954268-D528-7442-800B-9664DDD7601B}" type="slidenum">
              <a:rPr lang="en-US" i="0" smtClean="0">
                <a:latin typeface="Times New Roman" charset="0"/>
              </a:rPr>
              <a:pPr>
                <a:defRPr/>
              </a:pPr>
              <a:t>50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51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52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53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54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55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56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57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58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59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6EC43F-D216-5A49-9D19-ED7984D96B3C}" type="slidenum">
              <a:rPr lang="en-US" i="0" smtClean="0">
                <a:latin typeface="Times New Roman" charset="0"/>
              </a:rPr>
              <a:pPr>
                <a:defRPr/>
              </a:pPr>
              <a:t>65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C815FD5-B57F-A44A-87F2-BF696E2DEF6E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66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DB61159-EE09-2745-B91D-BC465D8E6509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69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0C7D90-CF53-894C-BF5D-C9831E50B051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gif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4.png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833363"/>
            <a:ext cx="3260725" cy="20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6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Link Layer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and LANs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6.2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666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18" y="2468274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541818" y="3061999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930631" y="3019136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71165"/>
            <a:ext cx="3737081" cy="1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CABA6D6-6CE3-4C32-B609-CFCFD35C0C25}"/>
              </a:ext>
            </a:extLst>
          </p:cNvPr>
          <p:cNvSpPr/>
          <p:nvPr/>
        </p:nvSpPr>
        <p:spPr>
          <a:xfrm>
            <a:off x="6557817" y="5256269"/>
            <a:ext cx="2251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Error Detection and Correction bits (redundancy)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A6B05-8862-4E93-9BA0-C4453238C2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44145" y="4839854"/>
            <a:ext cx="157019" cy="416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1AA8E6C-5D48-4215-BEF4-701298C3DAF7}"/>
              </a:ext>
            </a:extLst>
          </p:cNvPr>
          <p:cNvSpPr/>
          <p:nvPr/>
        </p:nvSpPr>
        <p:spPr>
          <a:xfrm>
            <a:off x="198581" y="5176982"/>
            <a:ext cx="2018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protected by error checking, may include header fields 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4DEE9E4-8D13-4FDE-B6F8-E08406D8540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4909" y="4793672"/>
            <a:ext cx="180109" cy="383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85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single bit parity: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  <a:cs typeface="+mn-cs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Arial" charset="0"/>
                <a:cs typeface="+mn-cs"/>
              </a:rPr>
              <a:t>d</a:t>
            </a:r>
            <a:r>
              <a:rPr lang="en-US" sz="2000" i="0" dirty="0">
                <a:latin typeface="Arial" charset="0"/>
                <a:cs typeface="+mn-cs"/>
              </a:rPr>
              <a:t>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Arial" charset="0"/>
                <a:cs typeface="+mn-cs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7204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Internet checksum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checksum: addition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complement sum) of segment contents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YES - no error detected. </a:t>
            </a:r>
            <a:r>
              <a:rPr lang="en-US" i="1" dirty="0">
                <a:latin typeface="Gill Sans MT" charset="0"/>
              </a:rPr>
              <a:t>But maybe errors nonetheless?</a:t>
            </a:r>
            <a:r>
              <a:rPr lang="en-US" dirty="0">
                <a:latin typeface="Gill Sans MT" charset="0"/>
              </a:rPr>
              <a:t> 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goal:</a:t>
            </a:r>
            <a:r>
              <a:rPr lang="en-US" sz="2400" i="0" dirty="0">
                <a:latin typeface="Gill Sans MT" charset="0"/>
                <a:cs typeface="+mn-cs"/>
              </a:rPr>
              <a:t> detect </a:t>
            </a:r>
            <a:r>
              <a:rPr lang="ja-JP" altLang="en-US" sz="2400" i="0" dirty="0">
                <a:latin typeface="Gill Sans MT" charset="0"/>
                <a:cs typeface="+mn-cs"/>
              </a:rPr>
              <a:t>“</a:t>
            </a:r>
            <a:r>
              <a:rPr lang="en-US" sz="2400" i="0" dirty="0">
                <a:latin typeface="Gill Sans MT" charset="0"/>
                <a:cs typeface="+mn-cs"/>
              </a:rPr>
              <a:t>errors</a:t>
            </a:r>
            <a:r>
              <a:rPr lang="ja-JP" altLang="en-US" sz="2400" i="0" dirty="0">
                <a:latin typeface="Gill Sans MT" charset="0"/>
                <a:cs typeface="+mn-cs"/>
              </a:rPr>
              <a:t>”</a:t>
            </a:r>
            <a:r>
              <a:rPr lang="en-US" sz="2400" i="0" dirty="0">
                <a:latin typeface="Gill Sans MT" charset="0"/>
                <a:cs typeface="+mn-cs"/>
              </a:rPr>
              <a:t> (e.g., flipped bits) in transmitted packet (note: used at transport layer</a:t>
            </a:r>
            <a:r>
              <a:rPr lang="en-US" sz="2400" dirty="0">
                <a:latin typeface="Gill Sans MT" charset="0"/>
                <a:cs typeface="+mn-cs"/>
              </a:rPr>
              <a:t> only</a:t>
            </a:r>
            <a:r>
              <a:rPr lang="en-US" sz="2400" i="0" dirty="0"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i="0" dirty="0">
              <a:latin typeface="Gill Sans MT" charset="0"/>
              <a:cs typeface="+mn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145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  <p:bldP spid="133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Cyclic redundancy check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more powerful error-detection coding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view data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r>
              <a:rPr lang="en-US" sz="2400" dirty="0">
                <a:latin typeface="Gill Sans MT" charset="0"/>
                <a:cs typeface="+mn-cs"/>
              </a:rPr>
              <a:t>, as a binary number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choose r+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 bit pattern (generator),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goal: choose r CRC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dirty="0">
                <a:latin typeface="Gill Sans MT" charset="0"/>
                <a:cs typeface="+mn-cs"/>
              </a:rPr>
              <a:t>, such that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 &lt;D,R&gt; exactly divisible by G (modulo 2)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 detect all burst errors less than r+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Gill Sans MT" charset="0"/>
              </a:rPr>
              <a:t> bits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widely used in practice (Ethernet,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</a:t>
            </a:r>
            <a:r>
              <a:rPr lang="en-US" sz="2400" dirty="0">
                <a:latin typeface="Gill Sans MT" charset="0"/>
                <a:cs typeface="+mn-cs"/>
              </a:rPr>
              <a:t>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5608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CRC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want: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000" i="1" dirty="0">
                <a:latin typeface="Gill Sans MT" charset="0"/>
              </a:rPr>
              <a:t>XOR</a:t>
            </a:r>
            <a:r>
              <a:rPr lang="en-US" sz="2800" dirty="0">
                <a:latin typeface="Gill Sans MT" charset="0"/>
              </a:rPr>
              <a:t>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= nG </a:t>
            </a:r>
            <a:r>
              <a:rPr lang="en-US" sz="1800" i="1" dirty="0">
                <a:latin typeface="Gill Sans MT" charset="0"/>
              </a:rPr>
              <a:t>XOR</a:t>
            </a:r>
            <a:r>
              <a:rPr lang="en-US" sz="2800" dirty="0">
                <a:latin typeface="Gill Sans MT" charset="0"/>
              </a:rPr>
              <a:t>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r>
              <a:rPr lang="en-US" dirty="0">
                <a:latin typeface="Gill Sans MT" charset="0"/>
                <a:cs typeface="+mn-cs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    if we divide D</a:t>
            </a:r>
            <a:r>
              <a:rPr lang="en-US" baseline="26000" dirty="0">
                <a:latin typeface="Gill Sans MT" charset="0"/>
                <a:cs typeface="+mn-cs"/>
              </a:rPr>
              <a:t>.</a:t>
            </a:r>
            <a:r>
              <a:rPr lang="en-US" dirty="0">
                <a:latin typeface="Gill Sans MT" charset="0"/>
                <a:cs typeface="+mn-cs"/>
              </a:rPr>
              <a:t>2</a:t>
            </a:r>
            <a:r>
              <a:rPr lang="en-US" baseline="30000" dirty="0">
                <a:latin typeface="Gill Sans MT" charset="0"/>
                <a:cs typeface="+mn-cs"/>
              </a:rPr>
              <a:t>r</a:t>
            </a:r>
            <a:r>
              <a:rPr lang="en-US" dirty="0">
                <a:latin typeface="Gill Sans MT" charset="0"/>
                <a:cs typeface="+mn-cs"/>
              </a:rPr>
              <a:t> by G, want remainder R to satisfy: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R</a:t>
            </a:r>
            <a:r>
              <a:rPr lang="en-US" dirty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D</a:t>
            </a:r>
            <a:r>
              <a:rPr lang="en-US" sz="2400" baseline="26000" dirty="0">
                <a:latin typeface="Arial" charset="0"/>
                <a:cs typeface="+mn-cs"/>
              </a:rPr>
              <a:t>.</a:t>
            </a:r>
            <a:r>
              <a:rPr lang="en-US" sz="2400" dirty="0">
                <a:latin typeface="Arial" charset="0"/>
                <a:cs typeface="+mn-cs"/>
              </a:rPr>
              <a:t>2</a:t>
            </a:r>
            <a:r>
              <a:rPr lang="en-US" sz="2400" baseline="30000" dirty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99479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6.3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0290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links, 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links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PPP for dial-up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old-fashioned Ethernet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upstream HFC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</a:t>
            </a:r>
            <a:r>
              <a:rPr lang="en-US" sz="2000" dirty="0">
                <a:latin typeface="Gill Sans MT" charset="0"/>
              </a:rPr>
              <a:t> wireless LAN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3771106" y="5634327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5618956" y="5623214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7908131" y="5631152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4382294" y="4462752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4364831" y="4934239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4229894" y="5270789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4674394" y="4794539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7646194" y="5302539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8152606" y="5283489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8532019" y="5312064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44" y="4589752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4545806" y="4567527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4545806" y="4567527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4477544" y="5204114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3815556" y="5080289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5876131" y="4126202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6763544" y="4294477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6146006" y="4554827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5847556" y="4980277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6330156" y="5035839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3969544" y="4635789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4120356" y="4208752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4793456" y="4596102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4595019" y="5035839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5597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shared broadcast channel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 dirty="0">
                <a:latin typeface="Gill Sans MT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 out-of-band channel for coordination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419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given: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broadcast channel of rate R bps</a:t>
            </a:r>
          </a:p>
          <a:p>
            <a:pPr lvl="1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3. fully decentralized: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special node to coordinate transmissions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728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Link layer and LANs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0772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990033"/>
                </a:solidFill>
                <a:latin typeface="Gill Sans MT" charset="0"/>
                <a:cs typeface="+mn-cs"/>
              </a:rPr>
              <a:t>our goals: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local area networks: Ethernet, VLANs</a:t>
            </a:r>
            <a:endParaRPr lang="en-US" dirty="0">
              <a:solidFill>
                <a:srgbClr val="000099"/>
              </a:solidFill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instantiation, implementation of various link layer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98608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channel not divided, allow collisions</a:t>
            </a:r>
          </a:p>
          <a:p>
            <a:pPr lvl="1">
              <a:defRPr/>
            </a:pPr>
            <a:r>
              <a:rPr lang="ja-JP" altLang="en-US" sz="2000" dirty="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recover</a:t>
            </a:r>
            <a:r>
              <a:rPr lang="ja-JP" altLang="en-US" sz="2000" dirty="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from collisions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ja-JP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nodes take turns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but nodes with more to send can take longer turns</a:t>
            </a:r>
          </a:p>
          <a:p>
            <a:pPr marL="457200" lvl="1" indent="0"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6570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collision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dirty="0">
                <a:latin typeface="Gill Sans MT" charset="0"/>
                <a:cs typeface="+mn-cs"/>
              </a:rPr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914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all frames same size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 divided into equal size slots (time to transmit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 frame)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start to transmit only slot beginning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are synchronized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no collision:</a:t>
            </a:r>
            <a:r>
              <a:rPr lang="en-US" dirty="0">
                <a:latin typeface="Gill Sans MT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collision:</a:t>
            </a:r>
            <a:r>
              <a:rPr lang="en-US" dirty="0">
                <a:latin typeface="Gill Sans MT" charset="0"/>
              </a:rPr>
              <a:t> node retransmits frame in each subsequent slot with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prob. p </a:t>
            </a:r>
            <a:r>
              <a:rPr lang="en-US" dirty="0">
                <a:latin typeface="Gill Sans MT" charset="0"/>
              </a:rPr>
              <a:t>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219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  <p:bldP spid="31130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Pros: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highly decentralized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754188" y="1249363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63"/>
          <p:cNvSpPr/>
          <p:nvPr/>
        </p:nvSpPr>
        <p:spPr bwMode="auto">
          <a:xfrm>
            <a:off x="2630271" y="1249363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/>
          <p:cNvSpPr/>
          <p:nvPr/>
        </p:nvSpPr>
        <p:spPr bwMode="auto">
          <a:xfrm>
            <a:off x="3361312" y="1210830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 bwMode="auto">
          <a:xfrm>
            <a:off x="4181043" y="1162844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 bwMode="auto">
          <a:xfrm>
            <a:off x="5114637" y="1100138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/>
          <p:cNvSpPr/>
          <p:nvPr/>
        </p:nvSpPr>
        <p:spPr bwMode="auto">
          <a:xfrm>
            <a:off x="5932056" y="1129795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1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  <p:bldP spid="25605" grpId="0" build="p"/>
      <p:bldP spid="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3297238"/>
            <a:ext cx="3810000" cy="3128962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latin typeface="Gill Sans MT" charset="0"/>
                <a:cs typeface="+mn-cs"/>
              </a:rPr>
              <a:t>suppose: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i="1" dirty="0">
                <a:latin typeface="Gill Sans MT" charset="0"/>
                <a:cs typeface="+mn-cs"/>
              </a:rPr>
              <a:t>N</a:t>
            </a:r>
            <a:r>
              <a:rPr lang="en-US" sz="2400" dirty="0">
                <a:latin typeface="Gill Sans MT" charset="0"/>
                <a:cs typeface="+mn-cs"/>
              </a:rPr>
              <a:t> nodes with many frames to send, each transmits in slot with probability </a:t>
            </a:r>
            <a:r>
              <a:rPr lang="en-US" sz="2400" i="1" dirty="0">
                <a:latin typeface="Gill Sans MT" charset="0"/>
                <a:cs typeface="+mn-cs"/>
              </a:rPr>
              <a:t>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prob that given node has success in a slot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prob that </a:t>
            </a:r>
            <a:r>
              <a:rPr lang="en-US" sz="2400" i="1" dirty="0">
                <a:latin typeface="Gill Sans MT" charset="0"/>
                <a:cs typeface="+mn-cs"/>
              </a:rPr>
              <a:t>any</a:t>
            </a:r>
            <a:r>
              <a:rPr lang="en-US" sz="2400" dirty="0">
                <a:latin typeface="Gill Sans MT" charset="0"/>
                <a:cs typeface="+mn-cs"/>
              </a:rPr>
              <a:t> node has a success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78400" y="1647825"/>
            <a:ext cx="3810000" cy="32385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max efficiency: find </a:t>
            </a:r>
            <a:r>
              <a:rPr lang="en-US" sz="2400" i="1" dirty="0">
                <a:latin typeface="Gill Sans MT" charset="0"/>
                <a:cs typeface="+mn-cs"/>
              </a:rPr>
              <a:t>p*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Gill Sans MT" charset="0"/>
                <a:cs typeface="+mn-cs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that maximizes </a:t>
            </a:r>
            <a:br>
              <a:rPr lang="en-US" sz="2400" dirty="0">
                <a:latin typeface="Gill Sans MT" charset="0"/>
                <a:cs typeface="+mn-cs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 many nodes, take limit of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as </a:t>
            </a:r>
            <a:r>
              <a:rPr lang="en-US" sz="2400" i="1" dirty="0">
                <a:latin typeface="Gill Sans MT" charset="0"/>
                <a:cs typeface="+mn-cs"/>
              </a:rPr>
              <a:t>N</a:t>
            </a:r>
            <a:r>
              <a:rPr lang="en-US" sz="2400" dirty="0">
                <a:latin typeface="Gill Sans MT" charset="0"/>
                <a:cs typeface="+mn-cs"/>
              </a:rPr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  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max efficiency = </a:t>
            </a:r>
            <a:r>
              <a:rPr 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 =0 .37</a:t>
            </a:r>
            <a:endParaRPr lang="en-US" sz="2400" b="1" i="1" baseline="300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595313" y="1687513"/>
            <a:ext cx="3554412" cy="1414462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efficiency</a:t>
            </a:r>
            <a:r>
              <a:rPr lang="en-US" sz="2400" i="0" dirty="0">
                <a:latin typeface="Gill Sans MT" charset="0"/>
                <a:cs typeface="+mn-cs"/>
              </a:rPr>
              <a:t>: long-run </a:t>
            </a:r>
            <a:br>
              <a:rPr lang="en-US" sz="2400" i="0" dirty="0">
                <a:latin typeface="Gill Sans MT" charset="0"/>
                <a:cs typeface="+mn-cs"/>
              </a:rPr>
            </a:br>
            <a:r>
              <a:rPr lang="en-US" sz="2400" i="0" dirty="0">
                <a:latin typeface="Gill Sans MT" charset="0"/>
                <a:cs typeface="+mn-cs"/>
              </a:rPr>
              <a:t>fraction of successful slots </a:t>
            </a:r>
            <a:br>
              <a:rPr lang="en-US" sz="2400" i="0" dirty="0">
                <a:latin typeface="Gill Sans MT" charset="0"/>
                <a:cs typeface="+mn-cs"/>
              </a:rPr>
            </a:br>
            <a:r>
              <a:rPr lang="en-US" sz="2400" i="0" dirty="0">
                <a:latin typeface="Gill Sans MT" charset="0"/>
                <a:cs typeface="+mn-cs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5407025" y="4529138"/>
            <a:ext cx="2568575" cy="141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at best:</a:t>
            </a:r>
            <a:r>
              <a:rPr lang="en-US" sz="2400" i="0" dirty="0">
                <a:latin typeface="Gill Sans MT" charset="0"/>
                <a:cs typeface="+mn-cs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8048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>
                <a:solidFill>
                  <a:srgbClr val="CC0000"/>
                </a:solidFill>
                <a:latin typeface="Gill Sans MT" charset="0"/>
                <a:cs typeface="+mn-cs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ALOHA: efficiency</a:t>
            </a:r>
          </a:p>
        </p:txBody>
      </p:sp>
      <p:pic>
        <p:nvPicPr>
          <p:cNvPr id="91145" name="Picture 1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57705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554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P spid="26630" grpId="0" animBg="1"/>
      <p:bldP spid="26631" grpId="0" animBg="1"/>
      <p:bldP spid="266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(unslotted)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unslotted Aloha: simpler, no synchronization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when frame first arrives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transmit immediately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collision probability increases: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frame sent at 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 collides with other frames sent in [t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Gill Sans MT" charset="0"/>
              </a:rPr>
              <a:t>,t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Gill Sans MT" charset="0"/>
              </a:rPr>
              <a:t>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2"/>
          <a:stretch/>
        </p:blipFill>
        <p:spPr bwMode="auto">
          <a:xfrm>
            <a:off x="947738" y="4525818"/>
            <a:ext cx="6280150" cy="188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l="35963" r="37950" b="72980"/>
          <a:stretch/>
        </p:blipFill>
        <p:spPr>
          <a:xfrm>
            <a:off x="3343564" y="3774599"/>
            <a:ext cx="1491961" cy="6869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r="49425"/>
          <a:stretch/>
        </p:blipFill>
        <p:spPr>
          <a:xfrm>
            <a:off x="1828800" y="3772617"/>
            <a:ext cx="1422399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572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3988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  <a:r>
              <a:rPr lang="en-US" dirty="0">
                <a:latin typeface="Gill Sans MT" charset="0"/>
                <a:cs typeface="+mj-cs"/>
              </a:rPr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P(success by given node) = P(node transmits) </a:t>
            </a:r>
            <a:r>
              <a:rPr lang="en-US" sz="2000" baseline="16000" dirty="0">
                <a:latin typeface="Gill Sans MT" charset="0"/>
                <a:cs typeface="+mn-cs"/>
              </a:rPr>
              <a:t>.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        P(no other node transmits in [t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Gill Sans MT" charset="0"/>
                <a:cs typeface="+mn-cs"/>
              </a:rPr>
              <a:t>,t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] </a:t>
            </a:r>
            <a:r>
              <a:rPr lang="en-US" sz="2000" baseline="16000" dirty="0">
                <a:latin typeface="Gill Sans MT" charset="0"/>
                <a:cs typeface="+mn-cs"/>
              </a:rPr>
              <a:t>.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        P(no other node transmits in [t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,t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altLang="zh-CN" sz="2000" dirty="0">
                <a:latin typeface="Gill Sans MT" charset="0"/>
                <a:cs typeface="+mn-cs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Gill Sans MT" charset="0"/>
                <a:cs typeface="+mn-cs"/>
              </a:rPr>
              <a:t>]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                                   </a:t>
            </a:r>
            <a:r>
              <a:rPr lang="en-US" sz="2400" i="1" dirty="0">
                <a:latin typeface="Gill Sans MT" charset="0"/>
                <a:cs typeface="+mn-cs"/>
              </a:rPr>
              <a:t>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 </a:t>
            </a:r>
            <a:r>
              <a:rPr lang="en-US" sz="2400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(1-p)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(1-p)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(1-p)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2(N-1)</a:t>
            </a:r>
            <a:r>
              <a:rPr lang="en-US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0"/>
              <a:buNone/>
              <a:defRPr/>
            </a:pPr>
            <a:endParaRPr lang="en-US" baseline="16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  <a:cs typeface="+mn-cs"/>
              </a:rPr>
              <a:t>                              … choosing optimum p and then letting </a:t>
            </a:r>
            <a:r>
              <a:rPr lang="en-US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.18</a:t>
            </a:r>
            <a:r>
              <a:rPr lang="en-US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222500" y="5175250"/>
            <a:ext cx="458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even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worse</a:t>
            </a: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6608894" y="3822489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62244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(carrier sense multiple access)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cs typeface="+mn-cs"/>
              </a:rPr>
              <a:t>CSMA</a:t>
            </a:r>
            <a:r>
              <a:rPr lang="en-US" sz="3600" dirty="0">
                <a:solidFill>
                  <a:srgbClr val="FF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listen before transmit: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idle:</a:t>
            </a:r>
            <a:r>
              <a:rPr lang="en-US" dirty="0">
                <a:cs typeface="+mn-cs"/>
              </a:rPr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busy</a:t>
            </a:r>
            <a:r>
              <a:rPr lang="en-US" dirty="0">
                <a:cs typeface="+mn-cs"/>
              </a:rPr>
              <a:t>, defer transmission </a:t>
            </a:r>
            <a:br>
              <a:rPr lang="en-US" dirty="0">
                <a:cs typeface="+mn-cs"/>
              </a:rPr>
            </a:b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6211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still occur: </a:t>
            </a:r>
            <a:r>
              <a:rPr lang="en-US" sz="2400" dirty="0">
                <a:latin typeface="Gill Sans MT" charset="0"/>
                <a:cs typeface="+mn-cs"/>
              </a:rPr>
              <a:t>propagation delay means  two nodes may not hear each other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collision: </a:t>
            </a:r>
            <a:r>
              <a:rPr lang="en-US" sz="2400" dirty="0">
                <a:latin typeface="Gill Sans MT" charset="0"/>
                <a:cs typeface="+mn-cs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distance &amp; propagation delay play role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280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collisions </a:t>
            </a:r>
            <a:r>
              <a:rPr lang="en-US" i="1" dirty="0">
                <a:latin typeface="Gill Sans MT" charset="0"/>
              </a:rPr>
              <a:t>detected</a:t>
            </a:r>
            <a:r>
              <a:rPr lang="en-US" dirty="0">
                <a:latin typeface="Gill Sans MT" charset="0"/>
              </a:rPr>
              <a:t> within short time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colliding transmissions aborted, reducing channel wastage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collision detection: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measure signal strengths, compare transmitted, received signals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69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6.1 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latin typeface="Gill Sans MT" charset="0"/>
                <a:cs typeface="+mn-cs"/>
              </a:rPr>
              <a:t>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147394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07539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1. </a:t>
            </a:r>
            <a:r>
              <a:rPr lang="en-US" sz="2600" dirty="0">
                <a:latin typeface="Gill Sans MT" charset="0"/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2. </a:t>
            </a:r>
            <a:r>
              <a:rPr lang="en-US" sz="2600" dirty="0">
                <a:latin typeface="Gill Sans MT" charset="0"/>
                <a:cs typeface="+mn-cs"/>
              </a:rPr>
              <a:t>If NIC senses channel idle, starts frame transmission. 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	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3. </a:t>
            </a:r>
            <a:r>
              <a:rPr lang="en-US" sz="2600" dirty="0">
                <a:latin typeface="Gill Sans MT" charset="0"/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49"/>
            <a:ext cx="3965575" cy="4978501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4. </a:t>
            </a:r>
            <a:r>
              <a:rPr lang="en-US" sz="2600" dirty="0">
                <a:latin typeface="Gill Sans MT" charset="0"/>
                <a:cs typeface="+mn-cs"/>
              </a:rPr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5. </a:t>
            </a:r>
            <a:r>
              <a:rPr lang="en-US" sz="2600" dirty="0">
                <a:latin typeface="Gill Sans MT" charset="0"/>
                <a:cs typeface="+mn-cs"/>
              </a:rPr>
              <a:t>After aborting, NIC enters </a:t>
            </a:r>
            <a:r>
              <a:rPr lang="en-US" sz="2600" i="1" dirty="0">
                <a:solidFill>
                  <a:srgbClr val="CC0000"/>
                </a:solidFill>
                <a:latin typeface="Gill Sans MT" charset="0"/>
                <a:cs typeface="+mn-cs"/>
              </a:rPr>
              <a:t>binary (exponential) backoff: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after </a:t>
            </a:r>
            <a:r>
              <a:rPr lang="en-US" i="1" dirty="0">
                <a:latin typeface="Gill Sans MT" charset="0"/>
              </a:rPr>
              <a:t>m</a:t>
            </a:r>
            <a:r>
              <a:rPr lang="en-US" dirty="0">
                <a:latin typeface="Gill Sans MT" charset="0"/>
              </a:rPr>
              <a:t>th collision, NIC chooses </a:t>
            </a:r>
            <a:r>
              <a:rPr lang="en-US" i="1" dirty="0">
                <a:latin typeface="Gill Sans MT" charset="0"/>
              </a:rPr>
              <a:t>K </a:t>
            </a:r>
            <a:r>
              <a:rPr lang="en-US" dirty="0">
                <a:latin typeface="Gill Sans MT" charset="0"/>
              </a:rPr>
              <a:t>at random from </a:t>
            </a:r>
            <a:r>
              <a:rPr lang="en-US" i="1" dirty="0">
                <a:latin typeface="Gill Sans MT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0,1,2, …, 2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i="1" dirty="0">
                <a:latin typeface="Gill Sans MT" charset="0"/>
              </a:rPr>
              <a:t>}</a:t>
            </a:r>
            <a:r>
              <a:rPr lang="en-US" dirty="0">
                <a:latin typeface="Gill Sans MT" charset="0"/>
              </a:rPr>
              <a:t>.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NIC waits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</a:t>
            </a:r>
            <a:r>
              <a:rPr lang="en-US" dirty="0">
                <a:latin typeface="Gill Sans MT" charset="0"/>
              </a:rPr>
              <a:t>bit times, returns to Step 2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  </a:t>
            </a: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640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uild="p"/>
      <p:bldP spid="5735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 err="1">
                <a:latin typeface="Gill Sans MT" charset="0"/>
                <a:cs typeface="+mn-cs"/>
              </a:rPr>
              <a:t>t</a:t>
            </a:r>
            <a:r>
              <a:rPr lang="en-US" sz="2400" baseline="-25000" dirty="0" err="1">
                <a:latin typeface="Gill Sans MT" charset="0"/>
                <a:cs typeface="+mn-cs"/>
              </a:rPr>
              <a:t>prop</a:t>
            </a:r>
            <a:r>
              <a:rPr lang="en-US" sz="2400" dirty="0">
                <a:latin typeface="Gill Sans MT" charset="0"/>
                <a:cs typeface="+mn-cs"/>
              </a:rPr>
              <a:t> = max prop delay between any 2 nodes in LAN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trans</a:t>
            </a:r>
            <a:r>
              <a:rPr lang="en-US" sz="2400" dirty="0">
                <a:latin typeface="Gill Sans MT" charset="0"/>
                <a:cs typeface="+mn-cs"/>
              </a:rPr>
              <a:t> = time to transmit max-size frame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when </a:t>
            </a:r>
            <a:r>
              <a:rPr lang="en-US" altLang="zh-CN" sz="2400" i="1" dirty="0">
                <a:latin typeface="Gill Sans MT" charset="0"/>
              </a:rPr>
              <a:t>p*=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efficiency goes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prop</a:t>
            </a:r>
            <a:r>
              <a:rPr lang="en-US" dirty="0">
                <a:latin typeface="Gill Sans MT" charset="0"/>
              </a:rPr>
              <a:t> goes to 0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trans</a:t>
            </a:r>
            <a:r>
              <a:rPr lang="en-US" dirty="0">
                <a:latin typeface="Gill Sans MT" charset="0"/>
              </a:rPr>
              <a:t> goes to infinity</a:t>
            </a: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better performance than ALOHA: and simple, cheap, decentralized</a:t>
            </a:r>
            <a:r>
              <a:rPr lang="en-US" dirty="0">
                <a:latin typeface="Gill Sans MT" charset="0"/>
                <a:cs typeface="+mn-cs"/>
              </a:rPr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124193"/>
              </p:ext>
            </p:extLst>
          </p:nvPr>
        </p:nvGraphicFramePr>
        <p:xfrm>
          <a:off x="2333625" y="2795588"/>
          <a:ext cx="44942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1" name="Equation" r:id="rId4" imgW="1790640" imgH="444240" progId="Equation.DSMT4">
                  <p:embed/>
                </p:oleObj>
              </mc:Choice>
              <mc:Fallback>
                <p:oleObj name="Equation" r:id="rId4" imgW="1790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795588"/>
                        <a:ext cx="44942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33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42540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 dirty="0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overhead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468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nodes 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 dirty="0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92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15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24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34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43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400" dirty="0">
                <a:latin typeface="Gill Sans MT" charset="0"/>
              </a:rPr>
              <a:t>efficient at high load</a:t>
            </a:r>
            <a:endParaRPr lang="en-US" sz="2400" i="0" dirty="0"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8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4"/>
          <p:cNvSpPr>
            <a:spLocks noChangeArrowheads="1"/>
          </p:cNvSpPr>
          <p:nvPr/>
        </p:nvSpPr>
        <p:spPr bwMode="auto">
          <a:xfrm>
            <a:off x="1184275" y="2614613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5714" name="Text Box 45"/>
          <p:cNvSpPr txBox="1">
            <a:spLocks noChangeArrowheads="1"/>
          </p:cNvSpPr>
          <p:nvPr/>
        </p:nvSpPr>
        <p:spPr bwMode="auto">
          <a:xfrm>
            <a:off x="623888" y="20732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cable headend</a:t>
            </a:r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1049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1089025" y="23510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5717" name="Group 128"/>
          <p:cNvGrpSpPr>
            <a:grpSpLocks/>
          </p:cNvGrpSpPr>
          <p:nvPr/>
        </p:nvGrpSpPr>
        <p:grpSpPr bwMode="auto">
          <a:xfrm>
            <a:off x="481013" y="3727450"/>
            <a:ext cx="2000250" cy="811213"/>
            <a:chOff x="3240" y="1830"/>
            <a:chExt cx="1372" cy="723"/>
          </a:xfrm>
        </p:grpSpPr>
        <p:sp>
          <p:nvSpPr>
            <p:cNvPr id="115848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855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1158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8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91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92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6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1158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0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83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84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7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1158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72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75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76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8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1158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64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67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68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60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ISP</a:t>
              </a:r>
            </a:p>
          </p:txBody>
        </p:sp>
      </p:grpSp>
      <p:sp>
        <p:nvSpPr>
          <p:cNvPr id="115718" name="Freeform 174"/>
          <p:cNvSpPr>
            <a:spLocks/>
          </p:cNvSpPr>
          <p:nvPr/>
        </p:nvSpPr>
        <p:spPr bwMode="auto">
          <a:xfrm flipH="1">
            <a:off x="1563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74" name="Line 176"/>
          <p:cNvSpPr>
            <a:spLocks noChangeShapeType="1"/>
          </p:cNvSpPr>
          <p:nvPr/>
        </p:nvSpPr>
        <p:spPr bwMode="auto">
          <a:xfrm flipH="1" flipV="1">
            <a:off x="1903413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75" name="Text Box 177"/>
          <p:cNvSpPr txBox="1">
            <a:spLocks noChangeArrowheads="1"/>
          </p:cNvSpPr>
          <p:nvPr/>
        </p:nvSpPr>
        <p:spPr bwMode="auto">
          <a:xfrm>
            <a:off x="1885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termination system</a:t>
            </a:r>
          </a:p>
        </p:txBody>
      </p:sp>
      <p:sp>
        <p:nvSpPr>
          <p:cNvPr id="57382" name="Rectangle 3"/>
          <p:cNvSpPr>
            <a:spLocks noChangeArrowheads="1"/>
          </p:cNvSpPr>
          <p:nvPr/>
        </p:nvSpPr>
        <p:spPr bwMode="auto">
          <a:xfrm>
            <a:off x="569913" y="4814888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40Mbps downstream (broadcast) channels</a:t>
            </a: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single CMTS transmits into channels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30 Mbps upstream channels</a:t>
            </a:r>
          </a:p>
          <a:p>
            <a:pPr marL="681038" lvl="1" indent="-223838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 access: 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all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users contend for certain upstream channel time slots (others assigned)</a:t>
            </a:r>
            <a:endParaRPr lang="en-US" sz="2000" i="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115722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pic>
        <p:nvPicPr>
          <p:cNvPr id="115723" name="Picture 18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24" name="Group 2"/>
          <p:cNvGrpSpPr>
            <a:grpSpLocks/>
          </p:cNvGrpSpPr>
          <p:nvPr/>
        </p:nvGrpSpPr>
        <p:grpSpPr bwMode="auto">
          <a:xfrm>
            <a:off x="6440488" y="2089150"/>
            <a:ext cx="2268537" cy="1457325"/>
            <a:chOff x="419100" y="1239838"/>
            <a:chExt cx="2268538" cy="1456437"/>
          </a:xfrm>
        </p:grpSpPr>
        <p:sp>
          <p:nvSpPr>
            <p:cNvPr id="22532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0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5831" name="Text Box 39"/>
            <p:cNvSpPr txBox="1">
              <a:spLocks noChangeArrowheads="1"/>
            </p:cNvSpPr>
            <p:nvPr/>
          </p:nvSpPr>
          <p:spPr bwMode="auto">
            <a:xfrm>
              <a:off x="1237199" y="2264475"/>
              <a:ext cx="7747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modem</a:t>
              </a:r>
            </a:p>
          </p:txBody>
        </p:sp>
        <p:sp>
          <p:nvSpPr>
            <p:cNvPr id="115832" name="Text Box 41"/>
            <p:cNvSpPr txBox="1">
              <a:spLocks noChangeArrowheads="1"/>
            </p:cNvSpPr>
            <p:nvPr/>
          </p:nvSpPr>
          <p:spPr bwMode="auto">
            <a:xfrm>
              <a:off x="608202" y="2331583"/>
              <a:ext cx="7064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splitter</a:t>
              </a:r>
            </a:p>
          </p:txBody>
        </p:sp>
        <p:grpSp>
          <p:nvGrpSpPr>
            <p:cNvPr id="115833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847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2537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6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40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15838" name="Picture 25" descr="tv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839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115840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841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5725" name="Group 8"/>
          <p:cNvGrpSpPr>
            <a:grpSpLocks/>
          </p:cNvGrpSpPr>
          <p:nvPr/>
        </p:nvGrpSpPr>
        <p:grpSpPr bwMode="auto">
          <a:xfrm>
            <a:off x="1998663" y="2298700"/>
            <a:ext cx="4938712" cy="1389063"/>
            <a:chOff x="4327270" y="1745934"/>
            <a:chExt cx="4938730" cy="1388847"/>
          </a:xfrm>
        </p:grpSpPr>
        <p:sp>
          <p:nvSpPr>
            <p:cNvPr id="22546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734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5774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814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1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1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8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28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18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9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20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9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22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5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98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01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12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02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4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7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06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6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82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96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86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2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8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29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90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2548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969696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22549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0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1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735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15756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59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62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9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0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73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63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5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45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67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57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5736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115738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41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4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1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2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3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55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45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7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9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49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39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969696"/>
                  </a:solidFill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63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Internet frames, TV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downstream at </a:t>
              </a:r>
              <a:r>
                <a:rPr lang="en-US" sz="1600" dirty="0">
                  <a:solidFill>
                    <a:srgbClr val="FF0000"/>
                  </a:solidFill>
                </a:rPr>
                <a:t>different frequencies</a:t>
              </a:r>
            </a:p>
          </p:txBody>
        </p:sp>
        <p:sp>
          <p:nvSpPr>
            <p:cNvPr id="115732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8788" y="3644900"/>
            <a:ext cx="5995987" cy="944563"/>
            <a:chOff x="2810374" y="3867998"/>
            <a:chExt cx="5997028" cy="944803"/>
          </a:xfrm>
        </p:grpSpPr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at different frequencies in </a:t>
              </a:r>
              <a:r>
                <a:rPr lang="en-US" sz="1600" dirty="0">
                  <a:solidFill>
                    <a:srgbClr val="FF0000"/>
                  </a:solidFill>
                </a:rPr>
                <a:t>time slots</a:t>
              </a:r>
            </a:p>
          </p:txBody>
        </p:sp>
        <p:sp>
          <p:nvSpPr>
            <p:cNvPr id="115730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18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221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4" name="Rectangle 4"/>
          <p:cNvSpPr>
            <a:spLocks noChangeArrowheads="1"/>
          </p:cNvSpPr>
          <p:nvPr/>
        </p:nvSpPr>
        <p:spPr bwMode="auto">
          <a:xfrm>
            <a:off x="915988" y="4119563"/>
            <a:ext cx="7832725" cy="249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DOCSIS: </a:t>
            </a:r>
            <a:r>
              <a:rPr lang="en-US" sz="2800" i="0" dirty="0">
                <a:latin typeface="Gill Sans MT" charset="0"/>
                <a:cs typeface="+mn-cs"/>
              </a:rPr>
              <a:t>data over cable service interface spec </a:t>
            </a:r>
            <a:endParaRPr lang="en-US" sz="2800" b="1" i="0" dirty="0"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TDM upstream: </a:t>
            </a:r>
          </a:p>
          <a:p>
            <a:pPr marL="688975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some slots assigned, some have contention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>
                <a:latin typeface="Gill Sans MT" charset="0"/>
                <a:cs typeface="+mn-cs"/>
              </a:rPr>
              <a:t>request for upstream slots (and data) transmitted random access (binary </a:t>
            </a:r>
            <a:r>
              <a:rPr lang="en-US" sz="2400" i="0" dirty="0" err="1">
                <a:latin typeface="Gill Sans MT" charset="0"/>
                <a:cs typeface="+mn-cs"/>
              </a:rPr>
              <a:t>backoff</a:t>
            </a:r>
            <a:r>
              <a:rPr lang="en-US" sz="2400" i="0" dirty="0">
                <a:latin typeface="Gill Sans MT" charset="0"/>
                <a:cs typeface="+mn-cs"/>
              </a:rPr>
              <a:t>) in selected slots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>
                <a:latin typeface="Gill Sans MT" charset="0"/>
                <a:cs typeface="+mn-cs"/>
              </a:rPr>
              <a:t>downstream MAP frame: assigns upstream slots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16740" name="Group 3"/>
          <p:cNvGrpSpPr>
            <a:grpSpLocks/>
          </p:cNvGrpSpPr>
          <p:nvPr/>
        </p:nvGrpSpPr>
        <p:grpSpPr bwMode="auto">
          <a:xfrm>
            <a:off x="636588" y="1304925"/>
            <a:ext cx="8008937" cy="2705100"/>
            <a:chOff x="871157" y="3598021"/>
            <a:chExt cx="8009425" cy="2705644"/>
          </a:xfrm>
        </p:grpSpPr>
        <p:sp>
          <p:nvSpPr>
            <p:cNvPr id="6" name="Rectangle 5"/>
            <p:cNvSpPr/>
            <p:nvPr/>
          </p:nvSpPr>
          <p:spPr>
            <a:xfrm>
              <a:off x="4227336" y="3679000"/>
              <a:ext cx="97002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4" name="TextBox 6"/>
            <p:cNvSpPr txBox="1">
              <a:spLocks noChangeArrowheads="1"/>
            </p:cNvSpPr>
            <p:nvPr/>
          </p:nvSpPr>
          <p:spPr bwMode="auto">
            <a:xfrm>
              <a:off x="4154488" y="3716338"/>
              <a:ext cx="1036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MAP frame for</a:t>
              </a:r>
            </a:p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Interval [t1, t2]</a:t>
              </a:r>
            </a:p>
          </p:txBody>
        </p:sp>
        <p:sp>
          <p:nvSpPr>
            <p:cNvPr id="116745" name="TextBox 28"/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52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Residences with cable modems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8" name="TextBox 31"/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745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Downstream channel i</a:t>
              </a:r>
            </a:p>
          </p:txBody>
        </p:sp>
        <p:sp>
          <p:nvSpPr>
            <p:cNvPr id="116749" name="TextBox 32"/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5485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Upstream channel j</a:t>
              </a:r>
            </a:p>
          </p:txBody>
        </p:sp>
        <p:pic>
          <p:nvPicPr>
            <p:cNvPr id="36884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2" name="TextBox 65"/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6783" name="TextBox 66"/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8" name="TextBox 71"/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2080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Assigned minislots containing cable modem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116789" name="TextBox 72"/>
            <p:cNvSpPr txBox="1">
              <a:spLocks noChangeArrowheads="1"/>
            </p:cNvSpPr>
            <p:nvPr/>
          </p:nvSpPr>
          <p:spPr bwMode="auto">
            <a:xfrm>
              <a:off x="2579688" y="5840413"/>
              <a:ext cx="1890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Minislots containing 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minislots request frames</a:t>
              </a:r>
            </a:p>
          </p:txBody>
        </p:sp>
        <p:sp>
          <p:nvSpPr>
            <p:cNvPr id="116790" name="Rectangle 44"/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6791" name="Text Box 45"/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cable headend</a:t>
              </a: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i="0" dirty="0">
                  <a:solidFill>
                    <a:srgbClr val="000000"/>
                  </a:solidFill>
                </a:rPr>
                <a:t>CMTS</a:t>
              </a:r>
            </a:p>
          </p:txBody>
        </p:sp>
        <p:sp>
          <p:nvSpPr>
            <p:cNvPr id="78" name="AutoShape 127"/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79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95" name="Group 77"/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6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48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8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51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000"/>
                    <a:ext cx="850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1073"/>
                    <a:ext cx="40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62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52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Rectangle 90"/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4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56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6" name="Group 77"/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178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32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80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35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8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46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36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8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40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7" name="Group 77"/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213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16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15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1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19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2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30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20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22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24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8" name="Group 77"/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230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00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32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03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4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14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04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6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6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08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6741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pic>
        <p:nvPicPr>
          <p:cNvPr id="116742" name="Picture 18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0133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used in Ethernet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Bluetooth, FDDI,  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67816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3749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LANs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4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396875" y="5299075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to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>
                <a:latin typeface="Gill Sans MT" charset="0"/>
                <a:cs typeface="+mn-cs"/>
              </a:rPr>
              <a:t> node over a link</a:t>
            </a:r>
            <a:endParaRPr lang="en-US" i="0" dirty="0">
              <a:latin typeface="Gill Sans MT" charset="0"/>
              <a:cs typeface="+mn-cs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7023100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5202238" y="170973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5278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6427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6723063" y="2587625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5497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7845425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8207749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7358063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6737350" y="4684713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6780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6100763" y="4773613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5841999" y="4952398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6278768" y="5070474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6595002" y="5008500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6691914" y="5003401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6281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7405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7596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5891213" y="3733800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7272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5775325" y="4533900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6550025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15" y="1803458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8345488" y="2855912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5611813" y="3500438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7132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5890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8240713" y="5002213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7924800" y="5303838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327957" y="2291590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5472854" y="2136804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87" y="2142158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5536928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5469738" y="2130348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5743755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5468764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5753688" y="2160738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5469153" y="2291748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5464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5633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5328152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5328347" y="2356465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5328542" y="2295527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5338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5627877" y="2354576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6872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21" y="310564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13878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5608891" y="3175799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57" y="3179808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5650906" y="3171201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5606848" y="3170965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5786529" y="3192543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5606209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5793042" y="3193722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5606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5603272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5714120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5514006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5514134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5514261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5520519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5710545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5995499" y="3253643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7307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4843" y="2078789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2" y="3071517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8" y="3011924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5607471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5276468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6495173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6558106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5756886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5458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5616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7154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7299376" y="5413893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6881891" y="5484200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5865009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6326174" y="2477052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7177349" y="2476441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7686788" y="2399327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7752480" y="2760839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7201005" y="2760229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7083692" y="3627282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7424812" y="3896990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7740429" y="3636266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6056633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6970247" y="4493117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6260655" y="4818927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7693291" y="4813217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80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addresses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(or LAN or physical or Ethernet)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used ‘locally” for frame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48 bit MAC address (for most LANs)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1006105" y="4104121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(each 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“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numeral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”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 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2310102" y="3839009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647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89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Gill Sans MT" charset="0"/>
                <a:cs typeface="+mn-cs"/>
              </a:rPr>
              <a:t>each adapter on LAN has unique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LAN</a:t>
            </a:r>
            <a:r>
              <a:rPr lang="en-US" sz="2800" i="0" dirty="0">
                <a:latin typeface="Gill Sans MT" charset="0"/>
                <a:cs typeface="+mn-cs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5322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78891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4687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manufacturer buys portion of MAC address space (to assure uniqueness)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flat address 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portability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can move LAN card from one LAN to another</a:t>
            </a:r>
          </a:p>
          <a:p>
            <a:pPr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226437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064824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chip, multiple speeds (e.g., Broadcom  BCM5761)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simpler, cheap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288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bus: </a:t>
            </a:r>
            <a:r>
              <a:rPr lang="en-US" dirty="0">
                <a:latin typeface="Gill Sans MT" charset="0"/>
                <a:cs typeface="+mn-cs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</a:t>
            </a:r>
          </a:p>
          <a:p>
            <a:pPr lvl="2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can collide with each other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star: </a:t>
            </a:r>
            <a:r>
              <a:rPr lang="en-US" dirty="0">
                <a:latin typeface="Gill Sans MT" charset="0"/>
                <a:cs typeface="+mn-cs"/>
              </a:rPr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nodes do not collide with each other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599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uild="p"/>
      <p:bldP spid="53254" grpId="0" animBg="1"/>
      <p:bldP spid="53255" grpId="0" animBg="1"/>
      <p:bldP spid="53256" grpId="0" animBg="1"/>
      <p:bldP spid="53257" grpId="0" animBg="1"/>
      <p:bldP spid="53258" grpId="0"/>
      <p:bldP spid="53259" grpId="0" animBg="1"/>
      <p:bldP spid="53268" grpId="0"/>
      <p:bldP spid="7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preamble: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488354" y="5384367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9E2D8-CE3B-4093-AB07-553824E811BA}"/>
              </a:ext>
            </a:extLst>
          </p:cNvPr>
          <p:cNvSpPr/>
          <p:nvPr/>
        </p:nvSpPr>
        <p:spPr bwMode="auto">
          <a:xfrm>
            <a:off x="1524604" y="5752667"/>
            <a:ext cx="994035" cy="5492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3451BCBC-7AEA-4128-ADD2-EEC637A8AE28}"/>
              </a:ext>
            </a:extLst>
          </p:cNvPr>
          <p:cNvSpPr/>
          <p:nvPr/>
        </p:nvSpPr>
        <p:spPr bwMode="auto">
          <a:xfrm rot="5400000">
            <a:off x="1884304" y="4908059"/>
            <a:ext cx="274631" cy="994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ED99C-DE33-4307-97E0-8F02915F4FF6}"/>
              </a:ext>
            </a:extLst>
          </p:cNvPr>
          <p:cNvSpPr txBox="1"/>
          <p:nvPr/>
        </p:nvSpPr>
        <p:spPr>
          <a:xfrm>
            <a:off x="1564494" y="4883557"/>
            <a:ext cx="99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 byte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4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6 byte source, destination MAC addresses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matching destination address, or with broadcast address,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mostly IP but others possible, e.g., Novell IPX, AppleTalk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>
                <a:latin typeface="Gill Sans MT" charset="0"/>
                <a:cs typeface="+mn-cs"/>
              </a:rPr>
              <a:t>cyclic redundancy check at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detected: frame is dropped</a:t>
            </a:r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23" name="Group 51">
            <a:extLst>
              <a:ext uri="{FF2B5EF4-FFF2-40B4-BE49-F238E27FC236}">
                <a16:creationId xmlns:a16="http://schemas.microsoft.com/office/drawing/2014/main" id="{2D0C188B-E427-4247-94C5-0A686C4BEC5D}"/>
              </a:ext>
            </a:extLst>
          </p:cNvPr>
          <p:cNvGrpSpPr>
            <a:grpSpLocks/>
          </p:cNvGrpSpPr>
          <p:nvPr/>
        </p:nvGrpSpPr>
        <p:grpSpPr bwMode="auto">
          <a:xfrm>
            <a:off x="1488354" y="5681500"/>
            <a:ext cx="6291262" cy="1058089"/>
            <a:chOff x="940711" y="5199463"/>
            <a:chExt cx="6291001" cy="1057152"/>
          </a:xfrm>
        </p:grpSpPr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34472CE6-0CCD-404D-AABF-C6CB739D2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4CCDE124-7FD8-4DB1-9438-78B1FFF4D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26" name="Straight Connector 3">
              <a:extLst>
                <a:ext uri="{FF2B5EF4-FFF2-40B4-BE49-F238E27FC236}">
                  <a16:creationId xmlns:a16="http://schemas.microsoft.com/office/drawing/2014/main" id="{14648FB9-DD95-4328-8F32-291C36F572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32">
              <a:extLst>
                <a:ext uri="{FF2B5EF4-FFF2-40B4-BE49-F238E27FC236}">
                  <a16:creationId xmlns:a16="http://schemas.microsoft.com/office/drawing/2014/main" id="{538EBDF8-0555-4474-A26E-67E2E5236C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CC2C0178-D0E1-4BA6-83C0-6750182873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EDB3FA4A-91B1-4484-A804-AEE92B107B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35">
              <a:extLst>
                <a:ext uri="{FF2B5EF4-FFF2-40B4-BE49-F238E27FC236}">
                  <a16:creationId xmlns:a16="http://schemas.microsoft.com/office/drawing/2014/main" id="{4505A3EB-DD24-4C71-AD8A-C1D9A7EAAA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TextBox 5">
              <a:extLst>
                <a:ext uri="{FF2B5EF4-FFF2-40B4-BE49-F238E27FC236}">
                  <a16:creationId xmlns:a16="http://schemas.microsoft.com/office/drawing/2014/main" id="{E971EA27-0FED-4F90-B020-136F875CE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32" name="TextBox 37">
              <a:extLst>
                <a:ext uri="{FF2B5EF4-FFF2-40B4-BE49-F238E27FC236}">
                  <a16:creationId xmlns:a16="http://schemas.microsoft.com/office/drawing/2014/main" id="{0669CCEA-4DD6-4849-BAEA-6FD543527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33" name="TextBox 38">
              <a:extLst>
                <a:ext uri="{FF2B5EF4-FFF2-40B4-BE49-F238E27FC236}">
                  <a16:creationId xmlns:a16="http://schemas.microsoft.com/office/drawing/2014/main" id="{18184635-6118-4599-84AE-0514AC755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34" name="TextBox 39">
              <a:extLst>
                <a:ext uri="{FF2B5EF4-FFF2-40B4-BE49-F238E27FC236}">
                  <a16:creationId xmlns:a16="http://schemas.microsoft.com/office/drawing/2014/main" id="{232D75FC-8AA6-49AA-AA48-9CAED2D00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35" name="TextBox 40">
              <a:extLst>
                <a:ext uri="{FF2B5EF4-FFF2-40B4-BE49-F238E27FC236}">
                  <a16:creationId xmlns:a16="http://schemas.microsoft.com/office/drawing/2014/main" id="{6BD6FD58-54BA-4B41-BAB6-42DDE17BE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36" name="Text Box 9">
              <a:extLst>
                <a:ext uri="{FF2B5EF4-FFF2-40B4-BE49-F238E27FC236}">
                  <a16:creationId xmlns:a16="http://schemas.microsoft.com/office/drawing/2014/main" id="{1376C7C7-4E1C-4158-ADFB-6B181A8BB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969" y="5918061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7EC837F-E945-4C0F-BC11-35E7EBD930AA}"/>
              </a:ext>
            </a:extLst>
          </p:cNvPr>
          <p:cNvSpPr/>
          <p:nvPr/>
        </p:nvSpPr>
        <p:spPr bwMode="auto">
          <a:xfrm>
            <a:off x="2517786" y="5741843"/>
            <a:ext cx="1459767" cy="5492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F5E61BD-9678-4E4A-B121-7ACC5D00BC2B}"/>
              </a:ext>
            </a:extLst>
          </p:cNvPr>
          <p:cNvSpPr/>
          <p:nvPr/>
        </p:nvSpPr>
        <p:spPr bwMode="auto">
          <a:xfrm>
            <a:off x="6220010" y="5733529"/>
            <a:ext cx="1559603" cy="5492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9C55C9B0-5171-4C69-B2E6-CA925AACB7DB}"/>
              </a:ext>
            </a:extLst>
          </p:cNvPr>
          <p:cNvSpPr/>
          <p:nvPr/>
        </p:nvSpPr>
        <p:spPr bwMode="auto">
          <a:xfrm rot="5400000">
            <a:off x="2700446" y="5074141"/>
            <a:ext cx="274631" cy="77029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6E3082A-769C-4B6F-928C-050F281240BD}"/>
              </a:ext>
            </a:extLst>
          </p:cNvPr>
          <p:cNvSpPr txBox="1"/>
          <p:nvPr/>
        </p:nvSpPr>
        <p:spPr>
          <a:xfrm>
            <a:off x="2383441" y="4954389"/>
            <a:ext cx="99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byte</a:t>
            </a:r>
            <a:endParaRPr lang="zh-CN" altLang="en-US" dirty="0"/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081BE519-6A34-46D4-A609-91F7B2C9E1A8}"/>
              </a:ext>
            </a:extLst>
          </p:cNvPr>
          <p:cNvSpPr/>
          <p:nvPr/>
        </p:nvSpPr>
        <p:spPr bwMode="auto">
          <a:xfrm rot="5400000">
            <a:off x="3485537" y="5068345"/>
            <a:ext cx="274631" cy="77029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D685D3-18F0-410B-9533-32209C9430CB}"/>
              </a:ext>
            </a:extLst>
          </p:cNvPr>
          <p:cNvSpPr txBox="1"/>
          <p:nvPr/>
        </p:nvSpPr>
        <p:spPr>
          <a:xfrm>
            <a:off x="3168532" y="4948593"/>
            <a:ext cx="99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byte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3C621A2-A12B-4D9E-8494-E2E9A8960026}"/>
              </a:ext>
            </a:extLst>
          </p:cNvPr>
          <p:cNvCxnSpPr/>
          <p:nvPr/>
        </p:nvCxnSpPr>
        <p:spPr bwMode="auto">
          <a:xfrm flipV="1">
            <a:off x="4089295" y="6328929"/>
            <a:ext cx="0" cy="16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273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>
                <a:latin typeface="Gill Sans MT" charset="0"/>
                <a:cs typeface="+mn-cs"/>
              </a:rPr>
              <a:t>no 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doesn't send acks or nacks to sending NIC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data in dropped frames recovered only if initial sender uses higher layer rdt (e.g., TCP), 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otherwise dropped data lost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Ethernet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s MAC protocol: unslotted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1247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many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speeds: 2 Mbps, 10 Mbps, 100 Mbps, 1Gbps, 10 Gbps, 40 Gbps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1535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25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8041264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datagram transferred by 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different</a:t>
            </a:r>
            <a:r>
              <a:rPr lang="en-US" sz="2400" dirty="0">
                <a:latin typeface="Gill Sans MT" charset="0"/>
                <a:cs typeface="+mn-cs"/>
              </a:rPr>
              <a:t> link 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protocols</a:t>
            </a:r>
            <a:r>
              <a:rPr lang="en-US" sz="2400" dirty="0">
                <a:latin typeface="Gill Sans MT" charset="0"/>
                <a:cs typeface="+mn-cs"/>
              </a:rPr>
              <a:t> over 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different links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 link protocol provides 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different services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05974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34853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504291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link-layer device: takes an </a:t>
            </a:r>
            <a:r>
              <a:rPr lang="en-US" i="1" dirty="0">
                <a:solidFill>
                  <a:srgbClr val="00B0F0"/>
                </a:solidFill>
                <a:latin typeface="Gill Sans MT" charset="0"/>
                <a:cs typeface="+mn-cs"/>
              </a:rPr>
              <a:t>active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role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 dirty="0">
                <a:latin typeface="Gill Sans MT" charset="0"/>
              </a:rPr>
              <a:t>’</a:t>
            </a:r>
            <a:r>
              <a:rPr lang="en-US" sz="2800" dirty="0">
                <a:latin typeface="Gill Sans MT" charset="0"/>
              </a:rPr>
              <a:t>s MAC address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sz="2800" dirty="0">
                <a:latin typeface="Gill Sans MT" charset="0"/>
              </a:rPr>
              <a:t> forward  frame to one-or-more outgoing links when frame is to be forwarded on segment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396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Switch: </a:t>
            </a:r>
            <a:r>
              <a:rPr lang="en-US" sz="3600" i="1" dirty="0">
                <a:latin typeface="Gill Sans MT" charset="0"/>
                <a:cs typeface="+mj-cs"/>
              </a:rPr>
              <a:t>multiple</a:t>
            </a:r>
            <a:r>
              <a:rPr lang="en-US" sz="3600" dirty="0">
                <a:latin typeface="Gill Sans MT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Ethernet protocol used on </a:t>
            </a:r>
            <a:r>
              <a:rPr lang="en-US" sz="2400" i="1" dirty="0">
                <a:latin typeface="Gill Sans MT" charset="0"/>
                <a:cs typeface="+mn-cs"/>
              </a:rPr>
              <a:t>each</a:t>
            </a:r>
            <a:r>
              <a:rPr lang="en-US" sz="2400" dirty="0">
                <a:latin typeface="Gill Sans MT" charset="0"/>
                <a:cs typeface="+mn-cs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A-to-A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and B-to-B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can transmit simultaneously,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8E9BD12-9AED-4A11-A2EB-2E2F1600E8C8}"/>
              </a:ext>
            </a:extLst>
          </p:cNvPr>
          <p:cNvCxnSpPr>
            <a:cxnSpLocks/>
          </p:cNvCxnSpPr>
          <p:nvPr/>
        </p:nvCxnSpPr>
        <p:spPr bwMode="auto">
          <a:xfrm>
            <a:off x="7167418" y="2439988"/>
            <a:ext cx="0" cy="13977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8B4836-9242-46CF-BD87-1FFBB330D6F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62663" y="2721183"/>
            <a:ext cx="2000683" cy="1080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85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how does switch know </a:t>
            </a:r>
          </a:p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   A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4, </a:t>
            </a:r>
          </a:p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   B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5?</a:t>
            </a: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42635" y="2777042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MAC address of host 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interface to reach host 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time stamp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how are entries created, maintained in switch table? </a:t>
            </a: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030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when frame received, switch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learns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 location of sender: incoming LAN segment</a:t>
            </a:r>
          </a:p>
          <a:p>
            <a:pPr marL="681038" lvl="1" indent="-223838">
              <a:defRPr/>
            </a:pPr>
            <a:endParaRPr lang="en-US" dirty="0">
              <a:latin typeface="Gill Sans MT" charset="0"/>
            </a:endParaRP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36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when  frame received at switch:</a:t>
            </a:r>
            <a:br>
              <a:rPr lang="en-US" dirty="0">
                <a:latin typeface="Gill Sans MT" charset="0"/>
                <a:cs typeface="+mn-cs"/>
              </a:rPr>
            </a:br>
            <a:endParaRPr lang="en-US" dirty="0"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entry found for destination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destination on segment from which frame arrived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</a:t>
            </a:r>
            <a:r>
              <a:rPr lang="en-US" dirty="0">
                <a:latin typeface="Gill Sans MT" charset="0"/>
              </a:rPr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 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3446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frame destination, A’, location unknown: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19121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9955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643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self-learning switches can be connected together: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know to forward frame destined to G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?</a:t>
            </a:r>
          </a:p>
          <a:p>
            <a:pPr marL="457200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the same as in single-switch case!)</a:t>
            </a: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960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Self-learning multi-switch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Suppose C sends frame to I, I responds to C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75110" name="Group 58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0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1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5112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7921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59716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77204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2751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7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framing, link access: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destination  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wireless links: high error rates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8371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1193801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1325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2617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2728913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2789238" y="2132013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2670175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2038350" y="2024063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1235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928688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1152525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393825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666187" y="3337113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900729" y="3632280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1205633" y="3651958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1520825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1654175" y="3787775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1889125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1828800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1439164" y="3892842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1703023" y="3936948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365500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633788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1948686" y="3587498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3363913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3587750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3829050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3186502" y="3516927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3336123" y="3805310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3641028" y="3824987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2773363" y="3667125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2505075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2746375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2855919" y="3771381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2253389" y="3774775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2558293" y="3794453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508375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3846513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3941686" y="3547462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3049940" y="1757677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3398720" y="2086772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413" y="1365250"/>
            <a:ext cx="3911600" cy="491547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consider</a:t>
            </a:r>
            <a:r>
              <a:rPr lang="en-US" i="1" dirty="0">
                <a:latin typeface="Gill Sans MT" charset="0"/>
                <a:cs typeface="+mn-cs"/>
              </a:rPr>
              <a:t>: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single broadcast domain: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all layer-2 broadcast traffic (unknown location of destination MAC address) must cross entire LAN 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security/privacy, efficiency issues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1257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6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1620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3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338" y="355600"/>
            <a:ext cx="4926012" cy="1625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port-based VLAN: </a:t>
            </a:r>
            <a:r>
              <a:rPr lang="en-US" sz="2400" dirty="0">
                <a:latin typeface="Gill Sans MT" charset="0"/>
                <a:cs typeface="+mn-cs"/>
              </a:rPr>
              <a:t>switch ports grouped (by switch management software) so that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single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physical switch ……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681038" y="2265363"/>
            <a:ext cx="294481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switch(es) supporting VLAN capabilities can be configured to define multiple </a:t>
            </a:r>
            <a:r>
              <a:rPr lang="en-US" sz="2200" b="1" u="sng" dirty="0">
                <a:solidFill>
                  <a:srgbClr val="CC0000"/>
                </a:solidFill>
                <a:latin typeface="Arial" charset="0"/>
                <a:cs typeface="Arial" charset="0"/>
              </a:rPr>
              <a:t>virtual</a:t>
            </a:r>
            <a:r>
              <a:rPr lang="en-US" sz="2200" i="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642938" y="1543050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02075" y="3695700"/>
            <a:ext cx="5334000" cy="2593975"/>
            <a:chOff x="3902075" y="3695700"/>
            <a:chExt cx="5334289" cy="2593975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… operates as </a:t>
              </a: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multiple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i="0" dirty="0">
                <a:solidFill>
                  <a:srgbClr val="000000"/>
                </a:solidFill>
                <a:latin typeface="Gill Sans MT" charset="0"/>
                <a:cs typeface="+mn-cs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2331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33463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885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Port-based VLAN</a:t>
            </a: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traffic isolation: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frames to/from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 can </a:t>
            </a:r>
            <a:r>
              <a:rPr lang="en-US" sz="2400" i="1" dirty="0">
                <a:latin typeface="Gill Sans MT" charset="0"/>
                <a:cs typeface="+mn-cs"/>
              </a:rPr>
              <a:t>only</a:t>
            </a:r>
            <a:r>
              <a:rPr lang="en-US" sz="2400" dirty="0">
                <a:latin typeface="Gill Sans MT" charset="0"/>
                <a:cs typeface="+mn-cs"/>
              </a:rPr>
              <a:t> reach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dynamic membership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forwarding between VLANs: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done via routing (just as with separate switches)</a:t>
              </a:r>
            </a:p>
            <a:p>
              <a:pPr marL="681038" lvl="1" indent="-22383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/>
                <a:buChar char="•"/>
                <a:defRPr/>
              </a:pPr>
              <a:r>
                <a:rPr lang="en-US" sz="20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in practice vendors sell combined switches plus routers</a:t>
              </a: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335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663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6700819" y="1533219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8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trunk port: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carries frames between VLANs defined over multiple physical switches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frames forwarded within VLAN between switches 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be vanilla 802.1 frames (must carry VLAN ID info)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802.1q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410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930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2-byte Tag Protocol Identifier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  3 bit priority field)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CRC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i="0" dirty="0">
                <a:solidFill>
                  <a:srgbClr val="000099"/>
                </a:solidFill>
                <a:latin typeface="Gill Sans MT" charset="0"/>
                <a:cs typeface="+mn-cs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536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27113"/>
            <a:ext cx="574198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1937401" y="1722438"/>
            <a:ext cx="770225" cy="4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292617" y="5688880"/>
              <a:ext cx="770159" cy="404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031572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6.6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280244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115888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Data center networks 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5950" y="1320800"/>
            <a:ext cx="8274050" cy="835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10’s to 100’s of thousands of hosts, often closely coupled, in close proximity: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e-business (e.g. Amazon)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content-servers (e.g., YouTube, Akamai, Apple, Microsoft)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search engines, data mining (e.g., Google)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275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684213" y="3411537"/>
            <a:ext cx="4678362" cy="290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Gill Sans MT" charset="0"/>
                <a:cs typeface="+mn-cs"/>
              </a:rPr>
              <a:t>challenges: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multiple applications</a:t>
            </a:r>
            <a:endParaRPr lang="en-US" dirty="0">
              <a:latin typeface="Gill Sans MT" charset="0"/>
              <a:cs typeface="+mn-cs"/>
            </a:endParaRPr>
          </a:p>
          <a:p>
            <a:pPr lvl="2">
              <a:defRPr/>
            </a:pPr>
            <a:r>
              <a:rPr lang="en-US" i="0" dirty="0">
                <a:latin typeface="Gill Sans MT" charset="0"/>
                <a:cs typeface="+mn-cs"/>
              </a:rPr>
              <a:t>each serving massive numbers of clients 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managing/balancing load,</a:t>
            </a:r>
          </a:p>
          <a:p>
            <a:pPr lvl="2">
              <a:defRPr/>
            </a:pPr>
            <a:r>
              <a:rPr lang="en-US" i="0" dirty="0">
                <a:latin typeface="Gill Sans MT" charset="0"/>
                <a:cs typeface="+mn-cs"/>
              </a:rPr>
              <a:t> avoiding processing, networking, data bottlenecks  </a:t>
            </a:r>
          </a:p>
        </p:txBody>
      </p:sp>
      <p:pic>
        <p:nvPicPr>
          <p:cNvPr id="202759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Box 3"/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latin typeface="Arial" charset="0"/>
                <a:cs typeface="Arial" charset="0"/>
              </a:rPr>
              <a:t>Inside a 40-ft Microsoft container, </a:t>
            </a:r>
          </a:p>
          <a:p>
            <a:r>
              <a:rPr lang="en-US" sz="1400" i="0" dirty="0">
                <a:latin typeface="Arial" charset="0"/>
                <a:cs typeface="Arial" charset="0"/>
              </a:rPr>
              <a:t>Chicago data center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44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/>
      <p:bldP spid="6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Straight Connector 507"/>
          <p:cNvCxnSpPr>
            <a:stCxn id="53" idx="3"/>
            <a:endCxn id="71" idx="1"/>
          </p:cNvCxnSpPr>
          <p:nvPr/>
        </p:nvCxnSpPr>
        <p:spPr>
          <a:xfrm flipH="1">
            <a:off x="1606550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2638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4868863" y="4121150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597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07" name="Group 187"/>
          <p:cNvGrpSpPr>
            <a:grpSpLocks/>
          </p:cNvGrpSpPr>
          <p:nvPr/>
        </p:nvGrpSpPr>
        <p:grpSpPr bwMode="auto">
          <a:xfrm>
            <a:off x="2105025" y="3932238"/>
            <a:ext cx="1052513" cy="355600"/>
            <a:chOff x="4410" y="1365"/>
            <a:chExt cx="663" cy="224"/>
          </a:xfrm>
        </p:grpSpPr>
        <p:sp>
          <p:nvSpPr>
            <p:cNvPr id="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08" name="Group 187"/>
          <p:cNvGrpSpPr>
            <a:grpSpLocks/>
          </p:cNvGrpSpPr>
          <p:nvPr/>
        </p:nvGrpSpPr>
        <p:grpSpPr bwMode="auto">
          <a:xfrm>
            <a:off x="4924425" y="3932238"/>
            <a:ext cx="1052513" cy="355600"/>
            <a:chOff x="4410" y="1365"/>
            <a:chExt cx="663" cy="224"/>
          </a:xfrm>
        </p:grpSpPr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8" name="Straight Connector 497"/>
          <p:cNvCxnSpPr>
            <a:stCxn id="55" idx="0"/>
          </p:cNvCxnSpPr>
          <p:nvPr/>
        </p:nvCxnSpPr>
        <p:spPr>
          <a:xfrm flipH="1" flipV="1">
            <a:off x="1724025" y="3779838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5915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5534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H="1">
            <a:off x="2714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6908800" y="5600700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Server racks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TOR switches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985000" y="4008438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Tier-1 switches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Tier-2 switches</a:t>
            </a:r>
          </a:p>
        </p:txBody>
      </p:sp>
      <p:grpSp>
        <p:nvGrpSpPr>
          <p:cNvPr id="204818" name="Group 1287"/>
          <p:cNvGrpSpPr>
            <a:grpSpLocks/>
          </p:cNvGrpSpPr>
          <p:nvPr/>
        </p:nvGrpSpPr>
        <p:grpSpPr bwMode="auto">
          <a:xfrm>
            <a:off x="6359525" y="3449638"/>
            <a:ext cx="381000" cy="609600"/>
            <a:chOff x="4140" y="429"/>
            <a:chExt cx="1425" cy="2396"/>
          </a:xfrm>
        </p:grpSpPr>
        <p:sp>
          <p:nvSpPr>
            <p:cNvPr id="434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5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6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8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4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0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6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2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3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9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5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11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7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8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9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0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2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3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4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5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7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753225" y="3398838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grpSp>
        <p:nvGrpSpPr>
          <p:cNvPr id="204820" name="Group 1287"/>
          <p:cNvGrpSpPr>
            <a:grpSpLocks/>
          </p:cNvGrpSpPr>
          <p:nvPr/>
        </p:nvGrpSpPr>
        <p:grpSpPr bwMode="auto">
          <a:xfrm>
            <a:off x="1343025" y="3322638"/>
            <a:ext cx="381000" cy="609600"/>
            <a:chOff x="4140" y="429"/>
            <a:chExt cx="1425" cy="2396"/>
          </a:xfrm>
        </p:grpSpPr>
        <p:sp>
          <p:nvSpPr>
            <p:cNvPr id="468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9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0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1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2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2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4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4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6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7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7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9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9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81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2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4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5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7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8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9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4" name="TextBox 503"/>
          <p:cNvSpPr txBox="1"/>
          <p:nvPr/>
        </p:nvSpPr>
        <p:spPr>
          <a:xfrm>
            <a:off x="379413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835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2"/>
          </p:cNvCxnSpPr>
          <p:nvPr/>
        </p:nvCxnSpPr>
        <p:spPr>
          <a:xfrm flipH="1">
            <a:off x="1139825" y="4891088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457325" y="4691063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75" idx="0"/>
          </p:cNvCxnSpPr>
          <p:nvPr/>
        </p:nvCxnSpPr>
        <p:spPr>
          <a:xfrm>
            <a:off x="1597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26" name="Group 505"/>
          <p:cNvGrpSpPr>
            <a:grpSpLocks/>
          </p:cNvGrpSpPr>
          <p:nvPr/>
        </p:nvGrpSpPr>
        <p:grpSpPr bwMode="auto">
          <a:xfrm>
            <a:off x="569913" y="5172075"/>
            <a:ext cx="331787" cy="1030288"/>
            <a:chOff x="6240352" y="2055335"/>
            <a:chExt cx="771307" cy="1017716"/>
          </a:xfrm>
        </p:grpSpPr>
        <p:grpSp>
          <p:nvGrpSpPr>
            <p:cNvPr id="205797" name="Group 50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43" name="Straight Connector 542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737" name="Group 54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8" name="Group 54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9" name="Group 5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0" name="Group 5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1" name="Group 5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2" name="Group 5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3" name="Group 55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4" name="Group 55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5" name="Group 55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6" name="Group 55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98" name="Group 50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99" name="Group 50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11" name="Straight Connector 510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7" name="Group 638"/>
          <p:cNvGrpSpPr>
            <a:grpSpLocks/>
          </p:cNvGrpSpPr>
          <p:nvPr/>
        </p:nvGrpSpPr>
        <p:grpSpPr bwMode="auto">
          <a:xfrm>
            <a:off x="955675" y="5172075"/>
            <a:ext cx="331788" cy="1030288"/>
            <a:chOff x="6240352" y="2055335"/>
            <a:chExt cx="771307" cy="1017716"/>
          </a:xfrm>
        </p:grpSpPr>
        <p:grpSp>
          <p:nvGrpSpPr>
            <p:cNvPr id="205739" name="Group 63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4" name="Straight Connector 663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67" name="Group 66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8" name="Group 66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9" name="Group 66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0" name="Group 67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1" name="Group 67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2" name="Group 67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3" name="Group 67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4" name="Group 67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5" name="Group 67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6" name="Group 67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40" name="Group 64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41" name="Group 64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43" name="Straight Connector 64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8" name="Group 697"/>
          <p:cNvGrpSpPr>
            <a:grpSpLocks/>
          </p:cNvGrpSpPr>
          <p:nvPr/>
        </p:nvGrpSpPr>
        <p:grpSpPr bwMode="auto">
          <a:xfrm>
            <a:off x="1331913" y="5172075"/>
            <a:ext cx="331787" cy="1030288"/>
            <a:chOff x="6240352" y="2055335"/>
            <a:chExt cx="771307" cy="1017716"/>
          </a:xfrm>
        </p:grpSpPr>
        <p:grpSp>
          <p:nvGrpSpPr>
            <p:cNvPr id="205681" name="Group 69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1" name="Straight Connector 72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3" name="Straight Connector 72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09" name="Group 72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0" name="Group 72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1" name="Group 72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2" name="Group 72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3" name="Group 73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4" name="Group 73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5" name="Group 73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6" name="Group 73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7" name="Group 73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8" name="Group 73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82" name="Group 69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83" name="Group 70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02" name="Straight Connector 70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9" name="Group 756"/>
          <p:cNvGrpSpPr>
            <a:grpSpLocks/>
          </p:cNvGrpSpPr>
          <p:nvPr/>
        </p:nvGrpSpPr>
        <p:grpSpPr bwMode="auto">
          <a:xfrm>
            <a:off x="1708150" y="5172075"/>
            <a:ext cx="331788" cy="1030288"/>
            <a:chOff x="6240352" y="2055335"/>
            <a:chExt cx="771307" cy="1017716"/>
          </a:xfrm>
        </p:grpSpPr>
        <p:grpSp>
          <p:nvGrpSpPr>
            <p:cNvPr id="205623" name="Group 75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651" name="Group 78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2" name="Group 78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3" name="Group 78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4" name="Group 78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5" name="Group 78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6" name="Group 79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7" name="Group 79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8" name="Group 79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9" name="Group 79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60" name="Group 79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24" name="Group 75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25" name="Group 75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61" name="Straight Connector 760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/>
          <p:cNvCxnSpPr/>
          <p:nvPr/>
        </p:nvCxnSpPr>
        <p:spPr>
          <a:xfrm flipH="1">
            <a:off x="2398713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stCxn id="1058" idx="2"/>
          </p:cNvCxnSpPr>
          <p:nvPr/>
        </p:nvCxnSpPr>
        <p:spPr>
          <a:xfrm flipH="1">
            <a:off x="2703513" y="4892675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021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843" idx="0"/>
          </p:cNvCxnSpPr>
          <p:nvPr/>
        </p:nvCxnSpPr>
        <p:spPr>
          <a:xfrm>
            <a:off x="3160713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34" name="Group 821"/>
          <p:cNvGrpSpPr>
            <a:grpSpLocks/>
          </p:cNvGrpSpPr>
          <p:nvPr/>
        </p:nvGrpSpPr>
        <p:grpSpPr bwMode="auto">
          <a:xfrm>
            <a:off x="2133600" y="5173663"/>
            <a:ext cx="331788" cy="1030287"/>
            <a:chOff x="6240352" y="2055335"/>
            <a:chExt cx="771307" cy="1017716"/>
          </a:xfrm>
        </p:grpSpPr>
        <p:grpSp>
          <p:nvGrpSpPr>
            <p:cNvPr id="205565" name="Group 99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2" name="Straight Connector 1021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4" name="Straight Connector 1023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7" name="Straight Connector 1026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93" name="Group 102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4" name="Group 102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5" name="Group 102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6" name="Group 103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7" name="Group 103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8" name="Group 103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9" name="Group 103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0" name="Group 103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1" name="Group 103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2" name="Group 103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66" name="Group 100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67" name="Group 100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03" name="Straight Connector 100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5" name="Group 822"/>
          <p:cNvGrpSpPr>
            <a:grpSpLocks/>
          </p:cNvGrpSpPr>
          <p:nvPr/>
        </p:nvGrpSpPr>
        <p:grpSpPr bwMode="auto">
          <a:xfrm>
            <a:off x="2519363" y="5173663"/>
            <a:ext cx="331787" cy="1030287"/>
            <a:chOff x="6240352" y="2055335"/>
            <a:chExt cx="771307" cy="1017716"/>
          </a:xfrm>
        </p:grpSpPr>
        <p:grpSp>
          <p:nvGrpSpPr>
            <p:cNvPr id="205507" name="Group 941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4" name="Straight Connector 963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35" name="Group 969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6" name="Group 970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7" name="Group 971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8" name="Group 972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9" name="Group 973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0" name="Group 974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1" name="Group 97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2" name="Group 97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3" name="Group 97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4" name="Group 97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08" name="Group 942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09" name="Group 943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2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5" name="Straight Connector 944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6" name="Group 823"/>
          <p:cNvGrpSpPr>
            <a:grpSpLocks/>
          </p:cNvGrpSpPr>
          <p:nvPr/>
        </p:nvGrpSpPr>
        <p:grpSpPr bwMode="auto">
          <a:xfrm>
            <a:off x="2895600" y="5173663"/>
            <a:ext cx="331788" cy="1030287"/>
            <a:chOff x="6240352" y="2055335"/>
            <a:chExt cx="771307" cy="1017716"/>
          </a:xfrm>
        </p:grpSpPr>
        <p:grpSp>
          <p:nvGrpSpPr>
            <p:cNvPr id="205449" name="Group 88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8" name="Straight Connector 907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77" name="Group 91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8" name="Group 91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9" name="Group 91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0" name="Group 91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1" name="Group 91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2" name="Group 91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3" name="Group 91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4" name="Group 91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5" name="Group 91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6" name="Group 92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450" name="Group 88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451" name="Group 88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Connector 886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7" name="Group 824"/>
          <p:cNvGrpSpPr>
            <a:grpSpLocks/>
          </p:cNvGrpSpPr>
          <p:nvPr/>
        </p:nvGrpSpPr>
        <p:grpSpPr bwMode="auto">
          <a:xfrm>
            <a:off x="3271838" y="5173663"/>
            <a:ext cx="331787" cy="1030287"/>
            <a:chOff x="6240352" y="2055335"/>
            <a:chExt cx="771307" cy="1017716"/>
          </a:xfrm>
        </p:grpSpPr>
        <p:grpSp>
          <p:nvGrpSpPr>
            <p:cNvPr id="205391" name="Group 82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48" name="Straight Connector 847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0" name="Straight Connector 849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3" name="Straight Connector 852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19" name="Group 85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0" name="Group 85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1" name="Group 85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2" name="Group 85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3" name="Group 85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4" name="Group 85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5" name="Group 85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6" name="Group 86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7" name="Group 86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8" name="Group 86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92" name="Group 82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93" name="Group 82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29" name="Straight Connector 828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/>
          <p:cNvCxnSpPr/>
          <p:nvPr/>
        </p:nvCxnSpPr>
        <p:spPr>
          <a:xfrm flipH="1">
            <a:off x="3989388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05" idx="2"/>
          </p:cNvCxnSpPr>
          <p:nvPr/>
        </p:nvCxnSpPr>
        <p:spPr>
          <a:xfrm flipH="1">
            <a:off x="4294188" y="4919663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>
            <a:off x="4611688" y="4719638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endCxn id="1090" idx="0"/>
          </p:cNvCxnSpPr>
          <p:nvPr/>
        </p:nvCxnSpPr>
        <p:spPr>
          <a:xfrm>
            <a:off x="4751388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42" name="Group 1068"/>
          <p:cNvGrpSpPr>
            <a:grpSpLocks/>
          </p:cNvGrpSpPr>
          <p:nvPr/>
        </p:nvGrpSpPr>
        <p:grpSpPr bwMode="auto">
          <a:xfrm>
            <a:off x="3724275" y="5200650"/>
            <a:ext cx="331788" cy="1030288"/>
            <a:chOff x="6240352" y="2055335"/>
            <a:chExt cx="771307" cy="1017716"/>
          </a:xfrm>
        </p:grpSpPr>
        <p:grpSp>
          <p:nvGrpSpPr>
            <p:cNvPr id="205333" name="Group 124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69" name="Straight Connector 1268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1" name="Straight Connector 1270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4" name="Straight Connector 1273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61" name="Group 127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2" name="Group 1275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3" name="Group 1276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4" name="Group 1277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5" name="Group 1278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6" name="Group 1279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7" name="Group 1280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8" name="Group 1281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9" name="Group 1282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70" name="Group 1283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34" name="Group 1247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35" name="Group 1248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6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7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50" name="Straight Connector 1249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3" name="Group 1069"/>
          <p:cNvGrpSpPr>
            <a:grpSpLocks/>
          </p:cNvGrpSpPr>
          <p:nvPr/>
        </p:nvGrpSpPr>
        <p:grpSpPr bwMode="auto">
          <a:xfrm>
            <a:off x="4110038" y="5200650"/>
            <a:ext cx="331787" cy="1030288"/>
            <a:chOff x="6240352" y="2055335"/>
            <a:chExt cx="771307" cy="1017716"/>
          </a:xfrm>
        </p:grpSpPr>
        <p:grpSp>
          <p:nvGrpSpPr>
            <p:cNvPr id="205275" name="Group 118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1" name="Straight Connector 121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3" name="Straight Connector 121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6" name="Straight Connector 121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03" name="Group 121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4" name="Group 121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5" name="Group 121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6" name="Group 121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7" name="Group 122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8" name="Group 122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9" name="Group 122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0" name="Group 122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1" name="Group 122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2" name="Group 122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76" name="Group 118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77" name="Group 119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92" name="Straight Connector 119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4" name="Group 1070"/>
          <p:cNvGrpSpPr>
            <a:grpSpLocks/>
          </p:cNvGrpSpPr>
          <p:nvPr/>
        </p:nvGrpSpPr>
        <p:grpSpPr bwMode="auto">
          <a:xfrm>
            <a:off x="4486275" y="5200650"/>
            <a:ext cx="331788" cy="1030288"/>
            <a:chOff x="6240352" y="2055335"/>
            <a:chExt cx="771307" cy="1017716"/>
          </a:xfrm>
        </p:grpSpPr>
        <p:grpSp>
          <p:nvGrpSpPr>
            <p:cNvPr id="205217" name="Group 1130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3" name="Straight Connector 1152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5" name="Straight Connector 1154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45" name="Group 1158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6" name="Group 1159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7" name="Group 1160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8" name="Group 1161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9" name="Group 1162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0" name="Group 1163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1" name="Group 1164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2" name="Group 1165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3" name="Group 1166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4" name="Group 1167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18" name="Group 1131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19" name="Group 1132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0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34" name="Straight Connector 113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5" name="Group 1071"/>
          <p:cNvGrpSpPr>
            <a:grpSpLocks/>
          </p:cNvGrpSpPr>
          <p:nvPr/>
        </p:nvGrpSpPr>
        <p:grpSpPr bwMode="auto">
          <a:xfrm>
            <a:off x="4864100" y="5200650"/>
            <a:ext cx="330200" cy="1030288"/>
            <a:chOff x="6240352" y="2055335"/>
            <a:chExt cx="771307" cy="1017716"/>
          </a:xfrm>
        </p:grpSpPr>
        <p:grpSp>
          <p:nvGrpSpPr>
            <p:cNvPr id="205159" name="Group 1072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5" name="Straight Connector 1094"/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7" name="Straight Connector 1096"/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00" name="Straight Connector 1099"/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87" name="Group 1100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/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/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8" name="Group 1101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/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/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9" name="Group 1102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/>
                <p:cNvCxnSpPr/>
                <p:nvPr/>
              </p:nvCxnSpPr>
              <p:spPr>
                <a:xfrm flipV="1">
                  <a:off x="7028464" y="2846446"/>
                  <a:ext cx="104950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/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0" name="Group 1103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/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1" name="Group 1104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/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2" name="Group 1105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/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/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3" name="Group 1106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4" name="Group 1107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/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/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5" name="Group 1108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/>
                <p:cNvCxnSpPr/>
                <p:nvPr/>
              </p:nvCxnSpPr>
              <p:spPr>
                <a:xfrm flipV="1">
                  <a:off x="7022349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/>
                <p:nvPr/>
              </p:nvCxnSpPr>
              <p:spPr>
                <a:xfrm flipV="1">
                  <a:off x="6581564" y="2938951"/>
                  <a:ext cx="44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6" name="Group 1109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/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60" name="Group 1073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61" name="Group 1074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0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1" name="Freeform 190"/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2" name="Freeform 191"/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3" name="Freeform 192"/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76" name="Straight Connector 1075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/>
          <p:cNvCxnSpPr/>
          <p:nvPr/>
        </p:nvCxnSpPr>
        <p:spPr>
          <a:xfrm flipH="1">
            <a:off x="5554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552" idx="2"/>
          </p:cNvCxnSpPr>
          <p:nvPr/>
        </p:nvCxnSpPr>
        <p:spPr>
          <a:xfrm flipH="1">
            <a:off x="5859463" y="4927600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6176963" y="4725988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endCxn id="1337" idx="0"/>
          </p:cNvCxnSpPr>
          <p:nvPr/>
        </p:nvCxnSpPr>
        <p:spPr>
          <a:xfrm>
            <a:off x="6316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50" name="Group 1315"/>
          <p:cNvGrpSpPr>
            <a:grpSpLocks/>
          </p:cNvGrpSpPr>
          <p:nvPr/>
        </p:nvGrpSpPr>
        <p:grpSpPr bwMode="auto">
          <a:xfrm>
            <a:off x="5289550" y="5207000"/>
            <a:ext cx="331788" cy="1031875"/>
            <a:chOff x="6240352" y="2055335"/>
            <a:chExt cx="771307" cy="1017716"/>
          </a:xfrm>
        </p:grpSpPr>
        <p:grpSp>
          <p:nvGrpSpPr>
            <p:cNvPr id="205101" name="Group 149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6" name="Straight Connector 1515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8" name="Straight Connector 1517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21" name="Straight Connector 1520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29" name="Group 152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0" name="Group 152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1" name="Group 152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2" name="Group 152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3" name="Group 152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4" name="Group 152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5" name="Group 152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6" name="Group 152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7" name="Group 152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8" name="Group 153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02" name="Group 149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03" name="Group 149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2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3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4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97" name="Straight Connector 1496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1" name="Group 1316"/>
          <p:cNvGrpSpPr>
            <a:grpSpLocks/>
          </p:cNvGrpSpPr>
          <p:nvPr/>
        </p:nvGrpSpPr>
        <p:grpSpPr bwMode="auto">
          <a:xfrm>
            <a:off x="5675313" y="5207000"/>
            <a:ext cx="330200" cy="1031875"/>
            <a:chOff x="6240352" y="2055335"/>
            <a:chExt cx="771307" cy="1017716"/>
          </a:xfrm>
        </p:grpSpPr>
        <p:grpSp>
          <p:nvGrpSpPr>
            <p:cNvPr id="205043" name="Group 143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58" name="Straight Connector 1457"/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0" name="Straight Connector 1459"/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3" name="Straight Connector 1462"/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71" name="Group 146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2" name="Group 146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/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/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3" name="Group 146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/>
                <p:cNvCxnSpPr/>
                <p:nvPr/>
              </p:nvCxnSpPr>
              <p:spPr>
                <a:xfrm flipV="1">
                  <a:off x="7028464" y="2845851"/>
                  <a:ext cx="104948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/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4" name="Group 146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/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/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5" name="Group 146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/>
                <p:cNvCxnSpPr/>
                <p:nvPr/>
              </p:nvCxnSpPr>
              <p:spPr>
                <a:xfrm flipV="1">
                  <a:off x="7029423" y="2845643"/>
                  <a:ext cx="110945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 flipV="1">
                  <a:off x="6582641" y="293488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6" name="Group 146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7" name="Group 146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/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8" name="Group 147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/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9" name="Group 147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 flipV="1">
                  <a:off x="7022348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 flipV="1">
                  <a:off x="6581564" y="2939171"/>
                  <a:ext cx="4467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80" name="Group 147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/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/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044" name="Group 143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045" name="Group 143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4" name="Freeform 190"/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5" name="Freeform 191"/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6" name="Freeform 192"/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39" name="Straight Connector 1438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2" name="Group 1317"/>
          <p:cNvGrpSpPr>
            <a:grpSpLocks/>
          </p:cNvGrpSpPr>
          <p:nvPr/>
        </p:nvGrpSpPr>
        <p:grpSpPr bwMode="auto">
          <a:xfrm>
            <a:off x="6051550" y="5207000"/>
            <a:ext cx="331788" cy="1031875"/>
            <a:chOff x="6240352" y="2055335"/>
            <a:chExt cx="771307" cy="1017716"/>
          </a:xfrm>
        </p:grpSpPr>
        <p:grpSp>
          <p:nvGrpSpPr>
            <p:cNvPr id="204985" name="Group 137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0" name="Straight Connector 1399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2" name="Straight Connector 1401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5" name="Straight Connector 1404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13" name="Group 140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4" name="Group 140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5" name="Group 140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6" name="Group 140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7" name="Group 140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8" name="Group 141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9" name="Group 141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0" name="Group 141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1" name="Group 141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2" name="Group 141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86" name="Group 137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87" name="Group 137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6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7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81" name="Straight Connector 1380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3" name="Group 1318"/>
          <p:cNvGrpSpPr>
            <a:grpSpLocks/>
          </p:cNvGrpSpPr>
          <p:nvPr/>
        </p:nvGrpSpPr>
        <p:grpSpPr bwMode="auto">
          <a:xfrm>
            <a:off x="6427788" y="5207000"/>
            <a:ext cx="331787" cy="1031875"/>
            <a:chOff x="6240352" y="2055335"/>
            <a:chExt cx="771307" cy="1017716"/>
          </a:xfrm>
        </p:grpSpPr>
        <p:grpSp>
          <p:nvGrpSpPr>
            <p:cNvPr id="204927" name="Group 131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2" name="Straight Connector 1341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7" name="Straight Connector 1346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55" name="Group 134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6" name="Group 134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/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7" name="Group 13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8" name="Group 13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/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9" name="Group 13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/>
                <p:cNvCxnSpPr/>
                <p:nvPr/>
              </p:nvCxnSpPr>
              <p:spPr>
                <a:xfrm flipV="1">
                  <a:off x="7027273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/>
                <p:cNvCxnSpPr/>
                <p:nvPr/>
              </p:nvCxnSpPr>
              <p:spPr>
                <a:xfrm flipV="1">
                  <a:off x="6582627" y="293488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0" name="Group 13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/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/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1" name="Group 135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2" name="Group 135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/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3" name="Group 135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4" name="Group 135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28" name="Group 132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29" name="Group 132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Freeform 190"/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Freeform 192"/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3" name="Straight Connector 1322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/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/>
          <p:cNvSpPr txBox="1"/>
          <p:nvPr/>
        </p:nvSpPr>
        <p:spPr>
          <a:xfrm flipH="1">
            <a:off x="2959100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559" name="TextBox 1558"/>
          <p:cNvSpPr txBox="1"/>
          <p:nvPr/>
        </p:nvSpPr>
        <p:spPr>
          <a:xfrm>
            <a:off x="534988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60" name="TextBox 1559"/>
          <p:cNvSpPr txBox="1"/>
          <p:nvPr/>
        </p:nvSpPr>
        <p:spPr>
          <a:xfrm>
            <a:off x="935038" y="6154738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61" name="TextBox 1560"/>
          <p:cNvSpPr txBox="1"/>
          <p:nvPr/>
        </p:nvSpPr>
        <p:spPr>
          <a:xfrm>
            <a:off x="1333500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62" name="TextBox 1561"/>
          <p:cNvSpPr txBox="1"/>
          <p:nvPr/>
        </p:nvSpPr>
        <p:spPr>
          <a:xfrm>
            <a:off x="1700213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563" name="TextBox 1562"/>
          <p:cNvSpPr txBox="1"/>
          <p:nvPr/>
        </p:nvSpPr>
        <p:spPr>
          <a:xfrm>
            <a:off x="2127250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564" name="TextBox 1563"/>
          <p:cNvSpPr txBox="1"/>
          <p:nvPr/>
        </p:nvSpPr>
        <p:spPr>
          <a:xfrm>
            <a:off x="2498725" y="6148388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2881313" y="6146800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566" name="TextBox 1565"/>
          <p:cNvSpPr txBox="1"/>
          <p:nvPr/>
        </p:nvSpPr>
        <p:spPr>
          <a:xfrm>
            <a:off x="3259138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8</a:t>
            </a:r>
          </a:p>
        </p:txBody>
      </p:sp>
      <p:grpSp>
        <p:nvGrpSpPr>
          <p:cNvPr id="204863" name="Group 187"/>
          <p:cNvGrpSpPr>
            <a:grpSpLocks/>
          </p:cNvGrpSpPr>
          <p:nvPr/>
        </p:nvGrpSpPr>
        <p:grpSpPr bwMode="auto">
          <a:xfrm>
            <a:off x="949325" y="4538663"/>
            <a:ext cx="1052513" cy="355600"/>
            <a:chOff x="4410" y="1365"/>
            <a:chExt cx="663" cy="224"/>
          </a:xfrm>
        </p:grpSpPr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4" name="Group 187"/>
          <p:cNvGrpSpPr>
            <a:grpSpLocks/>
          </p:cNvGrpSpPr>
          <p:nvPr/>
        </p:nvGrpSpPr>
        <p:grpSpPr bwMode="auto">
          <a:xfrm>
            <a:off x="2513013" y="4540250"/>
            <a:ext cx="1052512" cy="355600"/>
            <a:chOff x="4410" y="1365"/>
            <a:chExt cx="663" cy="224"/>
          </a:xfrm>
        </p:grpSpPr>
        <p:sp>
          <p:nvSpPr>
            <p:cNvPr id="10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5" name="Group 187"/>
          <p:cNvGrpSpPr>
            <a:grpSpLocks/>
          </p:cNvGrpSpPr>
          <p:nvPr/>
        </p:nvGrpSpPr>
        <p:grpSpPr bwMode="auto">
          <a:xfrm>
            <a:off x="4103688" y="4567238"/>
            <a:ext cx="1052512" cy="355600"/>
            <a:chOff x="4410" y="1365"/>
            <a:chExt cx="663" cy="224"/>
          </a:xfrm>
        </p:grpSpPr>
        <p:sp>
          <p:nvSpPr>
            <p:cNvPr id="1305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6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7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8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9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6" name="Group 187"/>
          <p:cNvGrpSpPr>
            <a:grpSpLocks/>
          </p:cNvGrpSpPr>
          <p:nvPr/>
        </p:nvGrpSpPr>
        <p:grpSpPr bwMode="auto">
          <a:xfrm>
            <a:off x="5668963" y="4575175"/>
            <a:ext cx="1052512" cy="355600"/>
            <a:chOff x="4410" y="1365"/>
            <a:chExt cx="663" cy="224"/>
          </a:xfrm>
        </p:grpSpPr>
        <p:sp>
          <p:nvSpPr>
            <p:cNvPr id="15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6750" y="4614863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558" name="TextBox 1557"/>
          <p:cNvSpPr txBox="1"/>
          <p:nvPr/>
        </p:nvSpPr>
        <p:spPr>
          <a:xfrm>
            <a:off x="2219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544" name="Straight Connector 543"/>
          <p:cNvCxnSpPr>
            <a:endCxn id="40" idx="1"/>
          </p:cNvCxnSpPr>
          <p:nvPr/>
        </p:nvCxnSpPr>
        <p:spPr>
          <a:xfrm>
            <a:off x="4394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1" idx="1"/>
          </p:cNvCxnSpPr>
          <p:nvPr/>
        </p:nvCxnSpPr>
        <p:spPr>
          <a:xfrm flipH="1">
            <a:off x="2898775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8063" y="3138488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Border router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3051175" y="3522663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Access router</a:t>
            </a:r>
          </a:p>
        </p:txBody>
      </p:sp>
      <p:sp>
        <p:nvSpPr>
          <p:cNvPr id="204877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sp>
        <p:nvSpPr>
          <p:cNvPr id="26" name="Freeform 25"/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6375" y="1112838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returns results to external client (hiding data center internals from client)</a:t>
            </a:r>
          </a:p>
        </p:txBody>
      </p:sp>
      <p:pic>
        <p:nvPicPr>
          <p:cNvPr id="204882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133" name="Group 347"/>
          <p:cNvGrpSpPr>
            <a:grpSpLocks/>
          </p:cNvGrpSpPr>
          <p:nvPr/>
        </p:nvGrpSpPr>
        <p:grpSpPr bwMode="auto">
          <a:xfrm>
            <a:off x="2235491" y="3259498"/>
            <a:ext cx="840624" cy="391487"/>
            <a:chOff x="1871277" y="1576300"/>
            <a:chExt cx="1128371" cy="437861"/>
          </a:xfrm>
        </p:grpSpPr>
        <p:sp>
          <p:nvSpPr>
            <p:cNvPr id="1159" name="Oval 115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0" name="Rectangle 115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1" name="Oval 116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2" name="Freeform 116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3" name="Freeform 116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4" name="Freeform 116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5" name="Freeform 116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66" name="Straight Connector 1165"/>
            <p:cNvCxnSpPr>
              <a:endCxn id="116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3" name="Group 347"/>
          <p:cNvGrpSpPr>
            <a:grpSpLocks/>
          </p:cNvGrpSpPr>
          <p:nvPr/>
        </p:nvGrpSpPr>
        <p:grpSpPr bwMode="auto">
          <a:xfrm>
            <a:off x="5120257" y="3365874"/>
            <a:ext cx="840624" cy="391487"/>
            <a:chOff x="1871277" y="1576300"/>
            <a:chExt cx="1128371" cy="437861"/>
          </a:xfrm>
        </p:grpSpPr>
        <p:sp>
          <p:nvSpPr>
            <p:cNvPr id="1224" name="Oval 1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5" name="Rectangle 1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6" name="Oval 1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7" name="Freeform 124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8" name="Freeform 124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9" name="Freeform 124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5" name="Freeform 127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76" name="Straight Connector 1275"/>
            <p:cNvCxnSpPr>
              <a:endCxn id="1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9" name="Straight Connector 538"/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59"/>
          <p:cNvSpPr>
            <a:spLocks/>
          </p:cNvSpPr>
          <p:nvPr/>
        </p:nvSpPr>
        <p:spPr bwMode="auto">
          <a:xfrm>
            <a:off x="1465263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Internet</a:t>
            </a:r>
          </a:p>
        </p:txBody>
      </p:sp>
      <p:grpSp>
        <p:nvGrpSpPr>
          <p:cNvPr id="1168" name="Group 347"/>
          <p:cNvGrpSpPr>
            <a:grpSpLocks/>
          </p:cNvGrpSpPr>
          <p:nvPr/>
        </p:nvGrpSpPr>
        <p:grpSpPr bwMode="auto">
          <a:xfrm>
            <a:off x="3717566" y="2796786"/>
            <a:ext cx="840624" cy="391487"/>
            <a:chOff x="1871277" y="1576300"/>
            <a:chExt cx="1128371" cy="437861"/>
          </a:xfrm>
        </p:grpSpPr>
        <p:sp>
          <p:nvSpPr>
            <p:cNvPr id="1189" name="Oval 118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90" name="Rectangle 118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91" name="Oval 119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7" name="Freeform 1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8" name="Freeform 1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9" name="Freeform 1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0" name="Freeform 1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21" name="Straight Connector 1220"/>
            <p:cNvCxnSpPr>
              <a:endCxn id="119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"/>
          <p:cNvGrpSpPr>
            <a:grpSpLocks/>
          </p:cNvGrpSpPr>
          <p:nvPr/>
        </p:nvGrpSpPr>
        <p:grpSpPr bwMode="auto">
          <a:xfrm>
            <a:off x="706438" y="3411538"/>
            <a:ext cx="7951787" cy="3033712"/>
            <a:chOff x="668088" y="1859772"/>
            <a:chExt cx="7950943" cy="3032546"/>
          </a:xfrm>
        </p:grpSpPr>
        <p:grpSp>
          <p:nvGrpSpPr>
            <p:cNvPr id="205830" name="Group 187"/>
            <p:cNvGrpSpPr>
              <a:grpSpLocks/>
            </p:cNvGrpSpPr>
            <p:nvPr/>
          </p:nvGrpSpPr>
          <p:grpSpPr bwMode="auto">
            <a:xfrm>
              <a:off x="4247454" y="1859772"/>
              <a:ext cx="1052512" cy="355600"/>
              <a:chOff x="4410" y="1365"/>
              <a:chExt cx="663" cy="224"/>
            </a:xfrm>
          </p:grpSpPr>
          <p:sp>
            <p:nvSpPr>
              <p:cNvPr id="5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47" name="TextBox 546"/>
            <p:cNvSpPr txBox="1"/>
            <p:nvPr/>
          </p:nvSpPr>
          <p:spPr>
            <a:xfrm>
              <a:off x="7042811" y="3997312"/>
              <a:ext cx="1063512" cy="307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Server racks</a:t>
              </a:r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7026938" y="3540288"/>
              <a:ext cx="1144466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TOR switches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7026938" y="1893096"/>
              <a:ext cx="1592093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Tier-1 switches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7025350" y="2730974"/>
              <a:ext cx="1592094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Tier-2 switches</a:t>
              </a:r>
            </a:p>
          </p:txBody>
        </p:sp>
        <p:grpSp>
          <p:nvGrpSpPr>
            <p:cNvPr id="205835" name="Group 24"/>
            <p:cNvGrpSpPr>
              <a:grpSpLocks/>
            </p:cNvGrpSpPr>
            <p:nvPr/>
          </p:nvGrpSpPr>
          <p:grpSpPr bwMode="auto">
            <a:xfrm>
              <a:off x="702813" y="2731140"/>
              <a:ext cx="1470209" cy="1869141"/>
              <a:chOff x="916173" y="4038600"/>
              <a:chExt cx="1470209" cy="1869141"/>
            </a:xfrm>
          </p:grpSpPr>
          <p:grpSp>
            <p:nvGrpSpPr>
              <p:cNvPr id="206613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7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1181453" y="4381202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70" idx="2"/>
              </p:cNvCxnSpPr>
              <p:nvPr/>
            </p:nvCxnSpPr>
            <p:spPr>
              <a:xfrm flipH="1">
                <a:off x="1486221" y="4390724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803687" y="4395485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endCxn id="775" idx="0"/>
              </p:cNvCxnSpPr>
              <p:nvPr/>
            </p:nvCxnSpPr>
            <p:spPr>
              <a:xfrm>
                <a:off x="1943372" y="4419288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618" name="Group 50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96" name="Group 50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534" name="Rectangle 533"/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5" name="Straight Connector 534"/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6" name="Rectangle 535"/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7" name="Straight Connector 536"/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0" name="Rectangle 539"/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43" name="Straight Connector 542"/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824" name="Group 54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8" name="Straight Connector 577"/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578"/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5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6" name="Straight Connector 575"/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/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6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4" name="Straight Connector 573"/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574"/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7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2" name="Straight Connector 571"/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/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8" name="Group 5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570"/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9" name="Group 5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0" name="Group 55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6" name="Straight Connector 565"/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566"/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1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4" name="Straight Connector 563"/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Straight Connector 564"/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2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2" name="Straight Connector 561"/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562"/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3" name="Group 55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0" name="Straight Connector 559"/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560"/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97" name="Group 50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98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52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95810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20616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311" y="292218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543" y="2936282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348" y="293314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6997483" y="2125348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6875678" y="23039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6871985" y="23681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6871985" y="24449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6868295" y="250914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6864603" y="2570243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6864603" y="263760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6860913" y="270653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6868295" y="27754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6871985" y="28428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6871985" y="291174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6875678" y="297597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 flipH="1">
                    <a:off x="6875678" y="2131614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19" name="Group 638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38" name="Group 63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>
                    <a:off x="6510235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2" name="Straight Connector 661"/>
                  <p:cNvCxnSpPr/>
                  <p:nvPr/>
                </p:nvCxnSpPr>
                <p:spPr>
                  <a:xfrm flipV="1">
                    <a:off x="684750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4774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4" name="Straight Connector 663"/>
                  <p:cNvCxnSpPr/>
                  <p:nvPr/>
                </p:nvCxnSpPr>
                <p:spPr>
                  <a:xfrm flipV="1">
                    <a:off x="6396816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5" name="Rectangle 664"/>
                  <p:cNvSpPr/>
                  <p:nvPr/>
                </p:nvSpPr>
                <p:spPr>
                  <a:xfrm>
                    <a:off x="68176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>
                    <a:off x="6405771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6847508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66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flipV="1">
                      <a:off x="70292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flipV="1">
                      <a:off x="65815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7" name="Group 66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flipV="1">
                      <a:off x="7035684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flipV="1">
                      <a:off x="6582008" y="293493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8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 flipV="1">
                      <a:off x="7027208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6582488" y="293486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9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7027688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flipV="1">
                      <a:off x="6582967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0" name="Group 67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flipV="1">
                      <a:off x="7028167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flipV="1">
                      <a:off x="6583447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1" name="Group 67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flipV="1">
                      <a:off x="7028649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flipV="1">
                      <a:off x="6589897" y="293935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2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flipV="1">
                      <a:off x="7029128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flipV="1">
                      <a:off x="6581422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3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2" name="Straight Connector 681"/>
                    <p:cNvCxnSpPr/>
                    <p:nvPr/>
                  </p:nvCxnSpPr>
                  <p:spPr>
                    <a:xfrm flipV="1">
                      <a:off x="7029607" y="2842092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flipV="1">
                      <a:off x="6581901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4" name="Group 67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flipV="1">
                      <a:off x="70271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/>
                    <p:cNvCxnSpPr/>
                    <p:nvPr/>
                  </p:nvCxnSpPr>
                  <p:spPr>
                    <a:xfrm flipV="1">
                      <a:off x="6582382" y="293914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5" name="Group 67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flipV="1">
                      <a:off x="7027584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flipV="1">
                      <a:off x="6582862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39" name="Group 64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40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65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95812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20618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869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1098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906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643" name="Straight Connector 642"/>
                  <p:cNvCxnSpPr/>
                  <p:nvPr/>
                </p:nvCxnSpPr>
                <p:spPr>
                  <a:xfrm flipH="1">
                    <a:off x="6998041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876233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872543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872543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6868851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6865161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6865161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6861469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868851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872543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872543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876233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Straight Connector 654"/>
                  <p:cNvCxnSpPr/>
                  <p:nvPr/>
                </p:nvCxnSpPr>
                <p:spPr>
                  <a:xfrm flipH="1">
                    <a:off x="6876233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0" name="Group 69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80" name="Group 69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20" name="Rectangle 719"/>
                  <p:cNvSpPr/>
                  <p:nvPr/>
                </p:nvSpPr>
                <p:spPr>
                  <a:xfrm>
                    <a:off x="65096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1" name="Straight Connector 720"/>
                  <p:cNvCxnSpPr/>
                  <p:nvPr/>
                </p:nvCxnSpPr>
                <p:spPr>
                  <a:xfrm flipV="1">
                    <a:off x="6846909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2" name="Rectangle 721"/>
                  <p:cNvSpPr/>
                  <p:nvPr/>
                </p:nvSpPr>
                <p:spPr>
                  <a:xfrm>
                    <a:off x="64768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63962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4" name="Rectangle 723"/>
                  <p:cNvSpPr/>
                  <p:nvPr/>
                </p:nvSpPr>
                <p:spPr>
                  <a:xfrm>
                    <a:off x="68170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25" name="Rectangle 724"/>
                  <p:cNvSpPr/>
                  <p:nvPr/>
                </p:nvSpPr>
                <p:spPr>
                  <a:xfrm>
                    <a:off x="6405171" y="3157416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6" name="Straight Connector 725"/>
                  <p:cNvCxnSpPr/>
                  <p:nvPr/>
                </p:nvCxnSpPr>
                <p:spPr>
                  <a:xfrm flipV="1">
                    <a:off x="6846909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08" name="Group 72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flipV="1">
                      <a:off x="70286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flipV="1">
                      <a:off x="65809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09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flipV="1">
                      <a:off x="7029115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flipV="1">
                      <a:off x="6581409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0" name="Group 72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flipV="1">
                      <a:off x="7026610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flipV="1">
                      <a:off x="6581888" y="293486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1" name="Group 72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flipV="1">
                      <a:off x="70270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flipV="1">
                      <a:off x="6582367" y="293479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2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7" name="Straight Connector 746"/>
                    <p:cNvCxnSpPr/>
                    <p:nvPr/>
                  </p:nvCxnSpPr>
                  <p:spPr>
                    <a:xfrm flipV="1">
                      <a:off x="7027569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8" name="Straight Connector 747"/>
                    <p:cNvCxnSpPr/>
                    <p:nvPr/>
                  </p:nvCxnSpPr>
                  <p:spPr>
                    <a:xfrm flipV="1">
                      <a:off x="6582847" y="293472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3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flipV="1">
                      <a:off x="70280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flipV="1">
                      <a:off x="6583328" y="293935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4" name="Group 73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flipV="1">
                      <a:off x="70285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flipV="1">
                      <a:off x="6580824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5" name="Group 73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flipV="1">
                      <a:off x="70290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flipV="1">
                      <a:off x="65813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6" name="Group 73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flipV="1">
                      <a:off x="70265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flipV="1">
                      <a:off x="6581785" y="293914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7" name="Group 73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7" name="Straight Connector 736"/>
                    <p:cNvCxnSpPr/>
                    <p:nvPr/>
                  </p:nvCxnSpPr>
                  <p:spPr>
                    <a:xfrm flipV="1">
                      <a:off x="7026985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flipV="1">
                      <a:off x="6582264" y="293907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81" name="Group 69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82" name="Group 70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1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95812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20618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12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359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16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6997299" y="2125350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>
                    <a:off x="6875494" y="23039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6871802" y="236816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>
                    <a:off x="6871802" y="24449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>
                    <a:off x="6868112" y="25091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>
                    <a:off x="686442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>
                    <a:off x="6864420" y="263760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6860730" y="27065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>
                    <a:off x="6868112" y="277546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>
                    <a:off x="6871802" y="28428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>
                    <a:off x="6871802" y="29117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>
                    <a:off x="6875494" y="297597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Straight Connector 713"/>
                  <p:cNvCxnSpPr/>
                  <p:nvPr/>
                </p:nvCxnSpPr>
                <p:spPr>
                  <a:xfrm flipH="1">
                    <a:off x="6875494" y="2131616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1" name="Group 756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22" name="Group 75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79" name="Rectangle 778"/>
                  <p:cNvSpPr/>
                  <p:nvPr/>
                </p:nvSpPr>
                <p:spPr>
                  <a:xfrm>
                    <a:off x="65090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0" name="Straight Connector 779"/>
                  <p:cNvCxnSpPr/>
                  <p:nvPr/>
                </p:nvCxnSpPr>
                <p:spPr>
                  <a:xfrm flipV="1">
                    <a:off x="6846311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1" name="Rectangle 780"/>
                  <p:cNvSpPr/>
                  <p:nvPr/>
                </p:nvSpPr>
                <p:spPr>
                  <a:xfrm>
                    <a:off x="6476206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2" name="Straight Connector 781"/>
                  <p:cNvCxnSpPr/>
                  <p:nvPr/>
                </p:nvCxnSpPr>
                <p:spPr>
                  <a:xfrm flipV="1">
                    <a:off x="63956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3" name="Rectangle 782"/>
                  <p:cNvSpPr/>
                  <p:nvPr/>
                </p:nvSpPr>
                <p:spPr>
                  <a:xfrm>
                    <a:off x="6816464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84" name="Rectangle 783"/>
                  <p:cNvSpPr/>
                  <p:nvPr/>
                </p:nvSpPr>
                <p:spPr>
                  <a:xfrm>
                    <a:off x="6404573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6846311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650" name="Group 78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4" name="Straight Connector 813"/>
                    <p:cNvCxnSpPr/>
                    <p:nvPr/>
                  </p:nvCxnSpPr>
                  <p:spPr>
                    <a:xfrm flipV="1">
                      <a:off x="7028036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flipV="1">
                      <a:off x="6574360" y="29381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1" name="Group 78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flipV="1">
                      <a:off x="7028517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3" name="Straight Connector 812"/>
                    <p:cNvCxnSpPr/>
                    <p:nvPr/>
                  </p:nvCxnSpPr>
                  <p:spPr>
                    <a:xfrm flipV="1">
                      <a:off x="6580811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2" name="Group 78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flipV="1">
                      <a:off x="7020041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flipV="1">
                      <a:off x="6581290" y="293486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3" name="Group 78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flipV="1">
                      <a:off x="70264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flipV="1">
                      <a:off x="6581770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4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flipV="1">
                      <a:off x="7026970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flipV="1">
                      <a:off x="6582249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5" name="Group 79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flipV="1">
                      <a:off x="70274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flipV="1">
                      <a:off x="6582730" y="293935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6" name="Group 79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2" name="Straight Connector 801"/>
                    <p:cNvCxnSpPr/>
                    <p:nvPr/>
                  </p:nvCxnSpPr>
                  <p:spPr>
                    <a:xfrm flipV="1">
                      <a:off x="70279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Straight Connector 802"/>
                    <p:cNvCxnSpPr/>
                    <p:nvPr/>
                  </p:nvCxnSpPr>
                  <p:spPr>
                    <a:xfrm flipV="1">
                      <a:off x="6574255" y="293928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7" name="Group 79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flipV="1">
                      <a:off x="70284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flipV="1">
                      <a:off x="65807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8" name="Group 79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flipV="1">
                      <a:off x="7019938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flipV="1">
                      <a:off x="6581185" y="2939147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9" name="Group 79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flipV="1">
                      <a:off x="7026387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flipV="1">
                      <a:off x="6581664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23" name="Group 75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24" name="Group 75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7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95812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20618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38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617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42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61" name="Straight Connector 760"/>
                  <p:cNvCxnSpPr/>
                  <p:nvPr/>
                </p:nvCxnSpPr>
                <p:spPr>
                  <a:xfrm flipH="1">
                    <a:off x="6996560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>
                    <a:off x="6874752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>
                    <a:off x="6871062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>
                    <a:off x="6871062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>
                    <a:off x="6867370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>
                    <a:off x="686368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>
                    <a:off x="6863680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>
                    <a:off x="6859988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/>
                  <p:cNvCxnSpPr/>
                  <p:nvPr/>
                </p:nvCxnSpPr>
                <p:spPr>
                  <a:xfrm>
                    <a:off x="6867370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/>
                  <p:cNvCxnSpPr/>
                  <p:nvPr/>
                </p:nvCxnSpPr>
                <p:spPr>
                  <a:xfrm>
                    <a:off x="6871062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/>
                  <p:cNvCxnSpPr/>
                  <p:nvPr/>
                </p:nvCxnSpPr>
                <p:spPr>
                  <a:xfrm>
                    <a:off x="6871062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>
                    <a:off x="6874752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flipH="1">
                    <a:off x="6874752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6" name="Group 815"/>
            <p:cNvGrpSpPr>
              <a:grpSpLocks/>
            </p:cNvGrpSpPr>
            <p:nvPr/>
          </p:nvGrpSpPr>
          <p:grpSpPr bwMode="auto">
            <a:xfrm>
              <a:off x="2267009" y="2732231"/>
              <a:ext cx="1470209" cy="1869141"/>
              <a:chOff x="916173" y="4038600"/>
              <a:chExt cx="1470209" cy="1869141"/>
            </a:xfrm>
          </p:grpSpPr>
          <p:grpSp>
            <p:nvGrpSpPr>
              <p:cNvPr id="206367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0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8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6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0" name="Freeform 190"/>
                <p:cNvSpPr>
                  <a:spLocks/>
                </p:cNvSpPr>
                <p:nvPr/>
              </p:nvSpPr>
              <p:spPr bwMode="auto">
                <a:xfrm>
                  <a:off x="4907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1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9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2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6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18" name="Straight Connector 817"/>
              <p:cNvCxnSpPr/>
              <p:nvPr/>
            </p:nvCxnSpPr>
            <p:spPr>
              <a:xfrm flipH="1">
                <a:off x="1180779" y="4381699"/>
                <a:ext cx="357149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>
                <a:stCxn id="1058" idx="2"/>
              </p:cNvCxnSpPr>
              <p:nvPr/>
            </p:nvCxnSpPr>
            <p:spPr>
              <a:xfrm flipH="1">
                <a:off x="1485547" y="4391220"/>
                <a:ext cx="203178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804600" y="4395981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>
                <a:endCxn id="843" idx="0"/>
              </p:cNvCxnSpPr>
              <p:nvPr/>
            </p:nvCxnSpPr>
            <p:spPr>
              <a:xfrm>
                <a:off x="1944285" y="4419784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372" name="Group 821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550" name="Group 99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21" name="Rectangle 1020"/>
                  <p:cNvSpPr/>
                  <p:nvPr/>
                </p:nvSpPr>
                <p:spPr>
                  <a:xfrm>
                    <a:off x="6508516" y="3062346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2" name="Straight Connector 1021"/>
                  <p:cNvCxnSpPr/>
                  <p:nvPr/>
                </p:nvCxnSpPr>
                <p:spPr>
                  <a:xfrm flipV="1">
                    <a:off x="6845790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3" name="Rectangle 1022"/>
                  <p:cNvSpPr/>
                  <p:nvPr/>
                </p:nvSpPr>
                <p:spPr>
                  <a:xfrm>
                    <a:off x="6475686" y="307174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4" name="Straight Connector 1023"/>
                  <p:cNvCxnSpPr/>
                  <p:nvPr/>
                </p:nvCxnSpPr>
                <p:spPr>
                  <a:xfrm flipV="1">
                    <a:off x="6395097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5" name="Rectangle 1024"/>
                  <p:cNvSpPr/>
                  <p:nvPr/>
                </p:nvSpPr>
                <p:spPr>
                  <a:xfrm>
                    <a:off x="6815943" y="37030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26" name="Rectangle 1025"/>
                  <p:cNvSpPr/>
                  <p:nvPr/>
                </p:nvSpPr>
                <p:spPr>
                  <a:xfrm>
                    <a:off x="6404052" y="3157905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7" name="Straight Connector 1026"/>
                  <p:cNvCxnSpPr/>
                  <p:nvPr/>
                </p:nvCxnSpPr>
                <p:spPr>
                  <a:xfrm flipV="1">
                    <a:off x="6845790" y="3804882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78" name="Group 102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6" name="Straight Connector 1055"/>
                    <p:cNvCxnSpPr/>
                    <p:nvPr/>
                  </p:nvCxnSpPr>
                  <p:spPr>
                    <a:xfrm flipV="1">
                      <a:off x="7027515" y="284620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7" name="Straight Connector 1056"/>
                    <p:cNvCxnSpPr/>
                    <p:nvPr/>
                  </p:nvCxnSpPr>
                  <p:spPr>
                    <a:xfrm flipV="1">
                      <a:off x="6573839" y="293862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79" name="Group 102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4" name="Straight Connector 1053"/>
                    <p:cNvCxnSpPr/>
                    <p:nvPr/>
                  </p:nvCxnSpPr>
                  <p:spPr>
                    <a:xfrm flipV="1">
                      <a:off x="7027996" y="284613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5" name="Straight Connector 1054"/>
                    <p:cNvCxnSpPr/>
                    <p:nvPr/>
                  </p:nvCxnSpPr>
                  <p:spPr>
                    <a:xfrm flipV="1">
                      <a:off x="6574320" y="293855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0" name="Group 102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2" name="Straight Connector 1051"/>
                    <p:cNvCxnSpPr/>
                    <p:nvPr/>
                  </p:nvCxnSpPr>
                  <p:spPr>
                    <a:xfrm flipV="1">
                      <a:off x="7019520" y="284606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/>
                    <p:cNvCxnSpPr/>
                    <p:nvPr/>
                  </p:nvCxnSpPr>
                  <p:spPr>
                    <a:xfrm flipV="1">
                      <a:off x="6580769" y="293848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1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0" name="Straight Connector 1049"/>
                    <p:cNvCxnSpPr/>
                    <p:nvPr/>
                  </p:nvCxnSpPr>
                  <p:spPr>
                    <a:xfrm flipV="1">
                      <a:off x="7020000" y="284599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1" name="Straight Connector 1050"/>
                    <p:cNvCxnSpPr/>
                    <p:nvPr/>
                  </p:nvCxnSpPr>
                  <p:spPr>
                    <a:xfrm flipV="1">
                      <a:off x="6581249" y="293841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2" name="Group 103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8" name="Straight Connector 1047"/>
                    <p:cNvCxnSpPr/>
                    <p:nvPr/>
                  </p:nvCxnSpPr>
                  <p:spPr>
                    <a:xfrm flipV="1">
                      <a:off x="7026449" y="284592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Straight Connector 1048"/>
                    <p:cNvCxnSpPr/>
                    <p:nvPr/>
                  </p:nvCxnSpPr>
                  <p:spPr>
                    <a:xfrm flipV="1">
                      <a:off x="6581728" y="293834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3" name="Group 103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6" name="Straight Connector 1045"/>
                    <p:cNvCxnSpPr/>
                    <p:nvPr/>
                  </p:nvCxnSpPr>
                  <p:spPr>
                    <a:xfrm flipV="1">
                      <a:off x="7026930" y="284585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/>
                    <p:cNvCxnSpPr/>
                    <p:nvPr/>
                  </p:nvCxnSpPr>
                  <p:spPr>
                    <a:xfrm flipV="1">
                      <a:off x="6582209" y="294297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4" name="Group 103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4" name="Straight Connector 1043"/>
                    <p:cNvCxnSpPr/>
                    <p:nvPr/>
                  </p:nvCxnSpPr>
                  <p:spPr>
                    <a:xfrm flipV="1">
                      <a:off x="7027410" y="284578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Straight Connector 1044"/>
                    <p:cNvCxnSpPr/>
                    <p:nvPr/>
                  </p:nvCxnSpPr>
                  <p:spPr>
                    <a:xfrm flipV="1">
                      <a:off x="6573734" y="294290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5" name="Group 103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2" name="Straight Connector 1041"/>
                    <p:cNvCxnSpPr/>
                    <p:nvPr/>
                  </p:nvCxnSpPr>
                  <p:spPr>
                    <a:xfrm flipV="1">
                      <a:off x="7027889" y="2845713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3" name="Straight Connector 1042"/>
                    <p:cNvCxnSpPr/>
                    <p:nvPr/>
                  </p:nvCxnSpPr>
                  <p:spPr>
                    <a:xfrm flipV="1">
                      <a:off x="6574213" y="29428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6" name="Group 103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0" name="Straight Connector 1039"/>
                    <p:cNvCxnSpPr/>
                    <p:nvPr/>
                  </p:nvCxnSpPr>
                  <p:spPr>
                    <a:xfrm flipV="1">
                      <a:off x="7019417" y="285034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1" name="Straight Connector 1040"/>
                    <p:cNvCxnSpPr/>
                    <p:nvPr/>
                  </p:nvCxnSpPr>
                  <p:spPr>
                    <a:xfrm flipV="1">
                      <a:off x="6580664" y="293963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7" name="Group 103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38" name="Straight Connector 1037"/>
                    <p:cNvCxnSpPr/>
                    <p:nvPr/>
                  </p:nvCxnSpPr>
                  <p:spPr>
                    <a:xfrm flipV="1">
                      <a:off x="7019897" y="28502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9" name="Straight Connector 1038"/>
                    <p:cNvCxnSpPr/>
                    <p:nvPr/>
                  </p:nvCxnSpPr>
                  <p:spPr>
                    <a:xfrm flipV="1">
                      <a:off x="6581143" y="2939566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551" name="Group 100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552" name="Group 100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1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96300"/>
                      <a:ext cx="549972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21107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7743" y="292267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973" y="2936772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0780" y="293363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03" name="Straight Connector 1002"/>
                  <p:cNvCxnSpPr/>
                  <p:nvPr/>
                </p:nvCxnSpPr>
                <p:spPr>
                  <a:xfrm flipH="1">
                    <a:off x="6995916" y="2125837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4" name="Straight Connector 1003"/>
                  <p:cNvCxnSpPr/>
                  <p:nvPr/>
                </p:nvCxnSpPr>
                <p:spPr>
                  <a:xfrm>
                    <a:off x="6874108" y="23044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/>
                  <p:cNvCxnSpPr/>
                  <p:nvPr/>
                </p:nvCxnSpPr>
                <p:spPr>
                  <a:xfrm>
                    <a:off x="6870418" y="23686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Straight Connector 1005"/>
                  <p:cNvCxnSpPr/>
                  <p:nvPr/>
                </p:nvCxnSpPr>
                <p:spPr>
                  <a:xfrm>
                    <a:off x="6870418" y="244541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/>
                  <p:cNvCxnSpPr/>
                  <p:nvPr/>
                </p:nvCxnSpPr>
                <p:spPr>
                  <a:xfrm>
                    <a:off x="6866726" y="25096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/>
                  <p:cNvCxnSpPr/>
                  <p:nvPr/>
                </p:nvCxnSpPr>
                <p:spPr>
                  <a:xfrm>
                    <a:off x="6863036" y="257073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/>
                  <p:cNvCxnSpPr/>
                  <p:nvPr/>
                </p:nvCxnSpPr>
                <p:spPr>
                  <a:xfrm>
                    <a:off x="6863036" y="263809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/>
                  <p:cNvCxnSpPr/>
                  <p:nvPr/>
                </p:nvCxnSpPr>
                <p:spPr>
                  <a:xfrm>
                    <a:off x="6859344" y="27070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Straight Connector 1010"/>
                  <p:cNvCxnSpPr/>
                  <p:nvPr/>
                </p:nvCxnSpPr>
                <p:spPr>
                  <a:xfrm>
                    <a:off x="6866726" y="27759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/>
                  <p:cNvCxnSpPr/>
                  <p:nvPr/>
                </p:nvCxnSpPr>
                <p:spPr>
                  <a:xfrm>
                    <a:off x="6870418" y="28433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/>
                  <p:cNvCxnSpPr/>
                  <p:nvPr/>
                </p:nvCxnSpPr>
                <p:spPr>
                  <a:xfrm>
                    <a:off x="6870418" y="29122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/>
                  <p:cNvCxnSpPr/>
                  <p:nvPr/>
                </p:nvCxnSpPr>
                <p:spPr>
                  <a:xfrm>
                    <a:off x="6874108" y="297646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Straight Connector 1014"/>
                  <p:cNvCxnSpPr/>
                  <p:nvPr/>
                </p:nvCxnSpPr>
                <p:spPr>
                  <a:xfrm flipH="1">
                    <a:off x="6874108" y="213210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3" name="Group 822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92" name="Group 941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63" name="Rectangle 962"/>
                  <p:cNvSpPr/>
                  <p:nvPr/>
                </p:nvSpPr>
                <p:spPr>
                  <a:xfrm>
                    <a:off x="6508968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4" name="Straight Connector 963"/>
                  <p:cNvCxnSpPr/>
                  <p:nvPr/>
                </p:nvCxnSpPr>
                <p:spPr>
                  <a:xfrm flipV="1">
                    <a:off x="684623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476135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6" name="Straight Connector 965"/>
                  <p:cNvCxnSpPr/>
                  <p:nvPr/>
                </p:nvCxnSpPr>
                <p:spPr>
                  <a:xfrm flipV="1">
                    <a:off x="63955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7" name="Rectangle 966"/>
                  <p:cNvSpPr/>
                  <p:nvPr/>
                </p:nvSpPr>
                <p:spPr>
                  <a:xfrm>
                    <a:off x="6816392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68" name="Rectangle 967"/>
                  <p:cNvSpPr/>
                  <p:nvPr/>
                </p:nvSpPr>
                <p:spPr>
                  <a:xfrm>
                    <a:off x="6404502" y="3157907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9" name="Straight Connector 968"/>
                  <p:cNvCxnSpPr/>
                  <p:nvPr/>
                </p:nvCxnSpPr>
                <p:spPr>
                  <a:xfrm flipV="1">
                    <a:off x="6846239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20" name="Group 969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8" name="Straight Connector 997"/>
                    <p:cNvCxnSpPr/>
                    <p:nvPr/>
                  </p:nvCxnSpPr>
                  <p:spPr>
                    <a:xfrm flipV="1">
                      <a:off x="7027964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9" name="Straight Connector 998"/>
                    <p:cNvCxnSpPr/>
                    <p:nvPr/>
                  </p:nvCxnSpPr>
                  <p:spPr>
                    <a:xfrm flipV="1">
                      <a:off x="6574288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1" name="Group 970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6" name="Straight Connector 995"/>
                    <p:cNvCxnSpPr/>
                    <p:nvPr/>
                  </p:nvCxnSpPr>
                  <p:spPr>
                    <a:xfrm flipV="1">
                      <a:off x="7028445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7" name="Straight Connector 996"/>
                    <p:cNvCxnSpPr/>
                    <p:nvPr/>
                  </p:nvCxnSpPr>
                  <p:spPr>
                    <a:xfrm flipV="1">
                      <a:off x="6580739" y="29385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2" name="Group 971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4" name="Straight Connector 993"/>
                    <p:cNvCxnSpPr/>
                    <p:nvPr/>
                  </p:nvCxnSpPr>
                  <p:spPr>
                    <a:xfrm flipV="1">
                      <a:off x="7019972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/>
                    <p:cNvCxnSpPr/>
                    <p:nvPr/>
                  </p:nvCxnSpPr>
                  <p:spPr>
                    <a:xfrm flipV="1">
                      <a:off x="6581219" y="2938489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3" name="Group 972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2" name="Straight Connector 991"/>
                    <p:cNvCxnSpPr/>
                    <p:nvPr/>
                  </p:nvCxnSpPr>
                  <p:spPr>
                    <a:xfrm flipV="1">
                      <a:off x="7026421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3" name="Straight Connector 992"/>
                    <p:cNvCxnSpPr/>
                    <p:nvPr/>
                  </p:nvCxnSpPr>
                  <p:spPr>
                    <a:xfrm flipV="1">
                      <a:off x="6581698" y="293841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4" name="Group 973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0" name="Straight Connector 989"/>
                    <p:cNvCxnSpPr/>
                    <p:nvPr/>
                  </p:nvCxnSpPr>
                  <p:spPr>
                    <a:xfrm flipV="1">
                      <a:off x="7026900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1" name="Straight Connector 990"/>
                    <p:cNvCxnSpPr/>
                    <p:nvPr/>
                  </p:nvCxnSpPr>
                  <p:spPr>
                    <a:xfrm flipV="1">
                      <a:off x="6582177" y="29383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5" name="Group 974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8" name="Straight Connector 987"/>
                    <p:cNvCxnSpPr/>
                    <p:nvPr/>
                  </p:nvCxnSpPr>
                  <p:spPr>
                    <a:xfrm flipV="1">
                      <a:off x="7027381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9" name="Straight Connector 988"/>
                    <p:cNvCxnSpPr/>
                    <p:nvPr/>
                  </p:nvCxnSpPr>
                  <p:spPr>
                    <a:xfrm flipV="1">
                      <a:off x="6582659" y="294297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6" name="Group 97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6" name="Straight Connector 985"/>
                    <p:cNvCxnSpPr/>
                    <p:nvPr/>
                  </p:nvCxnSpPr>
                  <p:spPr>
                    <a:xfrm flipV="1">
                      <a:off x="7027861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>
                    <a:xfrm flipV="1">
                      <a:off x="6574185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7" name="Group 97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4" name="Straight Connector 983"/>
                    <p:cNvCxnSpPr/>
                    <p:nvPr/>
                  </p:nvCxnSpPr>
                  <p:spPr>
                    <a:xfrm flipV="1">
                      <a:off x="7028340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/>
                    <p:cNvCxnSpPr/>
                    <p:nvPr/>
                  </p:nvCxnSpPr>
                  <p:spPr>
                    <a:xfrm flipV="1">
                      <a:off x="6580634" y="294284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8" name="Group 97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2" name="Straight Connector 981"/>
                    <p:cNvCxnSpPr/>
                    <p:nvPr/>
                  </p:nvCxnSpPr>
                  <p:spPr>
                    <a:xfrm flipV="1">
                      <a:off x="7019866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3" name="Straight Connector 982"/>
                    <p:cNvCxnSpPr/>
                    <p:nvPr/>
                  </p:nvCxnSpPr>
                  <p:spPr>
                    <a:xfrm flipV="1">
                      <a:off x="6581115" y="293963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9" name="Group 97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0" name="Straight Connector 979"/>
                    <p:cNvCxnSpPr/>
                    <p:nvPr/>
                  </p:nvCxnSpPr>
                  <p:spPr>
                    <a:xfrm flipV="1">
                      <a:off x="7026315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1" name="Straight Connector 980"/>
                    <p:cNvCxnSpPr/>
                    <p:nvPr/>
                  </p:nvCxnSpPr>
                  <p:spPr>
                    <a:xfrm flipV="1">
                      <a:off x="6581595" y="293956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93" name="Group 942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94" name="Group 943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5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96302"/>
                      <a:ext cx="54997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2110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299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531" y="2936774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2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336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945" name="Straight Connector 944"/>
                  <p:cNvCxnSpPr/>
                  <p:nvPr/>
                </p:nvCxnSpPr>
                <p:spPr>
                  <a:xfrm flipH="1">
                    <a:off x="6996471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>
                    <a:off x="6874666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>
                    <a:off x="6870974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>
                    <a:off x="6870974" y="24454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9" name="Straight Connector 948"/>
                  <p:cNvCxnSpPr/>
                  <p:nvPr/>
                </p:nvCxnSpPr>
                <p:spPr>
                  <a:xfrm>
                    <a:off x="6867284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>
                    <a:off x="6863592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>
                    <a:off x="6863592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>
                    <a:off x="6859902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3" name="Straight Connector 952"/>
                  <p:cNvCxnSpPr/>
                  <p:nvPr/>
                </p:nvCxnSpPr>
                <p:spPr>
                  <a:xfrm>
                    <a:off x="6867284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4" name="Straight Connector 953"/>
                  <p:cNvCxnSpPr/>
                  <p:nvPr/>
                </p:nvCxnSpPr>
                <p:spPr>
                  <a:xfrm>
                    <a:off x="6870974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5" name="Straight Connector 954"/>
                  <p:cNvCxnSpPr/>
                  <p:nvPr/>
                </p:nvCxnSpPr>
                <p:spPr>
                  <a:xfrm>
                    <a:off x="6870974" y="29122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6" name="Straight Connector 955"/>
                  <p:cNvCxnSpPr/>
                  <p:nvPr/>
                </p:nvCxnSpPr>
                <p:spPr>
                  <a:xfrm>
                    <a:off x="6874666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7" name="Straight Connector 956"/>
                  <p:cNvCxnSpPr/>
                  <p:nvPr/>
                </p:nvCxnSpPr>
                <p:spPr>
                  <a:xfrm flipH="1">
                    <a:off x="6874666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4" name="Group 823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34" name="Group 88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05" name="Rectangle 904"/>
                  <p:cNvSpPr/>
                  <p:nvPr/>
                </p:nvSpPr>
                <p:spPr>
                  <a:xfrm>
                    <a:off x="6508368" y="3062348"/>
                    <a:ext cx="456662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6848625" y="3062348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7" name="Rectangle 906"/>
                  <p:cNvSpPr/>
                  <p:nvPr/>
                </p:nvSpPr>
                <p:spPr>
                  <a:xfrm>
                    <a:off x="6475537" y="3071747"/>
                    <a:ext cx="13431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8" name="Straight Connector 907"/>
                  <p:cNvCxnSpPr/>
                  <p:nvPr/>
                </p:nvCxnSpPr>
                <p:spPr>
                  <a:xfrm flipV="1">
                    <a:off x="63949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815794" y="3703060"/>
                    <a:ext cx="14028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403904" y="3157907"/>
                    <a:ext cx="447707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11" name="Straight Connector 910"/>
                  <p:cNvCxnSpPr/>
                  <p:nvPr/>
                </p:nvCxnSpPr>
                <p:spPr>
                  <a:xfrm flipV="1">
                    <a:off x="6848625" y="3804884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62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40" name="Straight Connector 939"/>
                    <p:cNvCxnSpPr/>
                    <p:nvPr/>
                  </p:nvCxnSpPr>
                  <p:spPr>
                    <a:xfrm flipV="1">
                      <a:off x="7036319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Straight Connector 940"/>
                    <p:cNvCxnSpPr/>
                    <p:nvPr/>
                  </p:nvCxnSpPr>
                  <p:spPr>
                    <a:xfrm flipV="1">
                      <a:off x="6573691" y="2938628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3" name="Group 91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8" name="Straight Connector 937"/>
                    <p:cNvCxnSpPr/>
                    <p:nvPr/>
                  </p:nvCxnSpPr>
                  <p:spPr>
                    <a:xfrm flipV="1">
                      <a:off x="7036801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Straight Connector 938"/>
                    <p:cNvCxnSpPr/>
                    <p:nvPr/>
                  </p:nvCxnSpPr>
                  <p:spPr>
                    <a:xfrm flipV="1">
                      <a:off x="6574172" y="2938559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4" name="Group 91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6" name="Straight Connector 935"/>
                    <p:cNvCxnSpPr/>
                    <p:nvPr/>
                  </p:nvCxnSpPr>
                  <p:spPr>
                    <a:xfrm flipV="1">
                      <a:off x="70283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7" name="Straight Connector 936"/>
                    <p:cNvCxnSpPr/>
                    <p:nvPr/>
                  </p:nvCxnSpPr>
                  <p:spPr>
                    <a:xfrm flipV="1">
                      <a:off x="6580621" y="293848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5" name="Group 91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4" name="Straight Connector 933"/>
                    <p:cNvCxnSpPr/>
                    <p:nvPr/>
                  </p:nvCxnSpPr>
                  <p:spPr>
                    <a:xfrm flipV="1">
                      <a:off x="7028806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5" name="Straight Connector 934"/>
                    <p:cNvCxnSpPr/>
                    <p:nvPr/>
                  </p:nvCxnSpPr>
                  <p:spPr>
                    <a:xfrm flipV="1">
                      <a:off x="6581100" y="293841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6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2" name="Straight Connector 931"/>
                    <p:cNvCxnSpPr/>
                    <p:nvPr/>
                  </p:nvCxnSpPr>
                  <p:spPr>
                    <a:xfrm flipV="1">
                      <a:off x="7029286" y="2845924"/>
                      <a:ext cx="119388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/>
                    <p:cNvCxnSpPr/>
                    <p:nvPr/>
                  </p:nvCxnSpPr>
                  <p:spPr>
                    <a:xfrm flipV="1">
                      <a:off x="6581580" y="293835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7" name="Group 91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0" name="Straight Connector 929"/>
                    <p:cNvCxnSpPr/>
                    <p:nvPr/>
                  </p:nvCxnSpPr>
                  <p:spPr>
                    <a:xfrm flipV="1">
                      <a:off x="7035737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1" name="Straight Connector 930"/>
                    <p:cNvCxnSpPr/>
                    <p:nvPr/>
                  </p:nvCxnSpPr>
                  <p:spPr>
                    <a:xfrm flipV="1">
                      <a:off x="6582061" y="294297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8" name="Group 91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8" name="Straight Connector 927"/>
                    <p:cNvCxnSpPr/>
                    <p:nvPr/>
                  </p:nvCxnSpPr>
                  <p:spPr>
                    <a:xfrm flipV="1">
                      <a:off x="70362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9" name="Straight Connector 928"/>
                    <p:cNvCxnSpPr/>
                    <p:nvPr/>
                  </p:nvCxnSpPr>
                  <p:spPr>
                    <a:xfrm flipV="1">
                      <a:off x="6573585" y="2942909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9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6" name="Straight Connector 925"/>
                    <p:cNvCxnSpPr/>
                    <p:nvPr/>
                  </p:nvCxnSpPr>
                  <p:spPr>
                    <a:xfrm flipV="1">
                      <a:off x="7036695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/>
                    <p:cNvCxnSpPr/>
                    <p:nvPr/>
                  </p:nvCxnSpPr>
                  <p:spPr>
                    <a:xfrm flipV="1">
                      <a:off x="6574065" y="2942840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0" name="Group 91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4" name="Straight Connector 923"/>
                    <p:cNvCxnSpPr/>
                    <p:nvPr/>
                  </p:nvCxnSpPr>
                  <p:spPr>
                    <a:xfrm flipV="1">
                      <a:off x="7028222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Straight Connector 924"/>
                    <p:cNvCxnSpPr/>
                    <p:nvPr/>
                  </p:nvCxnSpPr>
                  <p:spPr>
                    <a:xfrm flipV="1">
                      <a:off x="6574546" y="293963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1" name="Group 92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2" name="Straight Connector 921"/>
                    <p:cNvCxnSpPr/>
                    <p:nvPr/>
                  </p:nvCxnSpPr>
                  <p:spPr>
                    <a:xfrm flipV="1">
                      <a:off x="7028701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Straight Connector 922"/>
                    <p:cNvCxnSpPr/>
                    <p:nvPr/>
                  </p:nvCxnSpPr>
                  <p:spPr>
                    <a:xfrm flipV="1">
                      <a:off x="6580995" y="293956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35" name="Group 88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36" name="Group 88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0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96302"/>
                      <a:ext cx="55366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21109"/>
                      <a:ext cx="67916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25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789" y="2936774"/>
                      <a:ext cx="527828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4287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7006804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>
                    <a:off x="6884999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>
                    <a:off x="6881307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Straight Connector 889"/>
                  <p:cNvCxnSpPr/>
                  <p:nvPr/>
                </p:nvCxnSpPr>
                <p:spPr>
                  <a:xfrm>
                    <a:off x="6877617" y="244541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>
                    <a:off x="6877617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>
                    <a:off x="6873925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>
                    <a:off x="6873925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/>
                  <p:cNvCxnSpPr/>
                  <p:nvPr/>
                </p:nvCxnSpPr>
                <p:spPr>
                  <a:xfrm>
                    <a:off x="6870235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>
                    <a:off x="6877617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6881307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>
                    <a:off x="6877617" y="2912238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/>
                  <p:cNvCxnSpPr/>
                  <p:nvPr/>
                </p:nvCxnSpPr>
                <p:spPr>
                  <a:xfrm>
                    <a:off x="6884999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6884999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5" name="Group 824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76" name="Group 82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847" name="Rectangle 846"/>
                  <p:cNvSpPr/>
                  <p:nvPr/>
                </p:nvSpPr>
                <p:spPr>
                  <a:xfrm>
                    <a:off x="6510754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6848027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9" name="Rectangle 848"/>
                  <p:cNvSpPr/>
                  <p:nvPr/>
                </p:nvSpPr>
                <p:spPr>
                  <a:xfrm>
                    <a:off x="6477923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0" name="Straight Connector 849"/>
                  <p:cNvCxnSpPr/>
                  <p:nvPr/>
                </p:nvCxnSpPr>
                <p:spPr>
                  <a:xfrm flipV="1">
                    <a:off x="6397335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Rectangle 850"/>
                  <p:cNvSpPr/>
                  <p:nvPr/>
                </p:nvSpPr>
                <p:spPr>
                  <a:xfrm>
                    <a:off x="6818180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52" name="Rectangle 851"/>
                  <p:cNvSpPr/>
                  <p:nvPr/>
                </p:nvSpPr>
                <p:spPr>
                  <a:xfrm>
                    <a:off x="6406290" y="3157907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3" name="Straight Connector 852"/>
                  <p:cNvCxnSpPr/>
                  <p:nvPr/>
                </p:nvCxnSpPr>
                <p:spPr>
                  <a:xfrm flipV="1">
                    <a:off x="6848027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04" name="Group 85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2" name="Straight Connector 881"/>
                    <p:cNvCxnSpPr/>
                    <p:nvPr/>
                  </p:nvCxnSpPr>
                  <p:spPr>
                    <a:xfrm flipV="1">
                      <a:off x="7035722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3" name="Straight Connector 882"/>
                    <p:cNvCxnSpPr/>
                    <p:nvPr/>
                  </p:nvCxnSpPr>
                  <p:spPr>
                    <a:xfrm flipV="1">
                      <a:off x="6582046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5" name="Group 85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0" name="Straight Connector 879"/>
                    <p:cNvCxnSpPr/>
                    <p:nvPr/>
                  </p:nvCxnSpPr>
                  <p:spPr>
                    <a:xfrm flipV="1">
                      <a:off x="7036203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Straight Connector 880"/>
                    <p:cNvCxnSpPr/>
                    <p:nvPr/>
                  </p:nvCxnSpPr>
                  <p:spPr>
                    <a:xfrm flipV="1">
                      <a:off x="6582527" y="293855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6" name="Group 85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8" name="Straight Connector 877"/>
                    <p:cNvCxnSpPr/>
                    <p:nvPr/>
                  </p:nvCxnSpPr>
                  <p:spPr>
                    <a:xfrm flipV="1">
                      <a:off x="70277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/>
                    <p:cNvCxnSpPr/>
                    <p:nvPr/>
                  </p:nvCxnSpPr>
                  <p:spPr>
                    <a:xfrm flipV="1">
                      <a:off x="6583007" y="293848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7" name="Group 85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6" name="Straight Connector 875"/>
                    <p:cNvCxnSpPr/>
                    <p:nvPr/>
                  </p:nvCxnSpPr>
                  <p:spPr>
                    <a:xfrm flipV="1">
                      <a:off x="7028207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Straight Connector 876"/>
                    <p:cNvCxnSpPr/>
                    <p:nvPr/>
                  </p:nvCxnSpPr>
                  <p:spPr>
                    <a:xfrm flipV="1">
                      <a:off x="6583486" y="293841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8" name="Group 85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4" name="Straight Connector 873"/>
                    <p:cNvCxnSpPr/>
                    <p:nvPr/>
                  </p:nvCxnSpPr>
                  <p:spPr>
                    <a:xfrm flipV="1">
                      <a:off x="7028686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Straight Connector 874"/>
                    <p:cNvCxnSpPr/>
                    <p:nvPr/>
                  </p:nvCxnSpPr>
                  <p:spPr>
                    <a:xfrm flipV="1">
                      <a:off x="6589935" y="2938350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9" name="Group 85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2" name="Straight Connector 871"/>
                    <p:cNvCxnSpPr/>
                    <p:nvPr/>
                  </p:nvCxnSpPr>
                  <p:spPr>
                    <a:xfrm flipV="1">
                      <a:off x="7035137" y="2845854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Straight Connector 872"/>
                    <p:cNvCxnSpPr/>
                    <p:nvPr/>
                  </p:nvCxnSpPr>
                  <p:spPr>
                    <a:xfrm flipV="1">
                      <a:off x="6590416" y="294297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0" name="Group 85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0" name="Straight Connector 869"/>
                    <p:cNvCxnSpPr/>
                    <p:nvPr/>
                  </p:nvCxnSpPr>
                  <p:spPr>
                    <a:xfrm flipV="1">
                      <a:off x="70356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Straight Connector 870"/>
                    <p:cNvCxnSpPr/>
                    <p:nvPr/>
                  </p:nvCxnSpPr>
                  <p:spPr>
                    <a:xfrm flipV="1">
                      <a:off x="6581941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1" name="Group 86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8" name="Straight Connector 867"/>
                    <p:cNvCxnSpPr/>
                    <p:nvPr/>
                  </p:nvCxnSpPr>
                  <p:spPr>
                    <a:xfrm flipV="1">
                      <a:off x="7036096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9" name="Straight Connector 868"/>
                    <p:cNvCxnSpPr/>
                    <p:nvPr/>
                  </p:nvCxnSpPr>
                  <p:spPr>
                    <a:xfrm flipV="1">
                      <a:off x="6582420" y="294284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2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6" name="Straight Connector 865"/>
                    <p:cNvCxnSpPr/>
                    <p:nvPr/>
                  </p:nvCxnSpPr>
                  <p:spPr>
                    <a:xfrm flipV="1">
                      <a:off x="7027624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7" name="Straight Connector 866"/>
                    <p:cNvCxnSpPr/>
                    <p:nvPr/>
                  </p:nvCxnSpPr>
                  <p:spPr>
                    <a:xfrm flipV="1">
                      <a:off x="6582901" y="293963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3" name="Group 86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4" name="Straight Connector 863"/>
                    <p:cNvCxnSpPr/>
                    <p:nvPr/>
                  </p:nvCxnSpPr>
                  <p:spPr>
                    <a:xfrm flipV="1">
                      <a:off x="7028103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5" name="Straight Connector 864"/>
                    <p:cNvCxnSpPr/>
                    <p:nvPr/>
                  </p:nvCxnSpPr>
                  <p:spPr>
                    <a:xfrm flipV="1">
                      <a:off x="6583381" y="293956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77" name="Group 82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78" name="Group 82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84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96302"/>
                      <a:ext cx="542590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21109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1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22" y="2936774"/>
                      <a:ext cx="516753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29" y="2933641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6998683" y="2125839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>
                    <a:off x="6884257" y="2304424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>
                    <a:off x="6880567" y="236865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/>
                  <p:cNvCxnSpPr/>
                  <p:nvPr/>
                </p:nvCxnSpPr>
                <p:spPr>
                  <a:xfrm>
                    <a:off x="6880567" y="244541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>
                    <a:off x="6876875" y="25096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>
                    <a:off x="6873185" y="2570734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>
                    <a:off x="6873185" y="2638096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/>
                  <p:cNvCxnSpPr/>
                  <p:nvPr/>
                </p:nvCxnSpPr>
                <p:spPr>
                  <a:xfrm>
                    <a:off x="6869493" y="270702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>
                    <a:off x="6876875" y="2775951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>
                    <a:off x="6880567" y="28433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>
                    <a:off x="6880567" y="2912238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Straight Connector 839"/>
                  <p:cNvCxnSpPr/>
                  <p:nvPr/>
                </p:nvCxnSpPr>
                <p:spPr>
                  <a:xfrm>
                    <a:off x="6884257" y="297646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6884257" y="2132105"/>
                    <a:ext cx="12919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7" name="Group 1062"/>
            <p:cNvGrpSpPr>
              <a:grpSpLocks/>
            </p:cNvGrpSpPr>
            <p:nvPr/>
          </p:nvGrpSpPr>
          <p:grpSpPr bwMode="auto">
            <a:xfrm>
              <a:off x="3857904" y="2759971"/>
              <a:ext cx="1470209" cy="1869141"/>
              <a:chOff x="916173" y="4038600"/>
              <a:chExt cx="1470209" cy="1869141"/>
            </a:xfrm>
          </p:grpSpPr>
          <p:grpSp>
            <p:nvGrpSpPr>
              <p:cNvPr id="206121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3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3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3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Freeform 191"/>
                <p:cNvSpPr>
                  <a:spLocks/>
                </p:cNvSpPr>
                <p:nvPr/>
              </p:nvSpPr>
              <p:spPr bwMode="auto">
                <a:xfrm>
                  <a:off x="4478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Freeform 192"/>
                <p:cNvSpPr>
                  <a:spLocks/>
                </p:cNvSpPr>
                <p:nvPr/>
              </p:nvSpPr>
              <p:spPr bwMode="auto">
                <a:xfrm>
                  <a:off x="4596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65" name="Straight Connector 1064"/>
              <p:cNvCxnSpPr/>
              <p:nvPr/>
            </p:nvCxnSpPr>
            <p:spPr>
              <a:xfrm flipH="1">
                <a:off x="1181977" y="4380935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>
                <a:stCxn id="1305" idx="2"/>
              </p:cNvCxnSpPr>
              <p:nvPr/>
            </p:nvCxnSpPr>
            <p:spPr>
              <a:xfrm flipH="1">
                <a:off x="1486744" y="4390457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1804211" y="4395218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>
                <a:endCxn id="1090" idx="0"/>
              </p:cNvCxnSpPr>
              <p:nvPr/>
            </p:nvCxnSpPr>
            <p:spPr>
              <a:xfrm>
                <a:off x="1943896" y="4419021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26" name="Group 1068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04" name="Group 124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68" name="Rectangle 1267"/>
                  <p:cNvSpPr/>
                  <p:nvPr/>
                </p:nvSpPr>
                <p:spPr>
                  <a:xfrm>
                    <a:off x="6510771" y="3058460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69" name="Straight Connector 1268"/>
                  <p:cNvCxnSpPr/>
                  <p:nvPr/>
                </p:nvCxnSpPr>
                <p:spPr>
                  <a:xfrm flipV="1">
                    <a:off x="684804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6477938" y="3067859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1" name="Straight Connector 1270"/>
                  <p:cNvCxnSpPr/>
                  <p:nvPr/>
                </p:nvCxnSpPr>
                <p:spPr>
                  <a:xfrm flipV="1">
                    <a:off x="639735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2" name="Rectangle 1271"/>
                  <p:cNvSpPr/>
                  <p:nvPr/>
                </p:nvSpPr>
                <p:spPr>
                  <a:xfrm>
                    <a:off x="6818195" y="3702304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73" name="Rectangle 1272"/>
                  <p:cNvSpPr/>
                  <p:nvPr/>
                </p:nvSpPr>
                <p:spPr>
                  <a:xfrm>
                    <a:off x="6406305" y="3157151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4" name="Straight Connector 1273"/>
                  <p:cNvCxnSpPr/>
                  <p:nvPr/>
                </p:nvCxnSpPr>
                <p:spPr>
                  <a:xfrm flipV="1">
                    <a:off x="6848042" y="380412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332" name="Group 127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3" name="Straight Connector 1302"/>
                    <p:cNvCxnSpPr/>
                    <p:nvPr/>
                  </p:nvCxnSpPr>
                  <p:spPr>
                    <a:xfrm flipV="1">
                      <a:off x="7035737" y="2845447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4" name="Straight Connector 1303"/>
                    <p:cNvCxnSpPr/>
                    <p:nvPr/>
                  </p:nvCxnSpPr>
                  <p:spPr>
                    <a:xfrm flipV="1">
                      <a:off x="6582061" y="293473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3" name="Group 1275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1" name="Straight Connector 1300"/>
                    <p:cNvCxnSpPr/>
                    <p:nvPr/>
                  </p:nvCxnSpPr>
                  <p:spPr>
                    <a:xfrm flipV="1">
                      <a:off x="7036218" y="284537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2" name="Straight Connector 1301"/>
                    <p:cNvCxnSpPr/>
                    <p:nvPr/>
                  </p:nvCxnSpPr>
                  <p:spPr>
                    <a:xfrm flipV="1">
                      <a:off x="6582542" y="293467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4" name="Group 1276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9" name="Straight Connector 1298"/>
                    <p:cNvCxnSpPr/>
                    <p:nvPr/>
                  </p:nvCxnSpPr>
                  <p:spPr>
                    <a:xfrm flipV="1">
                      <a:off x="7027744" y="284530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/>
                    <p:cNvCxnSpPr/>
                    <p:nvPr/>
                  </p:nvCxnSpPr>
                  <p:spPr>
                    <a:xfrm flipV="1">
                      <a:off x="6583022" y="293460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5" name="Group 1277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7" name="Straight Connector 1296"/>
                    <p:cNvCxnSpPr/>
                    <p:nvPr/>
                  </p:nvCxnSpPr>
                  <p:spPr>
                    <a:xfrm flipV="1">
                      <a:off x="7028224" y="284210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8" name="Straight Connector 1297"/>
                    <p:cNvCxnSpPr/>
                    <p:nvPr/>
                  </p:nvCxnSpPr>
                  <p:spPr>
                    <a:xfrm flipV="1">
                      <a:off x="6583501" y="293453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6" name="Group 1278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5" name="Straight Connector 1294"/>
                    <p:cNvCxnSpPr/>
                    <p:nvPr/>
                  </p:nvCxnSpPr>
                  <p:spPr>
                    <a:xfrm flipV="1">
                      <a:off x="7028703" y="284203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6" name="Straight Connector 1295"/>
                    <p:cNvCxnSpPr/>
                    <p:nvPr/>
                  </p:nvCxnSpPr>
                  <p:spPr>
                    <a:xfrm flipV="1">
                      <a:off x="6589950" y="2934461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7" name="Group 1279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3" name="Straight Connector 1292"/>
                    <p:cNvCxnSpPr/>
                    <p:nvPr/>
                  </p:nvCxnSpPr>
                  <p:spPr>
                    <a:xfrm flipV="1">
                      <a:off x="7035154" y="2841966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4" name="Straight Connector 1293"/>
                    <p:cNvCxnSpPr/>
                    <p:nvPr/>
                  </p:nvCxnSpPr>
                  <p:spPr>
                    <a:xfrm flipV="1">
                      <a:off x="6590431" y="293909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8" name="Group 1280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1" name="Straight Connector 1290"/>
                    <p:cNvCxnSpPr/>
                    <p:nvPr/>
                  </p:nvCxnSpPr>
                  <p:spPr>
                    <a:xfrm flipV="1">
                      <a:off x="7035633" y="2841896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2" name="Straight Connector 1291"/>
                    <p:cNvCxnSpPr/>
                    <p:nvPr/>
                  </p:nvCxnSpPr>
                  <p:spPr>
                    <a:xfrm flipV="1">
                      <a:off x="6581958" y="293902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9" name="Group 1281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9" name="Straight Connector 1288"/>
                    <p:cNvCxnSpPr/>
                    <p:nvPr/>
                  </p:nvCxnSpPr>
                  <p:spPr>
                    <a:xfrm flipV="1">
                      <a:off x="7036113" y="284182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0" name="Straight Connector 1289"/>
                    <p:cNvCxnSpPr/>
                    <p:nvPr/>
                  </p:nvCxnSpPr>
                  <p:spPr>
                    <a:xfrm flipV="1">
                      <a:off x="6582437" y="293895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0" name="Group 1282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7" name="Straight Connector 1286"/>
                    <p:cNvCxnSpPr/>
                    <p:nvPr/>
                  </p:nvCxnSpPr>
                  <p:spPr>
                    <a:xfrm flipV="1">
                      <a:off x="7027639" y="2846456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8" name="Straight Connector 1287"/>
                    <p:cNvCxnSpPr/>
                    <p:nvPr/>
                  </p:nvCxnSpPr>
                  <p:spPr>
                    <a:xfrm flipV="1">
                      <a:off x="6582918" y="293888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1" name="Group 1283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5" name="Straight Connector 1284"/>
                    <p:cNvCxnSpPr/>
                    <p:nvPr/>
                  </p:nvCxnSpPr>
                  <p:spPr>
                    <a:xfrm flipV="1">
                      <a:off x="7028118" y="284638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/>
                    <p:cNvCxnSpPr/>
                    <p:nvPr/>
                  </p:nvCxnSpPr>
                  <p:spPr>
                    <a:xfrm flipV="1">
                      <a:off x="6583398" y="293881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05" name="Group 1247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06" name="Group 1248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63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95546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4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20353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5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29" y="292192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6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43" y="2936018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7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48" y="2932885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250" name="Straight Connector 1249"/>
                  <p:cNvCxnSpPr/>
                  <p:nvPr/>
                </p:nvCxnSpPr>
                <p:spPr>
                  <a:xfrm flipH="1">
                    <a:off x="6998701" y="2125084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1" name="Straight Connector 1250"/>
                  <p:cNvCxnSpPr/>
                  <p:nvPr/>
                </p:nvCxnSpPr>
                <p:spPr>
                  <a:xfrm>
                    <a:off x="6884278" y="2303669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880586" y="236789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/>
                  <p:cNvCxnSpPr/>
                  <p:nvPr/>
                </p:nvCxnSpPr>
                <p:spPr>
                  <a:xfrm>
                    <a:off x="6880586" y="244465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876896" y="2508884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5" name="Straight Connector 1254"/>
                  <p:cNvCxnSpPr/>
                  <p:nvPr/>
                </p:nvCxnSpPr>
                <p:spPr>
                  <a:xfrm>
                    <a:off x="6873204" y="2569979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873204" y="26373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7" name="Straight Connector 1256"/>
                  <p:cNvCxnSpPr/>
                  <p:nvPr/>
                </p:nvCxnSpPr>
                <p:spPr>
                  <a:xfrm>
                    <a:off x="6869514" y="2706267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876896" y="2775195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Straight Connector 1258"/>
                  <p:cNvCxnSpPr/>
                  <p:nvPr/>
                </p:nvCxnSpPr>
                <p:spPr>
                  <a:xfrm>
                    <a:off x="6880586" y="284255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880586" y="291148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Straight Connector 1260"/>
                  <p:cNvCxnSpPr/>
                  <p:nvPr/>
                </p:nvCxnSpPr>
                <p:spPr>
                  <a:xfrm>
                    <a:off x="6884278" y="29757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Straight Connector 1261"/>
                  <p:cNvCxnSpPr/>
                  <p:nvPr/>
                </p:nvCxnSpPr>
                <p:spPr>
                  <a:xfrm flipH="1">
                    <a:off x="6884278" y="2131351"/>
                    <a:ext cx="12918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7" name="Group 1069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246" name="Group 118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10" name="Rectangle 1209"/>
                  <p:cNvSpPr/>
                  <p:nvPr/>
                </p:nvSpPr>
                <p:spPr>
                  <a:xfrm>
                    <a:off x="6517190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1" name="Straight Connector 1210"/>
                  <p:cNvCxnSpPr/>
                  <p:nvPr/>
                </p:nvCxnSpPr>
                <p:spPr>
                  <a:xfrm flipV="1">
                    <a:off x="685446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2" name="Rectangle 1211"/>
                  <p:cNvSpPr/>
                  <p:nvPr/>
                </p:nvSpPr>
                <p:spPr>
                  <a:xfrm>
                    <a:off x="648435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3" name="Straight Connector 1212"/>
                  <p:cNvCxnSpPr/>
                  <p:nvPr/>
                </p:nvCxnSpPr>
                <p:spPr>
                  <a:xfrm flipV="1">
                    <a:off x="6403770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4" name="Rectangle 1213"/>
                  <p:cNvSpPr/>
                  <p:nvPr/>
                </p:nvSpPr>
                <p:spPr>
                  <a:xfrm>
                    <a:off x="6824616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15" name="Rectangle 1214"/>
                  <p:cNvSpPr/>
                  <p:nvPr/>
                </p:nvSpPr>
                <p:spPr>
                  <a:xfrm>
                    <a:off x="6412726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6" name="Straight Connector 1215"/>
                  <p:cNvCxnSpPr/>
                  <p:nvPr/>
                </p:nvCxnSpPr>
                <p:spPr>
                  <a:xfrm flipV="1">
                    <a:off x="6854463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74" name="Group 121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5" name="Straight Connector 1244"/>
                    <p:cNvCxnSpPr/>
                    <p:nvPr/>
                  </p:nvCxnSpPr>
                  <p:spPr>
                    <a:xfrm flipV="1">
                      <a:off x="7036188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6" name="Straight Connector 1245"/>
                    <p:cNvCxnSpPr/>
                    <p:nvPr/>
                  </p:nvCxnSpPr>
                  <p:spPr>
                    <a:xfrm flipV="1">
                      <a:off x="65825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5" name="Group 121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3" name="Straight Connector 1242"/>
                    <p:cNvCxnSpPr/>
                    <p:nvPr/>
                  </p:nvCxnSpPr>
                  <p:spPr>
                    <a:xfrm flipV="1">
                      <a:off x="70366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Straight Connector 1243"/>
                    <p:cNvCxnSpPr/>
                    <p:nvPr/>
                  </p:nvCxnSpPr>
                  <p:spPr>
                    <a:xfrm flipV="1">
                      <a:off x="6582993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6" name="Group 121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1" name="Straight Connector 1240"/>
                    <p:cNvCxnSpPr/>
                    <p:nvPr/>
                  </p:nvCxnSpPr>
                  <p:spPr>
                    <a:xfrm flipV="1">
                      <a:off x="7028194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2" name="Straight Connector 1241"/>
                    <p:cNvCxnSpPr/>
                    <p:nvPr/>
                  </p:nvCxnSpPr>
                  <p:spPr>
                    <a:xfrm flipV="1">
                      <a:off x="6583473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7" name="Group 121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9" name="Straight Connector 1238"/>
                    <p:cNvCxnSpPr/>
                    <p:nvPr/>
                  </p:nvCxnSpPr>
                  <p:spPr>
                    <a:xfrm flipV="1">
                      <a:off x="7028673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0" name="Straight Connector 1239"/>
                    <p:cNvCxnSpPr/>
                    <p:nvPr/>
                  </p:nvCxnSpPr>
                  <p:spPr>
                    <a:xfrm flipV="1">
                      <a:off x="6589922" y="2934532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8" name="Group 122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7" name="Straight Connector 1236"/>
                    <p:cNvCxnSpPr/>
                    <p:nvPr/>
                  </p:nvCxnSpPr>
                  <p:spPr>
                    <a:xfrm flipV="1">
                      <a:off x="7035122" y="284203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/>
                    <p:cNvCxnSpPr/>
                    <p:nvPr/>
                  </p:nvCxnSpPr>
                  <p:spPr>
                    <a:xfrm flipV="1">
                      <a:off x="6590401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9" name="Group 122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5" name="Straight Connector 1234"/>
                    <p:cNvCxnSpPr/>
                    <p:nvPr/>
                  </p:nvCxnSpPr>
                  <p:spPr>
                    <a:xfrm flipV="1">
                      <a:off x="7035603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Straight Connector 1235"/>
                    <p:cNvCxnSpPr/>
                    <p:nvPr/>
                  </p:nvCxnSpPr>
                  <p:spPr>
                    <a:xfrm flipV="1">
                      <a:off x="6590882" y="29390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0" name="Group 122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3" name="Straight Connector 1232"/>
                    <p:cNvCxnSpPr/>
                    <p:nvPr/>
                  </p:nvCxnSpPr>
                  <p:spPr>
                    <a:xfrm flipV="1">
                      <a:off x="7036083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4" name="Straight Connector 1233"/>
                    <p:cNvCxnSpPr/>
                    <p:nvPr/>
                  </p:nvCxnSpPr>
                  <p:spPr>
                    <a:xfrm flipV="1">
                      <a:off x="6582407" y="29390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1" name="Group 122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1" name="Straight Connector 1230"/>
                    <p:cNvCxnSpPr/>
                    <p:nvPr/>
                  </p:nvCxnSpPr>
                  <p:spPr>
                    <a:xfrm flipV="1">
                      <a:off x="7036562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/>
                    <p:cNvCxnSpPr/>
                    <p:nvPr/>
                  </p:nvCxnSpPr>
                  <p:spPr>
                    <a:xfrm flipV="1">
                      <a:off x="6582886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2" name="Group 122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9" name="Straight Connector 1228"/>
                    <p:cNvCxnSpPr/>
                    <p:nvPr/>
                  </p:nvCxnSpPr>
                  <p:spPr>
                    <a:xfrm flipV="1">
                      <a:off x="70280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0" name="Straight Connector 1229"/>
                    <p:cNvCxnSpPr/>
                    <p:nvPr/>
                  </p:nvCxnSpPr>
                  <p:spPr>
                    <a:xfrm flipV="1">
                      <a:off x="6583368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3" name="Group 122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7" name="Straight Connector 1226"/>
                    <p:cNvCxnSpPr/>
                    <p:nvPr/>
                  </p:nvCxnSpPr>
                  <p:spPr>
                    <a:xfrm flipV="1">
                      <a:off x="70285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8" name="Straight Connector 1227"/>
                    <p:cNvCxnSpPr/>
                    <p:nvPr/>
                  </p:nvCxnSpPr>
                  <p:spPr>
                    <a:xfrm flipV="1">
                      <a:off x="6589816" y="293881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247" name="Group 118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248" name="Group 119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0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95548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20355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087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69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1506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92" name="Straight Connector 1191"/>
                  <p:cNvCxnSpPr/>
                  <p:nvPr/>
                </p:nvCxnSpPr>
                <p:spPr>
                  <a:xfrm flipH="1">
                    <a:off x="7006641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3" name="Straight Connector 1192"/>
                  <p:cNvCxnSpPr/>
                  <p:nvPr/>
                </p:nvCxnSpPr>
                <p:spPr>
                  <a:xfrm>
                    <a:off x="6884834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4" name="Straight Connector 1193"/>
                  <p:cNvCxnSpPr/>
                  <p:nvPr/>
                </p:nvCxnSpPr>
                <p:spPr>
                  <a:xfrm>
                    <a:off x="6881144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5" name="Straight Connector 1194"/>
                  <p:cNvCxnSpPr/>
                  <p:nvPr/>
                </p:nvCxnSpPr>
                <p:spPr>
                  <a:xfrm>
                    <a:off x="6881144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6" name="Straight Connector 1195"/>
                  <p:cNvCxnSpPr/>
                  <p:nvPr/>
                </p:nvCxnSpPr>
                <p:spPr>
                  <a:xfrm>
                    <a:off x="6877452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Straight Connector 1196"/>
                  <p:cNvCxnSpPr/>
                  <p:nvPr/>
                </p:nvCxnSpPr>
                <p:spPr>
                  <a:xfrm>
                    <a:off x="6873762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/>
                  <p:cNvCxnSpPr/>
                  <p:nvPr/>
                </p:nvCxnSpPr>
                <p:spPr>
                  <a:xfrm>
                    <a:off x="6873762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/>
                  <p:cNvCxnSpPr/>
                  <p:nvPr/>
                </p:nvCxnSpPr>
                <p:spPr>
                  <a:xfrm>
                    <a:off x="6870070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/>
                  <p:cNvCxnSpPr/>
                  <p:nvPr/>
                </p:nvCxnSpPr>
                <p:spPr>
                  <a:xfrm>
                    <a:off x="6877452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1" name="Straight Connector 1200"/>
                  <p:cNvCxnSpPr/>
                  <p:nvPr/>
                </p:nvCxnSpPr>
                <p:spPr>
                  <a:xfrm>
                    <a:off x="6881144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/>
                  <p:cNvCxnSpPr/>
                  <p:nvPr/>
                </p:nvCxnSpPr>
                <p:spPr>
                  <a:xfrm>
                    <a:off x="6881144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/>
                  <p:cNvCxnSpPr/>
                  <p:nvPr/>
                </p:nvCxnSpPr>
                <p:spPr>
                  <a:xfrm>
                    <a:off x="6884834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/>
                  <p:cNvCxnSpPr/>
                  <p:nvPr/>
                </p:nvCxnSpPr>
                <p:spPr>
                  <a:xfrm flipH="1">
                    <a:off x="6884834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8" name="Group 1070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88" name="Group 1130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152" name="Rectangle 1151"/>
                  <p:cNvSpPr/>
                  <p:nvPr/>
                </p:nvSpPr>
                <p:spPr>
                  <a:xfrm>
                    <a:off x="65106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3" name="Straight Connector 1152"/>
                  <p:cNvCxnSpPr/>
                  <p:nvPr/>
                </p:nvCxnSpPr>
                <p:spPr>
                  <a:xfrm flipV="1">
                    <a:off x="6847894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4" name="Rectangle 1153"/>
                  <p:cNvSpPr/>
                  <p:nvPr/>
                </p:nvSpPr>
                <p:spPr>
                  <a:xfrm>
                    <a:off x="647778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5" name="Straight Connector 1154"/>
                  <p:cNvCxnSpPr/>
                  <p:nvPr/>
                </p:nvCxnSpPr>
                <p:spPr>
                  <a:xfrm flipV="1">
                    <a:off x="63972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6" name="Rectangle 1155"/>
                  <p:cNvSpPr/>
                  <p:nvPr/>
                </p:nvSpPr>
                <p:spPr>
                  <a:xfrm>
                    <a:off x="6818047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57" name="Rectangle 1156"/>
                  <p:cNvSpPr/>
                  <p:nvPr/>
                </p:nvSpPr>
                <p:spPr>
                  <a:xfrm>
                    <a:off x="6406156" y="3157153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8" name="Straight Connector 1157"/>
                  <p:cNvCxnSpPr/>
                  <p:nvPr/>
                </p:nvCxnSpPr>
                <p:spPr>
                  <a:xfrm flipV="1">
                    <a:off x="6847894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16" name="Group 1158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7" name="Straight Connector 1186"/>
                    <p:cNvCxnSpPr/>
                    <p:nvPr/>
                  </p:nvCxnSpPr>
                  <p:spPr>
                    <a:xfrm flipV="1">
                      <a:off x="7029619" y="2845449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Straight Connector 1187"/>
                    <p:cNvCxnSpPr/>
                    <p:nvPr/>
                  </p:nvCxnSpPr>
                  <p:spPr>
                    <a:xfrm flipV="1">
                      <a:off x="65819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7" name="Group 1159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5" name="Straight Connector 1184"/>
                    <p:cNvCxnSpPr/>
                    <p:nvPr/>
                  </p:nvCxnSpPr>
                  <p:spPr>
                    <a:xfrm flipV="1">
                      <a:off x="70360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/>
                    <p:cNvCxnSpPr/>
                    <p:nvPr/>
                  </p:nvCxnSpPr>
                  <p:spPr>
                    <a:xfrm flipV="1">
                      <a:off x="6582394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8" name="Group 1160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3" name="Straight Connector 1182"/>
                    <p:cNvCxnSpPr/>
                    <p:nvPr/>
                  </p:nvCxnSpPr>
                  <p:spPr>
                    <a:xfrm flipV="1">
                      <a:off x="70275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4" name="Straight Connector 1183"/>
                    <p:cNvCxnSpPr/>
                    <p:nvPr/>
                  </p:nvCxnSpPr>
                  <p:spPr>
                    <a:xfrm flipV="1">
                      <a:off x="6582873" y="293460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9" name="Group 1161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1" name="Straight Connector 1180"/>
                    <p:cNvCxnSpPr/>
                    <p:nvPr/>
                  </p:nvCxnSpPr>
                  <p:spPr>
                    <a:xfrm flipV="1">
                      <a:off x="70280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Straight Connector 1181"/>
                    <p:cNvCxnSpPr/>
                    <p:nvPr/>
                  </p:nvCxnSpPr>
                  <p:spPr>
                    <a:xfrm flipV="1">
                      <a:off x="6583353" y="293453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0" name="Group 1162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9" name="Straight Connector 1178"/>
                    <p:cNvCxnSpPr/>
                    <p:nvPr/>
                  </p:nvCxnSpPr>
                  <p:spPr>
                    <a:xfrm flipV="1">
                      <a:off x="70285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/>
                    <p:cNvCxnSpPr/>
                    <p:nvPr/>
                  </p:nvCxnSpPr>
                  <p:spPr>
                    <a:xfrm flipV="1">
                      <a:off x="6589801" y="293446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1" name="Group 1163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7" name="Straight Connector 1176"/>
                    <p:cNvCxnSpPr/>
                    <p:nvPr/>
                  </p:nvCxnSpPr>
                  <p:spPr>
                    <a:xfrm flipV="1">
                      <a:off x="70290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8" name="Straight Connector 1177"/>
                    <p:cNvCxnSpPr/>
                    <p:nvPr/>
                  </p:nvCxnSpPr>
                  <p:spPr>
                    <a:xfrm flipV="1">
                      <a:off x="6590283" y="293909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2" name="Group 1164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5" name="Straight Connector 1174"/>
                    <p:cNvCxnSpPr/>
                    <p:nvPr/>
                  </p:nvCxnSpPr>
                  <p:spPr>
                    <a:xfrm flipV="1">
                      <a:off x="7029515" y="2841898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6" name="Straight Connector 1175"/>
                    <p:cNvCxnSpPr/>
                    <p:nvPr/>
                  </p:nvCxnSpPr>
                  <p:spPr>
                    <a:xfrm flipV="1">
                      <a:off x="65818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3" name="Group 1165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3" name="Straight Connector 1172"/>
                    <p:cNvCxnSpPr/>
                    <p:nvPr/>
                  </p:nvCxnSpPr>
                  <p:spPr>
                    <a:xfrm flipV="1">
                      <a:off x="7035964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4" name="Straight Connector 1173"/>
                    <p:cNvCxnSpPr/>
                    <p:nvPr/>
                  </p:nvCxnSpPr>
                  <p:spPr>
                    <a:xfrm flipV="1">
                      <a:off x="6582288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4" name="Group 1166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1" name="Straight Connector 1170"/>
                    <p:cNvCxnSpPr/>
                    <p:nvPr/>
                  </p:nvCxnSpPr>
                  <p:spPr>
                    <a:xfrm flipV="1">
                      <a:off x="70274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2" name="Straight Connector 1171"/>
                    <p:cNvCxnSpPr/>
                    <p:nvPr/>
                  </p:nvCxnSpPr>
                  <p:spPr>
                    <a:xfrm flipV="1">
                      <a:off x="6582770" y="293888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5" name="Group 1167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69" name="Straight Connector 1168"/>
                    <p:cNvCxnSpPr/>
                    <p:nvPr/>
                  </p:nvCxnSpPr>
                  <p:spPr>
                    <a:xfrm flipV="1">
                      <a:off x="70279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/>
                    <p:cNvCxnSpPr/>
                    <p:nvPr/>
                  </p:nvCxnSpPr>
                  <p:spPr>
                    <a:xfrm flipV="1">
                      <a:off x="6583249" y="293881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89" name="Group 1131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90" name="Group 1132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147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95548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8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20355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9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345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0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895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764" y="2932887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34" name="Straight Connector 1133"/>
                  <p:cNvCxnSpPr/>
                  <p:nvPr/>
                </p:nvCxnSpPr>
                <p:spPr>
                  <a:xfrm flipH="1">
                    <a:off x="6998518" y="2125086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/>
                  <p:cNvCxnSpPr/>
                  <p:nvPr/>
                </p:nvCxnSpPr>
                <p:spPr>
                  <a:xfrm>
                    <a:off x="6876712" y="23036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/>
                  <p:cNvCxnSpPr/>
                  <p:nvPr/>
                </p:nvCxnSpPr>
                <p:spPr>
                  <a:xfrm>
                    <a:off x="6873020" y="236789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/>
                  <p:cNvCxnSpPr/>
                  <p:nvPr/>
                </p:nvCxnSpPr>
                <p:spPr>
                  <a:xfrm>
                    <a:off x="6873020" y="24446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Straight Connector 1137"/>
                  <p:cNvCxnSpPr/>
                  <p:nvPr/>
                </p:nvCxnSpPr>
                <p:spPr>
                  <a:xfrm>
                    <a:off x="6869330" y="250888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Straight Connector 1138"/>
                  <p:cNvCxnSpPr/>
                  <p:nvPr/>
                </p:nvCxnSpPr>
                <p:spPr>
                  <a:xfrm>
                    <a:off x="686563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0" name="Straight Connector 1139"/>
                  <p:cNvCxnSpPr/>
                  <p:nvPr/>
                </p:nvCxnSpPr>
                <p:spPr>
                  <a:xfrm>
                    <a:off x="6865638" y="263734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Straight Connector 1140"/>
                  <p:cNvCxnSpPr/>
                  <p:nvPr/>
                </p:nvCxnSpPr>
                <p:spPr>
                  <a:xfrm>
                    <a:off x="6861948" y="270626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/>
                  <p:cNvCxnSpPr/>
                  <p:nvPr/>
                </p:nvCxnSpPr>
                <p:spPr>
                  <a:xfrm>
                    <a:off x="6869330" y="277519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/>
                  <p:cNvCxnSpPr/>
                  <p:nvPr/>
                </p:nvCxnSpPr>
                <p:spPr>
                  <a:xfrm>
                    <a:off x="6873020" y="284255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/>
                  <p:cNvCxnSpPr/>
                  <p:nvPr/>
                </p:nvCxnSpPr>
                <p:spPr>
                  <a:xfrm>
                    <a:off x="6873020" y="29114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/>
                  <p:cNvCxnSpPr/>
                  <p:nvPr/>
                </p:nvCxnSpPr>
                <p:spPr>
                  <a:xfrm>
                    <a:off x="6876712" y="297571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/>
                  <p:cNvCxnSpPr/>
                  <p:nvPr/>
                </p:nvCxnSpPr>
                <p:spPr>
                  <a:xfrm flipH="1">
                    <a:off x="6876712" y="2131353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9" name="Group 1071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30" name="Group 1072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94" name="Rectangle 1093"/>
                  <p:cNvSpPr/>
                  <p:nvPr/>
                </p:nvSpPr>
                <p:spPr>
                  <a:xfrm>
                    <a:off x="65100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5" name="Straight Connector 1094"/>
                  <p:cNvCxnSpPr/>
                  <p:nvPr/>
                </p:nvCxnSpPr>
                <p:spPr>
                  <a:xfrm flipV="1">
                    <a:off x="6847296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6" name="Rectangle 1095"/>
                  <p:cNvSpPr/>
                  <p:nvPr/>
                </p:nvSpPr>
                <p:spPr>
                  <a:xfrm>
                    <a:off x="6477192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7" name="Straight Connector 1096"/>
                  <p:cNvCxnSpPr/>
                  <p:nvPr/>
                </p:nvCxnSpPr>
                <p:spPr>
                  <a:xfrm flipV="1">
                    <a:off x="63966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8" name="Rectangle 1097"/>
                  <p:cNvSpPr/>
                  <p:nvPr/>
                </p:nvSpPr>
                <p:spPr>
                  <a:xfrm>
                    <a:off x="6817449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99" name="Rectangle 1098"/>
                  <p:cNvSpPr/>
                  <p:nvPr/>
                </p:nvSpPr>
                <p:spPr>
                  <a:xfrm>
                    <a:off x="6405558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00" name="Straight Connector 1099"/>
                  <p:cNvCxnSpPr/>
                  <p:nvPr/>
                </p:nvCxnSpPr>
                <p:spPr>
                  <a:xfrm flipV="1">
                    <a:off x="6847296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158" name="Group 1100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9" name="Straight Connector 1128"/>
                    <p:cNvCxnSpPr/>
                    <p:nvPr/>
                  </p:nvCxnSpPr>
                  <p:spPr>
                    <a:xfrm flipV="1">
                      <a:off x="7029021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0" name="Straight Connector 1129"/>
                    <p:cNvCxnSpPr/>
                    <p:nvPr/>
                  </p:nvCxnSpPr>
                  <p:spPr>
                    <a:xfrm flipV="1">
                      <a:off x="6581315" y="293474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59" name="Group 1101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7" name="Straight Connector 1126"/>
                    <p:cNvCxnSpPr/>
                    <p:nvPr/>
                  </p:nvCxnSpPr>
                  <p:spPr>
                    <a:xfrm flipV="1">
                      <a:off x="7029502" y="2845380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8" name="Straight Connector 1127"/>
                    <p:cNvCxnSpPr/>
                    <p:nvPr/>
                  </p:nvCxnSpPr>
                  <p:spPr>
                    <a:xfrm flipV="1">
                      <a:off x="6581796" y="2934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0" name="Group 1102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5" name="Straight Connector 1124"/>
                    <p:cNvCxnSpPr/>
                    <p:nvPr/>
                  </p:nvCxnSpPr>
                  <p:spPr>
                    <a:xfrm flipV="1">
                      <a:off x="70269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6" name="Straight Connector 1125"/>
                    <p:cNvCxnSpPr/>
                    <p:nvPr/>
                  </p:nvCxnSpPr>
                  <p:spPr>
                    <a:xfrm flipV="1">
                      <a:off x="6582275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1" name="Group 1103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3" name="Straight Connector 1122"/>
                    <p:cNvCxnSpPr/>
                    <p:nvPr/>
                  </p:nvCxnSpPr>
                  <p:spPr>
                    <a:xfrm flipV="1">
                      <a:off x="70274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/>
                    <p:cNvCxnSpPr/>
                    <p:nvPr/>
                  </p:nvCxnSpPr>
                  <p:spPr>
                    <a:xfrm flipV="1">
                      <a:off x="6582755" y="293453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2" name="Group 1104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1" name="Straight Connector 1120"/>
                    <p:cNvCxnSpPr/>
                    <p:nvPr/>
                  </p:nvCxnSpPr>
                  <p:spPr>
                    <a:xfrm flipV="1">
                      <a:off x="70279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2" name="Straight Connector 1121"/>
                    <p:cNvCxnSpPr/>
                    <p:nvPr/>
                  </p:nvCxnSpPr>
                  <p:spPr>
                    <a:xfrm flipV="1">
                      <a:off x="6583234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3" name="Group 1105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9" name="Straight Connector 1118"/>
                    <p:cNvCxnSpPr/>
                    <p:nvPr/>
                  </p:nvCxnSpPr>
                  <p:spPr>
                    <a:xfrm flipV="1">
                      <a:off x="70284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0" name="Straight Connector 1119"/>
                    <p:cNvCxnSpPr/>
                    <p:nvPr/>
                  </p:nvCxnSpPr>
                  <p:spPr>
                    <a:xfrm flipV="1">
                      <a:off x="6589685" y="2939093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4" name="Group 1106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7" name="Straight Connector 1116"/>
                    <p:cNvCxnSpPr/>
                    <p:nvPr/>
                  </p:nvCxnSpPr>
                  <p:spPr>
                    <a:xfrm flipV="1">
                      <a:off x="7028916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/>
                    <p:cNvCxnSpPr/>
                    <p:nvPr/>
                  </p:nvCxnSpPr>
                  <p:spPr>
                    <a:xfrm flipV="1">
                      <a:off x="65812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5" name="Group 1107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5" name="Straight Connector 1114"/>
                    <p:cNvCxnSpPr/>
                    <p:nvPr/>
                  </p:nvCxnSpPr>
                  <p:spPr>
                    <a:xfrm flipV="1">
                      <a:off x="7029395" y="2841829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6" name="Straight Connector 1115"/>
                    <p:cNvCxnSpPr/>
                    <p:nvPr/>
                  </p:nvCxnSpPr>
                  <p:spPr>
                    <a:xfrm flipV="1">
                      <a:off x="6581689" y="293895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6" name="Group 1108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3" name="Straight Connector 1112"/>
                    <p:cNvCxnSpPr/>
                    <p:nvPr/>
                  </p:nvCxnSpPr>
                  <p:spPr>
                    <a:xfrm flipV="1">
                      <a:off x="7026892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4" name="Straight Connector 1113"/>
                    <p:cNvCxnSpPr/>
                    <p:nvPr/>
                  </p:nvCxnSpPr>
                  <p:spPr>
                    <a:xfrm flipV="1">
                      <a:off x="6582170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7" name="Group 1109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1" name="Straight Connector 1110"/>
                    <p:cNvCxnSpPr/>
                    <p:nvPr/>
                  </p:nvCxnSpPr>
                  <p:spPr>
                    <a:xfrm flipV="1">
                      <a:off x="7027372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2" name="Straight Connector 1111"/>
                    <p:cNvCxnSpPr/>
                    <p:nvPr/>
                  </p:nvCxnSpPr>
                  <p:spPr>
                    <a:xfrm flipV="1">
                      <a:off x="6582649" y="293881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31" name="Group 1073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32" name="Group 1074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8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95548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0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20355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1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606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836" y="2936020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643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76" name="Straight Connector 1075"/>
                  <p:cNvCxnSpPr/>
                  <p:nvPr/>
                </p:nvCxnSpPr>
                <p:spPr>
                  <a:xfrm flipH="1">
                    <a:off x="6997778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6875971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Straight Connector 1077"/>
                  <p:cNvCxnSpPr/>
                  <p:nvPr/>
                </p:nvCxnSpPr>
                <p:spPr>
                  <a:xfrm>
                    <a:off x="6872281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/>
                  <p:cNvCxnSpPr/>
                  <p:nvPr/>
                </p:nvCxnSpPr>
                <p:spPr>
                  <a:xfrm>
                    <a:off x="6872281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6868588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/>
                  <p:cNvCxnSpPr/>
                  <p:nvPr/>
                </p:nvCxnSpPr>
                <p:spPr>
                  <a:xfrm>
                    <a:off x="686489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>
                    <a:off x="6864898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/>
                  <p:cNvCxnSpPr/>
                  <p:nvPr/>
                </p:nvCxnSpPr>
                <p:spPr>
                  <a:xfrm>
                    <a:off x="6861206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/>
                  <p:cNvCxnSpPr/>
                  <p:nvPr/>
                </p:nvCxnSpPr>
                <p:spPr>
                  <a:xfrm>
                    <a:off x="6868588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/>
                  <p:cNvCxnSpPr/>
                  <p:nvPr/>
                </p:nvCxnSpPr>
                <p:spPr>
                  <a:xfrm>
                    <a:off x="6872281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/>
                  <p:cNvCxnSpPr/>
                  <p:nvPr/>
                </p:nvCxnSpPr>
                <p:spPr>
                  <a:xfrm>
                    <a:off x="6872281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6875971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/>
                  <p:cNvCxnSpPr/>
                  <p:nvPr/>
                </p:nvCxnSpPr>
                <p:spPr>
                  <a:xfrm flipH="1">
                    <a:off x="6875971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8" name="Group 1309"/>
            <p:cNvGrpSpPr>
              <a:grpSpLocks/>
            </p:cNvGrpSpPr>
            <p:nvPr/>
          </p:nvGrpSpPr>
          <p:grpSpPr bwMode="auto">
            <a:xfrm>
              <a:off x="5422100" y="2766672"/>
              <a:ext cx="1470209" cy="1869141"/>
              <a:chOff x="916173" y="4038600"/>
              <a:chExt cx="1470209" cy="1869141"/>
            </a:xfrm>
          </p:grpSpPr>
          <p:grpSp>
            <p:nvGrpSpPr>
              <p:cNvPr id="205875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5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497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Freeform 191"/>
                <p:cNvSpPr>
                  <a:spLocks/>
                </p:cNvSpPr>
                <p:nvPr/>
              </p:nvSpPr>
              <p:spPr bwMode="auto">
                <a:xfrm>
                  <a:off x="4475" y="1392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Freeform 192"/>
                <p:cNvSpPr>
                  <a:spLocks/>
                </p:cNvSpPr>
                <p:nvPr/>
              </p:nvSpPr>
              <p:spPr bwMode="auto">
                <a:xfrm>
                  <a:off x="4593" y="1388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12" name="Straight Connector 1311"/>
              <p:cNvCxnSpPr/>
              <p:nvPr/>
            </p:nvCxnSpPr>
            <p:spPr>
              <a:xfrm flipH="1">
                <a:off x="1181303" y="4380581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/>
              <p:cNvCxnSpPr>
                <a:stCxn id="1552" idx="2"/>
              </p:cNvCxnSpPr>
              <p:nvPr/>
            </p:nvCxnSpPr>
            <p:spPr>
              <a:xfrm flipH="1">
                <a:off x="1486071" y="4390103"/>
                <a:ext cx="201591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/>
              <p:cNvCxnSpPr/>
              <p:nvPr/>
            </p:nvCxnSpPr>
            <p:spPr>
              <a:xfrm>
                <a:off x="1803537" y="4394864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/>
              <p:cNvCxnSpPr>
                <a:endCxn id="1337" idx="0"/>
              </p:cNvCxnSpPr>
              <p:nvPr/>
            </p:nvCxnSpPr>
            <p:spPr>
              <a:xfrm>
                <a:off x="1943222" y="4418667"/>
                <a:ext cx="274608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880" name="Group 131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58" name="Group 149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515" name="Rectangle 1514"/>
                  <p:cNvSpPr/>
                  <p:nvPr/>
                </p:nvSpPr>
                <p:spPr>
                  <a:xfrm>
                    <a:off x="6509502" y="3058111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6" name="Straight Connector 1515"/>
                  <p:cNvCxnSpPr/>
                  <p:nvPr/>
                </p:nvCxnSpPr>
                <p:spPr>
                  <a:xfrm flipV="1">
                    <a:off x="6846775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7" name="Rectangle 1516"/>
                  <p:cNvSpPr/>
                  <p:nvPr/>
                </p:nvSpPr>
                <p:spPr>
                  <a:xfrm>
                    <a:off x="6476671" y="306751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8" name="Straight Connector 1517"/>
                  <p:cNvCxnSpPr/>
                  <p:nvPr/>
                </p:nvCxnSpPr>
                <p:spPr>
                  <a:xfrm flipV="1">
                    <a:off x="6396083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9" name="Rectangle 1518"/>
                  <p:cNvSpPr/>
                  <p:nvPr/>
                </p:nvSpPr>
                <p:spPr>
                  <a:xfrm>
                    <a:off x="6816928" y="370195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0" name="Rectangle 1519"/>
                  <p:cNvSpPr/>
                  <p:nvPr/>
                </p:nvSpPr>
                <p:spPr>
                  <a:xfrm>
                    <a:off x="6405038" y="3153669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21" name="Straight Connector 1520"/>
                  <p:cNvCxnSpPr/>
                  <p:nvPr/>
                </p:nvCxnSpPr>
                <p:spPr>
                  <a:xfrm flipV="1">
                    <a:off x="6846775" y="38037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86" name="Group 152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50" name="Straight Connector 1549"/>
                    <p:cNvCxnSpPr/>
                    <p:nvPr/>
                  </p:nvCxnSpPr>
                  <p:spPr>
                    <a:xfrm flipV="1">
                      <a:off x="7028500" y="284196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1" name="Straight Connector 1550"/>
                    <p:cNvCxnSpPr/>
                    <p:nvPr/>
                  </p:nvCxnSpPr>
                  <p:spPr>
                    <a:xfrm flipV="1">
                      <a:off x="6580794" y="293439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7" name="Group 152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8" name="Straight Connector 1547"/>
                    <p:cNvCxnSpPr/>
                    <p:nvPr/>
                  </p:nvCxnSpPr>
                  <p:spPr>
                    <a:xfrm flipV="1">
                      <a:off x="7028981" y="284189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9" name="Straight Connector 1548"/>
                    <p:cNvCxnSpPr/>
                    <p:nvPr/>
                  </p:nvCxnSpPr>
                  <p:spPr>
                    <a:xfrm flipV="1">
                      <a:off x="6581275" y="293432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8" name="Group 152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6" name="Straight Connector 1545"/>
                    <p:cNvCxnSpPr/>
                    <p:nvPr/>
                  </p:nvCxnSpPr>
                  <p:spPr>
                    <a:xfrm flipV="1">
                      <a:off x="7026475" y="284182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7" name="Straight Connector 1546"/>
                    <p:cNvCxnSpPr/>
                    <p:nvPr/>
                  </p:nvCxnSpPr>
                  <p:spPr>
                    <a:xfrm flipV="1">
                      <a:off x="6581754" y="293425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9" name="Group 152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4" name="Straight Connector 1543"/>
                    <p:cNvCxnSpPr/>
                    <p:nvPr/>
                  </p:nvCxnSpPr>
                  <p:spPr>
                    <a:xfrm flipV="1">
                      <a:off x="7026955" y="28417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5" name="Straight Connector 1544"/>
                    <p:cNvCxnSpPr/>
                    <p:nvPr/>
                  </p:nvCxnSpPr>
                  <p:spPr>
                    <a:xfrm flipV="1">
                      <a:off x="6582234" y="293418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0" name="Group 152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2" name="Straight Connector 1541"/>
                    <p:cNvCxnSpPr/>
                    <p:nvPr/>
                  </p:nvCxnSpPr>
                  <p:spPr>
                    <a:xfrm flipV="1">
                      <a:off x="7027434" y="284168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3" name="Straight Connector 1542"/>
                    <p:cNvCxnSpPr/>
                    <p:nvPr/>
                  </p:nvCxnSpPr>
                  <p:spPr>
                    <a:xfrm flipV="1">
                      <a:off x="6582713" y="293411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1" name="Group 152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0" name="Straight Connector 1539"/>
                    <p:cNvCxnSpPr/>
                    <p:nvPr/>
                  </p:nvCxnSpPr>
                  <p:spPr>
                    <a:xfrm flipV="1">
                      <a:off x="7027915" y="284161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1" name="Straight Connector 1540"/>
                    <p:cNvCxnSpPr/>
                    <p:nvPr/>
                  </p:nvCxnSpPr>
                  <p:spPr>
                    <a:xfrm flipV="1">
                      <a:off x="6583195" y="293874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2" name="Group 152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8" name="Straight Connector 1537"/>
                    <p:cNvCxnSpPr/>
                    <p:nvPr/>
                  </p:nvCxnSpPr>
                  <p:spPr>
                    <a:xfrm flipV="1">
                      <a:off x="7028395" y="284154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9" name="Straight Connector 1538"/>
                    <p:cNvCxnSpPr/>
                    <p:nvPr/>
                  </p:nvCxnSpPr>
                  <p:spPr>
                    <a:xfrm flipV="1">
                      <a:off x="6580688" y="2938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3" name="Group 152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6" name="Straight Connector 1535"/>
                    <p:cNvCxnSpPr/>
                    <p:nvPr/>
                  </p:nvCxnSpPr>
                  <p:spPr>
                    <a:xfrm flipV="1">
                      <a:off x="7028874" y="284147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7" name="Straight Connector 1536"/>
                    <p:cNvCxnSpPr/>
                    <p:nvPr/>
                  </p:nvCxnSpPr>
                  <p:spPr>
                    <a:xfrm flipV="1">
                      <a:off x="6581168" y="293860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4" name="Group 152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4" name="Straight Connector 1533"/>
                    <p:cNvCxnSpPr/>
                    <p:nvPr/>
                  </p:nvCxnSpPr>
                  <p:spPr>
                    <a:xfrm flipV="1">
                      <a:off x="7026372" y="284610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5" name="Straight Connector 1534"/>
                    <p:cNvCxnSpPr/>
                    <p:nvPr/>
                  </p:nvCxnSpPr>
                  <p:spPr>
                    <a:xfrm flipV="1">
                      <a:off x="6581649" y="293853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5" name="Group 153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2" name="Straight Connector 1531"/>
                    <p:cNvCxnSpPr/>
                    <p:nvPr/>
                  </p:nvCxnSpPr>
                  <p:spPr>
                    <a:xfrm flipV="1">
                      <a:off x="7026851" y="284603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3" name="Straight Connector 1532"/>
                    <p:cNvCxnSpPr/>
                    <p:nvPr/>
                  </p:nvCxnSpPr>
                  <p:spPr>
                    <a:xfrm flipV="1">
                      <a:off x="6582129" y="293846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59" name="Group 149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60" name="Group 149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51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92064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16871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962" y="2918438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191" y="2932536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999" y="2929403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97" name="Straight Connector 1496"/>
                  <p:cNvCxnSpPr/>
                  <p:nvPr/>
                </p:nvCxnSpPr>
                <p:spPr>
                  <a:xfrm flipH="1">
                    <a:off x="6997134" y="2121602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8" name="Straight Connector 1497"/>
                  <p:cNvCxnSpPr/>
                  <p:nvPr/>
                </p:nvCxnSpPr>
                <p:spPr>
                  <a:xfrm>
                    <a:off x="6875327" y="23001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Straight Connector 1498"/>
                  <p:cNvCxnSpPr/>
                  <p:nvPr/>
                </p:nvCxnSpPr>
                <p:spPr>
                  <a:xfrm>
                    <a:off x="6871637" y="23644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0" name="Straight Connector 1499"/>
                  <p:cNvCxnSpPr/>
                  <p:nvPr/>
                </p:nvCxnSpPr>
                <p:spPr>
                  <a:xfrm>
                    <a:off x="6871637" y="244117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1" name="Straight Connector 1500"/>
                  <p:cNvCxnSpPr/>
                  <p:nvPr/>
                </p:nvCxnSpPr>
                <p:spPr>
                  <a:xfrm>
                    <a:off x="6867944" y="250540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2" name="Straight Connector 1501"/>
                  <p:cNvCxnSpPr/>
                  <p:nvPr/>
                </p:nvCxnSpPr>
                <p:spPr>
                  <a:xfrm>
                    <a:off x="6864254" y="2566497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3" name="Straight Connector 1502"/>
                  <p:cNvCxnSpPr/>
                  <p:nvPr/>
                </p:nvCxnSpPr>
                <p:spPr>
                  <a:xfrm>
                    <a:off x="6864254" y="263385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4" name="Straight Connector 1503"/>
                  <p:cNvCxnSpPr/>
                  <p:nvPr/>
                </p:nvCxnSpPr>
                <p:spPr>
                  <a:xfrm>
                    <a:off x="6860562" y="27027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5" name="Straight Connector 1504"/>
                  <p:cNvCxnSpPr/>
                  <p:nvPr/>
                </p:nvCxnSpPr>
                <p:spPr>
                  <a:xfrm>
                    <a:off x="6867944" y="27717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6" name="Straight Connector 1505"/>
                  <p:cNvCxnSpPr/>
                  <p:nvPr/>
                </p:nvCxnSpPr>
                <p:spPr>
                  <a:xfrm>
                    <a:off x="6871637" y="284220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Straight Connector 1506"/>
                  <p:cNvCxnSpPr/>
                  <p:nvPr/>
                </p:nvCxnSpPr>
                <p:spPr>
                  <a:xfrm>
                    <a:off x="6871637" y="29111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Straight Connector 1507"/>
                  <p:cNvCxnSpPr/>
                  <p:nvPr/>
                </p:nvCxnSpPr>
                <p:spPr>
                  <a:xfrm>
                    <a:off x="6875327" y="297536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Straight Connector 1508"/>
                  <p:cNvCxnSpPr/>
                  <p:nvPr/>
                </p:nvCxnSpPr>
                <p:spPr>
                  <a:xfrm flipH="1">
                    <a:off x="6875327" y="2127868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1" name="Group 1316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00" name="Group 143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457" name="Rectangle 1456"/>
                  <p:cNvSpPr/>
                  <p:nvPr/>
                </p:nvSpPr>
                <p:spPr>
                  <a:xfrm>
                    <a:off x="65099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58" name="Straight Connector 1457"/>
                  <p:cNvCxnSpPr/>
                  <p:nvPr/>
                </p:nvCxnSpPr>
                <p:spPr>
                  <a:xfrm flipV="1">
                    <a:off x="684722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9" name="Rectangle 1458"/>
                  <p:cNvSpPr/>
                  <p:nvPr/>
                </p:nvSpPr>
                <p:spPr>
                  <a:xfrm>
                    <a:off x="6477120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0" name="Straight Connector 1459"/>
                  <p:cNvCxnSpPr/>
                  <p:nvPr/>
                </p:nvCxnSpPr>
                <p:spPr>
                  <a:xfrm flipV="1">
                    <a:off x="63965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1" name="Rectangle 1460"/>
                  <p:cNvSpPr/>
                  <p:nvPr/>
                </p:nvSpPr>
                <p:spPr>
                  <a:xfrm>
                    <a:off x="6817377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2" name="Rectangle 1461"/>
                  <p:cNvSpPr/>
                  <p:nvPr/>
                </p:nvSpPr>
                <p:spPr>
                  <a:xfrm>
                    <a:off x="6405487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3" name="Straight Connector 1462"/>
                  <p:cNvCxnSpPr/>
                  <p:nvPr/>
                </p:nvCxnSpPr>
                <p:spPr>
                  <a:xfrm flipV="1">
                    <a:off x="6847224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28" name="Group 146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2" name="Straight Connector 1491"/>
                    <p:cNvCxnSpPr/>
                    <p:nvPr/>
                  </p:nvCxnSpPr>
                  <p:spPr>
                    <a:xfrm flipV="1">
                      <a:off x="7028949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3" name="Straight Connector 1492"/>
                    <p:cNvCxnSpPr/>
                    <p:nvPr/>
                  </p:nvCxnSpPr>
                  <p:spPr>
                    <a:xfrm flipV="1">
                      <a:off x="6581243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29" name="Group 146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0" name="Straight Connector 1489"/>
                    <p:cNvCxnSpPr/>
                    <p:nvPr/>
                  </p:nvCxnSpPr>
                  <p:spPr>
                    <a:xfrm flipV="1">
                      <a:off x="7029431" y="2841898"/>
                      <a:ext cx="119388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1" name="Straight Connector 1490"/>
                    <p:cNvCxnSpPr/>
                    <p:nvPr/>
                  </p:nvCxnSpPr>
                  <p:spPr>
                    <a:xfrm flipV="1">
                      <a:off x="6581724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0" name="Group 146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8" name="Straight Connector 1487"/>
                    <p:cNvCxnSpPr/>
                    <p:nvPr/>
                  </p:nvCxnSpPr>
                  <p:spPr>
                    <a:xfrm flipV="1">
                      <a:off x="7026926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9" name="Straight Connector 1488"/>
                    <p:cNvCxnSpPr/>
                    <p:nvPr/>
                  </p:nvCxnSpPr>
                  <p:spPr>
                    <a:xfrm flipV="1">
                      <a:off x="6582204" y="293425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1" name="Group 146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6" name="Straight Connector 1485"/>
                    <p:cNvCxnSpPr/>
                    <p:nvPr/>
                  </p:nvCxnSpPr>
                  <p:spPr>
                    <a:xfrm flipV="1">
                      <a:off x="70274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7" name="Straight Connector 1486"/>
                    <p:cNvCxnSpPr/>
                    <p:nvPr/>
                  </p:nvCxnSpPr>
                  <p:spPr>
                    <a:xfrm flipV="1">
                      <a:off x="6582683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2" name="Group 146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4" name="Straight Connector 1483"/>
                    <p:cNvCxnSpPr/>
                    <p:nvPr/>
                  </p:nvCxnSpPr>
                  <p:spPr>
                    <a:xfrm flipV="1">
                      <a:off x="70278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5" name="Straight Connector 1484"/>
                    <p:cNvCxnSpPr/>
                    <p:nvPr/>
                  </p:nvCxnSpPr>
                  <p:spPr>
                    <a:xfrm flipV="1">
                      <a:off x="6583163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3" name="Group 146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2" name="Straight Connector 1481"/>
                    <p:cNvCxnSpPr/>
                    <p:nvPr/>
                  </p:nvCxnSpPr>
                  <p:spPr>
                    <a:xfrm flipV="1">
                      <a:off x="70283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3" name="Straight Connector 1482"/>
                    <p:cNvCxnSpPr/>
                    <p:nvPr/>
                  </p:nvCxnSpPr>
                  <p:spPr>
                    <a:xfrm flipV="1">
                      <a:off x="6589613" y="2938744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4" name="Group 146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0" name="Straight Connector 1479"/>
                    <p:cNvCxnSpPr/>
                    <p:nvPr/>
                  </p:nvCxnSpPr>
                  <p:spPr>
                    <a:xfrm flipV="1">
                      <a:off x="70288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1" name="Straight Connector 1480"/>
                    <p:cNvCxnSpPr/>
                    <p:nvPr/>
                  </p:nvCxnSpPr>
                  <p:spPr>
                    <a:xfrm flipV="1">
                      <a:off x="6581140" y="293867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5" name="Group 147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8" name="Straight Connector 1477"/>
                    <p:cNvCxnSpPr/>
                    <p:nvPr/>
                  </p:nvCxnSpPr>
                  <p:spPr>
                    <a:xfrm flipV="1">
                      <a:off x="7029325" y="2841480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9" name="Straight Connector 1478"/>
                    <p:cNvCxnSpPr/>
                    <p:nvPr/>
                  </p:nvCxnSpPr>
                  <p:spPr>
                    <a:xfrm flipV="1">
                      <a:off x="65816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6" name="Group 147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6" name="Straight Connector 1475"/>
                    <p:cNvCxnSpPr/>
                    <p:nvPr/>
                  </p:nvCxnSpPr>
                  <p:spPr>
                    <a:xfrm flipV="1">
                      <a:off x="7026821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7" name="Straight Connector 1476"/>
                    <p:cNvCxnSpPr/>
                    <p:nvPr/>
                  </p:nvCxnSpPr>
                  <p:spPr>
                    <a:xfrm flipV="1">
                      <a:off x="6582100" y="293853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7" name="Group 147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4" name="Straight Connector 1473"/>
                    <p:cNvCxnSpPr/>
                    <p:nvPr/>
                  </p:nvCxnSpPr>
                  <p:spPr>
                    <a:xfrm flipV="1">
                      <a:off x="7027300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5" name="Straight Connector 1474"/>
                    <p:cNvCxnSpPr/>
                    <p:nvPr/>
                  </p:nvCxnSpPr>
                  <p:spPr>
                    <a:xfrm flipV="1">
                      <a:off x="6582580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01" name="Group 143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02" name="Group 143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45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517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749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554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39" name="Straight Connector 1438"/>
                  <p:cNvCxnSpPr/>
                  <p:nvPr/>
                </p:nvCxnSpPr>
                <p:spPr>
                  <a:xfrm flipH="1">
                    <a:off x="6997690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Straight Connector 1439"/>
                  <p:cNvCxnSpPr/>
                  <p:nvPr/>
                </p:nvCxnSpPr>
                <p:spPr>
                  <a:xfrm>
                    <a:off x="6875885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/>
                  <p:cNvCxnSpPr/>
                  <p:nvPr/>
                </p:nvCxnSpPr>
                <p:spPr>
                  <a:xfrm>
                    <a:off x="6872192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Straight Connector 1441"/>
                  <p:cNvCxnSpPr/>
                  <p:nvPr/>
                </p:nvCxnSpPr>
                <p:spPr>
                  <a:xfrm>
                    <a:off x="6872192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Straight Connector 1442"/>
                  <p:cNvCxnSpPr/>
                  <p:nvPr/>
                </p:nvCxnSpPr>
                <p:spPr>
                  <a:xfrm>
                    <a:off x="6868502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Straight Connector 1443"/>
                  <p:cNvCxnSpPr/>
                  <p:nvPr/>
                </p:nvCxnSpPr>
                <p:spPr>
                  <a:xfrm>
                    <a:off x="6864810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Straight Connector 1444"/>
                  <p:cNvCxnSpPr/>
                  <p:nvPr/>
                </p:nvCxnSpPr>
                <p:spPr>
                  <a:xfrm>
                    <a:off x="6864810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Straight Connector 1445"/>
                  <p:cNvCxnSpPr/>
                  <p:nvPr/>
                </p:nvCxnSpPr>
                <p:spPr>
                  <a:xfrm>
                    <a:off x="6861120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7" name="Straight Connector 1446"/>
                  <p:cNvCxnSpPr/>
                  <p:nvPr/>
                </p:nvCxnSpPr>
                <p:spPr>
                  <a:xfrm>
                    <a:off x="6868502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Straight Connector 1447"/>
                  <p:cNvCxnSpPr/>
                  <p:nvPr/>
                </p:nvCxnSpPr>
                <p:spPr>
                  <a:xfrm>
                    <a:off x="6872192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Straight Connector 1448"/>
                  <p:cNvCxnSpPr/>
                  <p:nvPr/>
                </p:nvCxnSpPr>
                <p:spPr>
                  <a:xfrm>
                    <a:off x="6872192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Straight Connector 1449"/>
                  <p:cNvCxnSpPr/>
                  <p:nvPr/>
                </p:nvCxnSpPr>
                <p:spPr>
                  <a:xfrm>
                    <a:off x="6875885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Straight Connector 1450"/>
                  <p:cNvCxnSpPr/>
                  <p:nvPr/>
                </p:nvCxnSpPr>
                <p:spPr>
                  <a:xfrm flipH="1">
                    <a:off x="6875885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2" name="Group 131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942" name="Group 137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99" name="Rectangle 1398"/>
                  <p:cNvSpPr/>
                  <p:nvPr/>
                </p:nvSpPr>
                <p:spPr>
                  <a:xfrm>
                    <a:off x="65093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0" name="Straight Connector 1399"/>
                  <p:cNvCxnSpPr/>
                  <p:nvPr/>
                </p:nvCxnSpPr>
                <p:spPr>
                  <a:xfrm flipV="1">
                    <a:off x="68466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1" name="Rectangle 1400"/>
                  <p:cNvSpPr/>
                  <p:nvPr/>
                </p:nvSpPr>
                <p:spPr>
                  <a:xfrm>
                    <a:off x="64765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2" name="Straight Connector 1401"/>
                  <p:cNvCxnSpPr/>
                  <p:nvPr/>
                </p:nvCxnSpPr>
                <p:spPr>
                  <a:xfrm flipV="1">
                    <a:off x="63959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3" name="Rectangle 1402"/>
                  <p:cNvSpPr/>
                  <p:nvPr/>
                </p:nvSpPr>
                <p:spPr>
                  <a:xfrm>
                    <a:off x="6816779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4" name="Rectangle 1403"/>
                  <p:cNvSpPr/>
                  <p:nvPr/>
                </p:nvSpPr>
                <p:spPr>
                  <a:xfrm>
                    <a:off x="6404889" y="3153671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5" name="Straight Connector 1404"/>
                  <p:cNvCxnSpPr/>
                  <p:nvPr/>
                </p:nvCxnSpPr>
                <p:spPr>
                  <a:xfrm flipV="1">
                    <a:off x="68466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70" name="Group 140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4" name="Straight Connector 1433"/>
                    <p:cNvCxnSpPr/>
                    <p:nvPr/>
                  </p:nvCxnSpPr>
                  <p:spPr>
                    <a:xfrm flipV="1">
                      <a:off x="7028351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5" name="Straight Connector 1434"/>
                    <p:cNvCxnSpPr/>
                    <p:nvPr/>
                  </p:nvCxnSpPr>
                  <p:spPr>
                    <a:xfrm flipV="1">
                      <a:off x="6580645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1" name="Group 140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2" name="Straight Connector 1431"/>
                    <p:cNvCxnSpPr/>
                    <p:nvPr/>
                  </p:nvCxnSpPr>
                  <p:spPr>
                    <a:xfrm flipV="1">
                      <a:off x="70288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3" name="Straight Connector 1432"/>
                    <p:cNvCxnSpPr/>
                    <p:nvPr/>
                  </p:nvCxnSpPr>
                  <p:spPr>
                    <a:xfrm flipV="1">
                      <a:off x="6581126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2" name="Group 140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0" name="Straight Connector 1429"/>
                    <p:cNvCxnSpPr/>
                    <p:nvPr/>
                  </p:nvCxnSpPr>
                  <p:spPr>
                    <a:xfrm flipV="1">
                      <a:off x="7026327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1" name="Straight Connector 1430"/>
                    <p:cNvCxnSpPr/>
                    <p:nvPr/>
                  </p:nvCxnSpPr>
                  <p:spPr>
                    <a:xfrm flipV="1">
                      <a:off x="6581606" y="293425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3" name="Group 140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8" name="Straight Connector 1427"/>
                    <p:cNvCxnSpPr/>
                    <p:nvPr/>
                  </p:nvCxnSpPr>
                  <p:spPr>
                    <a:xfrm flipV="1">
                      <a:off x="70268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9" name="Straight Connector 1428"/>
                    <p:cNvCxnSpPr/>
                    <p:nvPr/>
                  </p:nvCxnSpPr>
                  <p:spPr>
                    <a:xfrm flipV="1">
                      <a:off x="6582085" y="293418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4" name="Group 140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6" name="Straight Connector 1425"/>
                    <p:cNvCxnSpPr/>
                    <p:nvPr/>
                  </p:nvCxnSpPr>
                  <p:spPr>
                    <a:xfrm flipV="1">
                      <a:off x="70272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7" name="Straight Connector 1426"/>
                    <p:cNvCxnSpPr/>
                    <p:nvPr/>
                  </p:nvCxnSpPr>
                  <p:spPr>
                    <a:xfrm flipV="1">
                      <a:off x="6582565" y="293411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5" name="Group 141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4" name="Straight Connector 1423"/>
                    <p:cNvCxnSpPr/>
                    <p:nvPr/>
                  </p:nvCxnSpPr>
                  <p:spPr>
                    <a:xfrm flipV="1">
                      <a:off x="70277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5" name="Straight Connector 1424"/>
                    <p:cNvCxnSpPr/>
                    <p:nvPr/>
                  </p:nvCxnSpPr>
                  <p:spPr>
                    <a:xfrm flipV="1">
                      <a:off x="6583046" y="293874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6" name="Group 141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2" name="Straight Connector 1421"/>
                    <p:cNvCxnSpPr/>
                    <p:nvPr/>
                  </p:nvCxnSpPr>
                  <p:spPr>
                    <a:xfrm flipV="1">
                      <a:off x="70282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3" name="Straight Connector 1422"/>
                    <p:cNvCxnSpPr/>
                    <p:nvPr/>
                  </p:nvCxnSpPr>
                  <p:spPr>
                    <a:xfrm flipV="1">
                      <a:off x="6574570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7" name="Group 141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0" name="Straight Connector 1419"/>
                    <p:cNvCxnSpPr/>
                    <p:nvPr/>
                  </p:nvCxnSpPr>
                  <p:spPr>
                    <a:xfrm flipV="1">
                      <a:off x="7028726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1" name="Straight Connector 1420"/>
                    <p:cNvCxnSpPr/>
                    <p:nvPr/>
                  </p:nvCxnSpPr>
                  <p:spPr>
                    <a:xfrm flipV="1">
                      <a:off x="65810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8" name="Group 141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8" name="Straight Connector 1417"/>
                    <p:cNvCxnSpPr/>
                    <p:nvPr/>
                  </p:nvCxnSpPr>
                  <p:spPr>
                    <a:xfrm flipV="1">
                      <a:off x="7026223" y="2846109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/>
                    <p:cNvCxnSpPr/>
                    <p:nvPr/>
                  </p:nvCxnSpPr>
                  <p:spPr>
                    <a:xfrm flipV="1">
                      <a:off x="6581501" y="293853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9" name="Group 141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6" name="Straight Connector 1415"/>
                    <p:cNvCxnSpPr/>
                    <p:nvPr/>
                  </p:nvCxnSpPr>
                  <p:spPr>
                    <a:xfrm flipV="1">
                      <a:off x="7026703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7" name="Straight Connector 1416"/>
                    <p:cNvCxnSpPr/>
                    <p:nvPr/>
                  </p:nvCxnSpPr>
                  <p:spPr>
                    <a:xfrm flipV="1">
                      <a:off x="6581980" y="293846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943" name="Group 137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944" name="Group 137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9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92066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16873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778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00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815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81" name="Straight Connector 1380"/>
                  <p:cNvCxnSpPr/>
                  <p:nvPr/>
                </p:nvCxnSpPr>
                <p:spPr>
                  <a:xfrm flipH="1">
                    <a:off x="6996950" y="2121604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Straight Connector 1381"/>
                  <p:cNvCxnSpPr/>
                  <p:nvPr/>
                </p:nvCxnSpPr>
                <p:spPr>
                  <a:xfrm>
                    <a:off x="6875143" y="230018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Straight Connector 1382"/>
                  <p:cNvCxnSpPr/>
                  <p:nvPr/>
                </p:nvCxnSpPr>
                <p:spPr>
                  <a:xfrm>
                    <a:off x="6871453" y="236441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Straight Connector 1383"/>
                  <p:cNvCxnSpPr/>
                  <p:nvPr/>
                </p:nvCxnSpPr>
                <p:spPr>
                  <a:xfrm>
                    <a:off x="6871453" y="244117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Straight Connector 1384"/>
                  <p:cNvCxnSpPr/>
                  <p:nvPr/>
                </p:nvCxnSpPr>
                <p:spPr>
                  <a:xfrm>
                    <a:off x="6867761" y="250540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6" name="Straight Connector 1385"/>
                  <p:cNvCxnSpPr/>
                  <p:nvPr/>
                </p:nvCxnSpPr>
                <p:spPr>
                  <a:xfrm>
                    <a:off x="6864071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7" name="Straight Connector 1386"/>
                  <p:cNvCxnSpPr/>
                  <p:nvPr/>
                </p:nvCxnSpPr>
                <p:spPr>
                  <a:xfrm>
                    <a:off x="6864071" y="26338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8" name="Straight Connector 1387"/>
                  <p:cNvCxnSpPr/>
                  <p:nvPr/>
                </p:nvCxnSpPr>
                <p:spPr>
                  <a:xfrm>
                    <a:off x="6860378" y="27027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Straight Connector 1388"/>
                  <p:cNvCxnSpPr/>
                  <p:nvPr/>
                </p:nvCxnSpPr>
                <p:spPr>
                  <a:xfrm>
                    <a:off x="6867761" y="277171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Straight Connector 1389"/>
                  <p:cNvCxnSpPr/>
                  <p:nvPr/>
                </p:nvCxnSpPr>
                <p:spPr>
                  <a:xfrm>
                    <a:off x="6871453" y="28422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Straight Connector 1390"/>
                  <p:cNvCxnSpPr/>
                  <p:nvPr/>
                </p:nvCxnSpPr>
                <p:spPr>
                  <a:xfrm>
                    <a:off x="6871453" y="29111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Straight Connector 1391"/>
                  <p:cNvCxnSpPr/>
                  <p:nvPr/>
                </p:nvCxnSpPr>
                <p:spPr>
                  <a:xfrm>
                    <a:off x="6875143" y="297536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Straight Connector 1392"/>
                  <p:cNvCxnSpPr/>
                  <p:nvPr/>
                </p:nvCxnSpPr>
                <p:spPr>
                  <a:xfrm flipH="1">
                    <a:off x="6875143" y="2127870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3" name="Group 1318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884" name="Group 131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41" name="Rectangle 1340"/>
                  <p:cNvSpPr/>
                  <p:nvPr/>
                </p:nvSpPr>
                <p:spPr>
                  <a:xfrm>
                    <a:off x="6508755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2" name="Straight Connector 1341"/>
                  <p:cNvCxnSpPr/>
                  <p:nvPr/>
                </p:nvCxnSpPr>
                <p:spPr>
                  <a:xfrm flipV="1">
                    <a:off x="68460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3" name="Rectangle 1342"/>
                  <p:cNvSpPr/>
                  <p:nvPr/>
                </p:nvSpPr>
                <p:spPr>
                  <a:xfrm>
                    <a:off x="64759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4" name="Straight Connector 1343"/>
                  <p:cNvCxnSpPr/>
                  <p:nvPr/>
                </p:nvCxnSpPr>
                <p:spPr>
                  <a:xfrm flipV="1">
                    <a:off x="6395336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5" name="Rectangle 1344"/>
                  <p:cNvSpPr/>
                  <p:nvPr/>
                </p:nvSpPr>
                <p:spPr>
                  <a:xfrm>
                    <a:off x="6816180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46" name="Rectangle 1345"/>
                  <p:cNvSpPr/>
                  <p:nvPr/>
                </p:nvSpPr>
                <p:spPr>
                  <a:xfrm>
                    <a:off x="6404289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7" name="Straight Connector 1346"/>
                  <p:cNvCxnSpPr/>
                  <p:nvPr/>
                </p:nvCxnSpPr>
                <p:spPr>
                  <a:xfrm flipV="1">
                    <a:off x="68460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12" name="Group 134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6" name="Straight Connector 1375"/>
                    <p:cNvCxnSpPr/>
                    <p:nvPr/>
                  </p:nvCxnSpPr>
                  <p:spPr>
                    <a:xfrm flipV="1">
                      <a:off x="7027752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7" name="Straight Connector 1376"/>
                    <p:cNvCxnSpPr/>
                    <p:nvPr/>
                  </p:nvCxnSpPr>
                  <p:spPr>
                    <a:xfrm flipV="1">
                      <a:off x="6574076" y="293439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3" name="Group 134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4" name="Straight Connector 1373"/>
                    <p:cNvCxnSpPr/>
                    <p:nvPr/>
                  </p:nvCxnSpPr>
                  <p:spPr>
                    <a:xfrm flipV="1">
                      <a:off x="70282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5" name="Straight Connector 1374"/>
                    <p:cNvCxnSpPr/>
                    <p:nvPr/>
                  </p:nvCxnSpPr>
                  <p:spPr>
                    <a:xfrm flipV="1">
                      <a:off x="6574557" y="29343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4" name="Group 13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2" name="Straight Connector 1371"/>
                    <p:cNvCxnSpPr/>
                    <p:nvPr/>
                  </p:nvCxnSpPr>
                  <p:spPr>
                    <a:xfrm flipV="1">
                      <a:off x="7019759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3" name="Straight Connector 1372"/>
                    <p:cNvCxnSpPr/>
                    <p:nvPr/>
                  </p:nvCxnSpPr>
                  <p:spPr>
                    <a:xfrm flipV="1">
                      <a:off x="6581006" y="293425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5" name="Group 13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0" name="Straight Connector 1369"/>
                    <p:cNvCxnSpPr/>
                    <p:nvPr/>
                  </p:nvCxnSpPr>
                  <p:spPr>
                    <a:xfrm flipV="1">
                      <a:off x="7026208" y="284175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/>
                    <p:cNvCxnSpPr/>
                    <p:nvPr/>
                  </p:nvCxnSpPr>
                  <p:spPr>
                    <a:xfrm flipV="1">
                      <a:off x="6581486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6" name="Group 13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8" name="Straight Connector 1367"/>
                    <p:cNvCxnSpPr/>
                    <p:nvPr/>
                  </p:nvCxnSpPr>
                  <p:spPr>
                    <a:xfrm flipV="1">
                      <a:off x="7026688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Straight Connector 1368"/>
                    <p:cNvCxnSpPr/>
                    <p:nvPr/>
                  </p:nvCxnSpPr>
                  <p:spPr>
                    <a:xfrm flipV="1">
                      <a:off x="6581965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7" name="Group 13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6" name="Straight Connector 1365"/>
                    <p:cNvCxnSpPr/>
                    <p:nvPr/>
                  </p:nvCxnSpPr>
                  <p:spPr>
                    <a:xfrm flipV="1">
                      <a:off x="7027169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Straight Connector 1366"/>
                    <p:cNvCxnSpPr/>
                    <p:nvPr/>
                  </p:nvCxnSpPr>
                  <p:spPr>
                    <a:xfrm flipV="1">
                      <a:off x="6582446" y="293874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8" name="Group 135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4" name="Straight Connector 1363"/>
                    <p:cNvCxnSpPr/>
                    <p:nvPr/>
                  </p:nvCxnSpPr>
                  <p:spPr>
                    <a:xfrm flipV="1">
                      <a:off x="7027648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/>
                    <p:cNvCxnSpPr/>
                    <p:nvPr/>
                  </p:nvCxnSpPr>
                  <p:spPr>
                    <a:xfrm flipV="1">
                      <a:off x="6573973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9" name="Group 135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2" name="Straight Connector 1361"/>
                    <p:cNvCxnSpPr/>
                    <p:nvPr/>
                  </p:nvCxnSpPr>
                  <p:spPr>
                    <a:xfrm flipV="1">
                      <a:off x="7028128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3" name="Straight Connector 1362"/>
                    <p:cNvCxnSpPr/>
                    <p:nvPr/>
                  </p:nvCxnSpPr>
                  <p:spPr>
                    <a:xfrm flipV="1">
                      <a:off x="6574452" y="2938605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0" name="Group 135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0" name="Straight Connector 1359"/>
                    <p:cNvCxnSpPr/>
                    <p:nvPr/>
                  </p:nvCxnSpPr>
                  <p:spPr>
                    <a:xfrm flipV="1">
                      <a:off x="7019654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1" name="Straight Connector 1360"/>
                    <p:cNvCxnSpPr/>
                    <p:nvPr/>
                  </p:nvCxnSpPr>
                  <p:spPr>
                    <a:xfrm flipV="1">
                      <a:off x="6580903" y="2938534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1" name="Group 135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58" name="Straight Connector 1357"/>
                    <p:cNvCxnSpPr/>
                    <p:nvPr/>
                  </p:nvCxnSpPr>
                  <p:spPr>
                    <a:xfrm flipV="1">
                      <a:off x="7026103" y="2846040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9" name="Straight Connector 1358"/>
                    <p:cNvCxnSpPr/>
                    <p:nvPr/>
                  </p:nvCxnSpPr>
                  <p:spPr>
                    <a:xfrm flipV="1">
                      <a:off x="6581382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885" name="Group 132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886" name="Group 132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3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036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26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073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23" name="Straight Connector 1322"/>
                  <p:cNvCxnSpPr/>
                  <p:nvPr/>
                </p:nvCxnSpPr>
                <p:spPr>
                  <a:xfrm flipH="1">
                    <a:off x="6996209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4" name="Straight Connector 1323"/>
                  <p:cNvCxnSpPr/>
                  <p:nvPr/>
                </p:nvCxnSpPr>
                <p:spPr>
                  <a:xfrm>
                    <a:off x="6874404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5" name="Straight Connector 1324"/>
                  <p:cNvCxnSpPr/>
                  <p:nvPr/>
                </p:nvCxnSpPr>
                <p:spPr>
                  <a:xfrm>
                    <a:off x="6870711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6" name="Straight Connector 1325"/>
                  <p:cNvCxnSpPr/>
                  <p:nvPr/>
                </p:nvCxnSpPr>
                <p:spPr>
                  <a:xfrm>
                    <a:off x="6870711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7" name="Straight Connector 1326"/>
                  <p:cNvCxnSpPr/>
                  <p:nvPr/>
                </p:nvCxnSpPr>
                <p:spPr>
                  <a:xfrm>
                    <a:off x="6867021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8" name="Straight Connector 1327"/>
                  <p:cNvCxnSpPr/>
                  <p:nvPr/>
                </p:nvCxnSpPr>
                <p:spPr>
                  <a:xfrm>
                    <a:off x="6863329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9" name="Straight Connector 1328"/>
                  <p:cNvCxnSpPr/>
                  <p:nvPr/>
                </p:nvCxnSpPr>
                <p:spPr>
                  <a:xfrm>
                    <a:off x="6863329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0" name="Straight Connector 1329"/>
                  <p:cNvCxnSpPr/>
                  <p:nvPr/>
                </p:nvCxnSpPr>
                <p:spPr>
                  <a:xfrm>
                    <a:off x="6859639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1" name="Straight Connector 1330"/>
                  <p:cNvCxnSpPr/>
                  <p:nvPr/>
                </p:nvCxnSpPr>
                <p:spPr>
                  <a:xfrm>
                    <a:off x="6867021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2" name="Straight Connector 1331"/>
                  <p:cNvCxnSpPr/>
                  <p:nvPr/>
                </p:nvCxnSpPr>
                <p:spPr>
                  <a:xfrm>
                    <a:off x="6870711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3" name="Straight Connector 1332"/>
                  <p:cNvCxnSpPr/>
                  <p:nvPr/>
                </p:nvCxnSpPr>
                <p:spPr>
                  <a:xfrm>
                    <a:off x="6870711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4" name="Straight Connector 1333"/>
                  <p:cNvCxnSpPr/>
                  <p:nvPr/>
                </p:nvCxnSpPr>
                <p:spPr>
                  <a:xfrm>
                    <a:off x="6874404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5" name="Straight Connector 1334"/>
                  <p:cNvCxnSpPr/>
                  <p:nvPr/>
                </p:nvCxnSpPr>
                <p:spPr>
                  <a:xfrm flipH="1">
                    <a:off x="6874404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59" name="TextBox 1558"/>
            <p:cNvSpPr txBox="1"/>
            <p:nvPr/>
          </p:nvSpPr>
          <p:spPr>
            <a:xfrm>
              <a:off x="668088" y="4554311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60" name="TextBox 1559"/>
            <p:cNvSpPr txBox="1"/>
            <p:nvPr/>
          </p:nvSpPr>
          <p:spPr>
            <a:xfrm>
              <a:off x="1068096" y="4552724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61" name="TextBox 1560"/>
            <p:cNvSpPr txBox="1"/>
            <p:nvPr/>
          </p:nvSpPr>
          <p:spPr>
            <a:xfrm>
              <a:off x="1466515" y="4551137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62" name="TextBox 1561"/>
            <p:cNvSpPr txBox="1"/>
            <p:nvPr/>
          </p:nvSpPr>
          <p:spPr>
            <a:xfrm>
              <a:off x="183318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563" name="TextBox 1562"/>
            <p:cNvSpPr txBox="1"/>
            <p:nvPr/>
          </p:nvSpPr>
          <p:spPr>
            <a:xfrm>
              <a:off x="2260181" y="4547963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564" name="TextBox 1563"/>
            <p:cNvSpPr txBox="1"/>
            <p:nvPr/>
          </p:nvSpPr>
          <p:spPr>
            <a:xfrm>
              <a:off x="2631617" y="4546376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65" name="TextBox 1564"/>
            <p:cNvSpPr txBox="1"/>
            <p:nvPr/>
          </p:nvSpPr>
          <p:spPr>
            <a:xfrm>
              <a:off x="3014164" y="4544790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566" name="TextBox 1565"/>
            <p:cNvSpPr txBox="1"/>
            <p:nvPr/>
          </p:nvSpPr>
          <p:spPr>
            <a:xfrm>
              <a:off x="339194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grpSp>
          <p:nvGrpSpPr>
            <p:cNvPr id="205847" name="Group 187"/>
            <p:cNvGrpSpPr>
              <a:grpSpLocks/>
            </p:cNvGrpSpPr>
            <p:nvPr/>
          </p:nvGrpSpPr>
          <p:grpSpPr bwMode="auto">
            <a:xfrm>
              <a:off x="2646378" y="1872322"/>
              <a:ext cx="1052512" cy="355600"/>
              <a:chOff x="4410" y="1365"/>
              <a:chExt cx="663" cy="224"/>
            </a:xfrm>
          </p:grpSpPr>
          <p:sp>
            <p:nvSpPr>
              <p:cNvPr id="156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48" name="Group 187"/>
            <p:cNvGrpSpPr>
              <a:grpSpLocks/>
            </p:cNvGrpSpPr>
            <p:nvPr/>
          </p:nvGrpSpPr>
          <p:grpSpPr bwMode="auto">
            <a:xfrm>
              <a:off x="5819864" y="1872322"/>
              <a:ext cx="1052512" cy="355600"/>
              <a:chOff x="4410" y="1365"/>
              <a:chExt cx="663" cy="224"/>
            </a:xfrm>
          </p:grpSpPr>
          <p:sp>
            <p:nvSpPr>
              <p:cNvPr id="1574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5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6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7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8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579" name="Straight Connector 1578"/>
            <p:cNvCxnSpPr/>
            <p:nvPr/>
          </p:nvCxnSpPr>
          <p:spPr>
            <a:xfrm flipH="1">
              <a:off x="3074483" y="2224757"/>
              <a:ext cx="0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flipH="1">
              <a:off x="4953883" y="2226343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flipH="1">
              <a:off x="6515817" y="2227930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>
              <a:endCxn id="71" idx="0"/>
            </p:cNvCxnSpPr>
            <p:nvPr/>
          </p:nvCxnSpPr>
          <p:spPr>
            <a:xfrm flipH="1">
              <a:off x="1607788" y="2221583"/>
              <a:ext cx="1127005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flipH="1">
              <a:off x="3193532" y="2221583"/>
              <a:ext cx="1304786" cy="523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flipH="1">
              <a:off x="5122140" y="2253321"/>
              <a:ext cx="1301612" cy="506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>
              <a:endCxn id="71" idx="1"/>
            </p:cNvCxnSpPr>
            <p:nvPr/>
          </p:nvCxnSpPr>
          <p:spPr>
            <a:xfrm flipH="1">
              <a:off x="1739536" y="2231104"/>
              <a:ext cx="2596874" cy="504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flipH="1">
              <a:off x="3518935" y="2242212"/>
              <a:ext cx="280798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flipH="1">
              <a:off x="1977636" y="2253321"/>
              <a:ext cx="395086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306" idx="0"/>
            </p:cNvCxnSpPr>
            <p:nvPr/>
          </p:nvCxnSpPr>
          <p:spPr>
            <a:xfrm flipH="1" flipV="1">
              <a:off x="3166548" y="2239038"/>
              <a:ext cx="1596855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>
              <a:stCxn id="1553" idx="0"/>
            </p:cNvCxnSpPr>
            <p:nvPr/>
          </p:nvCxnSpPr>
          <p:spPr>
            <a:xfrm flipH="1" flipV="1">
              <a:off x="3342741" y="2232691"/>
              <a:ext cx="2984183" cy="537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>
              <a:stCxn id="1553" idx="1"/>
            </p:cNvCxnSpPr>
            <p:nvPr/>
          </p:nvCxnSpPr>
          <p:spPr>
            <a:xfrm flipH="1" flipV="1">
              <a:off x="4639591" y="2226343"/>
              <a:ext cx="1819082" cy="544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826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pic>
        <p:nvPicPr>
          <p:cNvPr id="20582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8" name="Rectangle 6"/>
          <p:cNvSpPr txBox="1">
            <a:spLocks noChangeArrowheads="1"/>
          </p:cNvSpPr>
          <p:nvPr/>
        </p:nvSpPr>
        <p:spPr bwMode="auto">
          <a:xfrm>
            <a:off x="590550" y="1166813"/>
            <a:ext cx="8274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 eaLnBrk="1" hangingPunct="1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i="0" dirty="0">
                <a:latin typeface="Gill Sans MT" charset="0"/>
              </a:rPr>
              <a:t>rich interconnection among switches, racks: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throughput between racks (multiple routing paths possible)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Gill Sans MT" charset="0"/>
            </a:endParaRPr>
          </a:p>
        </p:txBody>
      </p:sp>
      <p:sp>
        <p:nvSpPr>
          <p:cNvPr id="10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19176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principles behind data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switched LANS, VLANs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70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312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pacing between adjacent sending and receiving nodes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00B0F0"/>
                </a:solidFill>
                <a:latin typeface="Gill Sans MT" charset="0"/>
                <a:cs typeface="+mn-cs"/>
              </a:rPr>
              <a:t>error correction:</a:t>
            </a:r>
            <a:r>
              <a:rPr lang="en-US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identifies 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 dirty="0">
                <a:latin typeface="Gill Sans MT" charset="0"/>
              </a:rPr>
              <a:t> bit error(s) without resorting to retransmission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with half duplex, nodes at both ends of link can transmit, but not at same time</a:t>
            </a:r>
            <a:endParaRPr lang="en-US" dirty="0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(more)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72361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P15</a:t>
            </a:r>
          </a:p>
          <a:p>
            <a:r>
              <a:rPr lang="en-US" altLang="zh-CN" dirty="0"/>
              <a:t>P18</a:t>
            </a:r>
          </a:p>
          <a:p>
            <a:r>
              <a:rPr lang="en-US" altLang="zh-CN" dirty="0"/>
              <a:t>P26</a:t>
            </a:r>
          </a:p>
          <a:p>
            <a:r>
              <a:rPr lang="en-US" altLang="zh-CN" dirty="0"/>
              <a:t>P28</a:t>
            </a:r>
          </a:p>
          <a:p>
            <a:r>
              <a:rPr lang="en-US" altLang="zh-CN"/>
              <a:t>P29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6-</a:t>
            </a:r>
            <a:fld id="{B3616EB6-F471-2047-976B-63D7811A01EC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8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in each and every host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link layer implemented in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adaptor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(aka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network interface card</a:t>
            </a:r>
            <a:r>
              <a:rPr lang="en-US" sz="2400" dirty="0">
                <a:latin typeface="Gill Sans MT" charset="0"/>
                <a:cs typeface="+mn-cs"/>
              </a:rPr>
              <a:t> NIC) or on a chip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 card, 802.11 card; Ethernet chipset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implements link, physical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attaches into host’s system buses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21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2184501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receiving side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flow control, etc.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side</a:t>
            </a: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6361" name="Picture 6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44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03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17932</TotalTime>
  <Words>4507</Words>
  <Application>Microsoft Office PowerPoint</Application>
  <PresentationFormat>全屏显示(4:3)</PresentationFormat>
  <Paragraphs>1118</Paragraphs>
  <Slides>70</Slides>
  <Notes>59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3" baseType="lpstr">
      <vt:lpstr>Gulim</vt:lpstr>
      <vt:lpstr>MS Mincho</vt:lpstr>
      <vt:lpstr>ＭＳ Ｐゴシック</vt:lpstr>
      <vt:lpstr>Arial</vt:lpstr>
      <vt:lpstr>Calibri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Equation</vt:lpstr>
      <vt:lpstr>PowerPoint 演示文稿</vt:lpstr>
      <vt:lpstr>Chapter 6: Link layer and LANs</vt:lpstr>
      <vt:lpstr>Link layer, LANs: outline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Link layer, LANs: outline</vt:lpstr>
      <vt:lpstr>Error detection</vt:lpstr>
      <vt:lpstr>Parity checking</vt:lpstr>
      <vt:lpstr>Internet checksum</vt:lpstr>
      <vt:lpstr>Cyclic redundancy check</vt:lpstr>
      <vt:lpstr>CRC example</vt:lpstr>
      <vt:lpstr>Link layer, LANs: outline</vt:lpstr>
      <vt:lpstr>Multiple access links, protocols</vt:lpstr>
      <vt:lpstr>Multiple access protocols</vt:lpstr>
      <vt:lpstr>An ideal multiple access protocol</vt:lpstr>
      <vt:lpstr>MAC protocols: taxonomy</vt:lpstr>
      <vt:lpstr>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PowerPoint 演示文稿</vt:lpstr>
      <vt:lpstr>PowerPoint 演示文稿</vt:lpstr>
      <vt:lpstr> Summary of MAC protocols</vt:lpstr>
      <vt:lpstr>Link layer, LANs: outline</vt:lpstr>
      <vt:lpstr>MAC addresses</vt:lpstr>
      <vt:lpstr>LAN addresses</vt:lpstr>
      <vt:lpstr>LAN addresses</vt:lpstr>
      <vt:lpstr>Link layer, LANs: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Link layer, LANs: outline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VLANs: motivation</vt:lpstr>
      <vt:lpstr>VLANs</vt:lpstr>
      <vt:lpstr>Port-based VLAN</vt:lpstr>
      <vt:lpstr>VLANs spanning multiple switches</vt:lpstr>
      <vt:lpstr>PowerPoint 演示文稿</vt:lpstr>
      <vt:lpstr>Link layer, LANs: outline</vt:lpstr>
      <vt:lpstr>Data center networks </vt:lpstr>
      <vt:lpstr>PowerPoint 演示文稿</vt:lpstr>
      <vt:lpstr>PowerPoint 演示文稿</vt:lpstr>
      <vt:lpstr>Chapter 6: Summary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home</cp:lastModifiedBy>
  <cp:revision>588</cp:revision>
  <dcterms:created xsi:type="dcterms:W3CDTF">1999-10-08T19:08:27Z</dcterms:created>
  <dcterms:modified xsi:type="dcterms:W3CDTF">2022-09-20T07:17:43Z</dcterms:modified>
</cp:coreProperties>
</file>