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26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07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5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4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2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2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0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6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88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0E52-A114-4F82-BD89-82F138637D16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28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50E52-A114-4F82-BD89-82F138637D16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2BC4E-BBA9-41FB-B2FA-A5236E9CD5A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"/>
            <a:ext cx="9144000" cy="68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2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066800"/>
            <a:ext cx="7924800" cy="2533650"/>
          </a:xfrm>
        </p:spPr>
        <p:txBody>
          <a:bodyPr/>
          <a:lstStyle/>
          <a:p>
            <a:pPr eaLnBrk="1" hangingPunct="1"/>
            <a:r>
              <a:rPr lang="zh-CN" altLang="en-US" sz="5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现代密码学实验</a:t>
            </a:r>
            <a:r>
              <a:rPr lang="zh-CN" altLang="en-US" sz="5800" b="1" dirty="0" smtClean="0"/>
              <a:t/>
            </a:r>
            <a:br>
              <a:rPr lang="zh-CN" altLang="en-US" sz="5800" b="1" dirty="0" smtClean="0"/>
            </a:br>
            <a:endParaRPr lang="zh-CN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张方国</a:t>
            </a:r>
          </a:p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中山大学数据科学与计算机学院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 smtClean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1550" y="5300663"/>
            <a:ext cx="746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isszhfg@mail.sysu.edu.cn</a:t>
            </a:r>
          </a:p>
        </p:txBody>
      </p:sp>
    </p:spTree>
    <p:extLst>
      <p:ext uri="{BB962C8B-B14F-4D97-AF65-F5344CB8AC3E}">
        <p14:creationId xmlns:p14="http://schemas.microsoft.com/office/powerpoint/2010/main" val="101099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古典密码 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有限域运算 </a:t>
            </a:r>
            <a:r>
              <a:rPr lang="en-US" altLang="zh-CN" dirty="0"/>
              <a:t>3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AES</a:t>
            </a:r>
            <a:r>
              <a:rPr lang="zh-CN" altLang="en-US" dirty="0">
                <a:solidFill>
                  <a:srgbClr val="FF0000"/>
                </a:solidFill>
              </a:rPr>
              <a:t>实现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altLang="zh-CN" dirty="0" smtClean="0"/>
              <a:t>SHA-256 2</a:t>
            </a:r>
          </a:p>
          <a:p>
            <a:r>
              <a:rPr lang="en-US" altLang="zh-CN" dirty="0" smtClean="0"/>
              <a:t>RSA</a:t>
            </a:r>
            <a:r>
              <a:rPr lang="zh-CN" altLang="en-US" dirty="0" smtClean="0"/>
              <a:t>实现 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DLP</a:t>
            </a:r>
            <a:r>
              <a:rPr lang="zh-CN" altLang="en-US" dirty="0" smtClean="0"/>
              <a:t>计算 </a:t>
            </a:r>
            <a:r>
              <a:rPr lang="en-US" altLang="zh-CN" dirty="0" smtClean="0"/>
              <a:t>2-3</a:t>
            </a:r>
          </a:p>
          <a:p>
            <a:r>
              <a:rPr lang="en-US" altLang="zh-CN" dirty="0" smtClean="0"/>
              <a:t>DSA</a:t>
            </a:r>
            <a:r>
              <a:rPr lang="zh-CN" altLang="en-US" dirty="0" smtClean="0"/>
              <a:t>签名方案 </a:t>
            </a:r>
            <a:r>
              <a:rPr lang="en-US" altLang="zh-CN" dirty="0" smtClean="0"/>
              <a:t>2-3</a:t>
            </a:r>
          </a:p>
          <a:p>
            <a:r>
              <a:rPr lang="zh-CN" altLang="en-US" dirty="0" smtClean="0"/>
              <a:t>伪随机数产生器 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作业提交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 smtClean="0"/>
              <a:t>邮箱：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+mn-ea"/>
              </a:rPr>
              <a:t>15072696317@163.com</a:t>
            </a:r>
            <a:endParaRPr lang="zh-CN" altLang="en-US" dirty="0" smtClean="0">
              <a:latin typeface="+mn-ea"/>
            </a:endParaRPr>
          </a:p>
          <a:p>
            <a:pPr>
              <a:defRPr/>
            </a:pPr>
            <a:r>
              <a:rPr lang="zh-CN" altLang="en-US" dirty="0" smtClean="0"/>
              <a:t>请将代码和实验报告打包提交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邮件和附件命名为学号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_</a:t>
            </a:r>
            <a:r>
              <a:rPr lang="zh-CN" altLang="en-US" dirty="0" smtClean="0"/>
              <a:t>实验名称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例：</a:t>
            </a:r>
            <a:r>
              <a:rPr lang="en-US" altLang="zh-CN" dirty="0" smtClean="0">
                <a:latin typeface="+mn-ea"/>
              </a:rPr>
              <a:t>12345678</a:t>
            </a:r>
            <a:r>
              <a:rPr lang="en-US" altLang="zh-CN" dirty="0" smtClean="0"/>
              <a:t>_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_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古典密码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DDL:</a:t>
            </a:r>
            <a:r>
              <a:rPr lang="zh-CN" altLang="en-US" dirty="0" smtClean="0"/>
              <a:t>  隔周的实验课上课之前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 晚交或者不交该次实验计分为零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030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AES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zh-CN" altLang="en-US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实验要求：</a:t>
            </a:r>
          </a:p>
          <a:p>
            <a:pPr>
              <a:defRPr/>
            </a:pPr>
            <a:r>
              <a:rPr lang="zh-CN" altLang="en-US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lang="en-US" altLang="zh-CN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128</a:t>
            </a:r>
            <a:r>
              <a:rPr lang="zh-CN" altLang="en-US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位高级加密标准</a:t>
            </a:r>
            <a:r>
              <a:rPr lang="en-US" altLang="zh-CN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AES</a:t>
            </a:r>
            <a:r>
              <a:rPr lang="zh-CN" altLang="en-US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对以下信息进行加密并验证：</a:t>
            </a:r>
          </a:p>
          <a:p>
            <a:pPr>
              <a:defRPr/>
            </a:pPr>
            <a:r>
              <a:rPr lang="zh-CN" altLang="en-US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加密字符串：</a:t>
            </a:r>
          </a:p>
          <a:p>
            <a:pPr>
              <a:defRPr/>
            </a:pPr>
            <a:r>
              <a:rPr lang="en-US" altLang="zh-CN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learnedhowtocalculatetheamountofpaperneededforaroomwheniwasatschoolyoumultiplythesquarefootageofthewallsbythecubiccontentsofthefloorandceilingcombinedanddoubleityouthenallowhalfthetotalforopeningssuchaswindowsanddoorsthenyouallowtheotherhalfformatchingthepatternthenyoudoublethewholethingagaintogiveamarginoferrorandthenyouorderthepaper</a:t>
            </a:r>
            <a:r>
              <a:rPr lang="zh-CN" altLang="en-US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（实验</a:t>
            </a:r>
            <a:r>
              <a:rPr lang="en-US" altLang="zh-CN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题结果</a:t>
            </a:r>
            <a:r>
              <a:rPr lang="en-US" altLang="zh-CN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全小写无空格无</a:t>
            </a:r>
            <a:r>
              <a:rPr lang="zh-CN" altLang="en-US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标点）</a:t>
            </a:r>
            <a:endParaRPr lang="en-US" altLang="zh-CN" sz="7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7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密钥：姓名全拼 例</a:t>
            </a:r>
            <a:r>
              <a:rPr lang="zh-CN" altLang="en-US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：左若舟</a:t>
            </a:r>
            <a:r>
              <a:rPr lang="en-US" altLang="zh-CN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-&gt; “</a:t>
            </a:r>
            <a:r>
              <a:rPr lang="en-US" altLang="zh-CN" sz="7200" dirty="0" err="1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zuoruozhou</a:t>
            </a:r>
            <a:r>
              <a:rPr lang="en-US" altLang="zh-CN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（字符串）</a:t>
            </a:r>
            <a:r>
              <a:rPr lang="en-US" altLang="zh-CN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  <a:defRPr/>
            </a:pPr>
            <a:r>
              <a:rPr lang="en-US" altLang="zh-CN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工作模式：</a:t>
            </a:r>
            <a:r>
              <a:rPr lang="en-US" altLang="zh-CN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CBC</a:t>
            </a:r>
            <a:r>
              <a:rPr lang="zh-CN" altLang="en-US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（密码分组链接模式）</a:t>
            </a:r>
            <a:endParaRPr lang="en-US" altLang="zh-CN" sz="7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密钥偏移量</a:t>
            </a:r>
            <a:r>
              <a:rPr lang="en-US" altLang="zh-CN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IV</a:t>
            </a:r>
            <a:r>
              <a:rPr lang="zh-CN" altLang="en-US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：自身学号（字符串，例”</a:t>
            </a:r>
            <a:r>
              <a:rPr lang="en-US" altLang="zh-CN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12345678”</a:t>
            </a:r>
            <a:r>
              <a:rPr lang="zh-CN" altLang="en-US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marL="0" indent="0">
              <a:buNone/>
              <a:defRPr/>
            </a:pPr>
            <a:r>
              <a:rPr lang="zh-CN" altLang="en-US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补码方式：</a:t>
            </a:r>
            <a:r>
              <a:rPr lang="en-US" altLang="zh-CN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PKCS5Padding</a:t>
            </a:r>
            <a:r>
              <a:rPr lang="zh-CN" altLang="en-US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，密钥偏移量</a:t>
            </a:r>
            <a:r>
              <a:rPr lang="en-US" altLang="zh-CN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IV</a:t>
            </a:r>
            <a:r>
              <a:rPr lang="zh-CN" altLang="en-US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和密钥不足</a:t>
            </a:r>
            <a:r>
              <a:rPr lang="en-US" altLang="zh-CN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128</a:t>
            </a:r>
            <a:r>
              <a:rPr lang="zh-CN" altLang="en-US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位则在高位填</a:t>
            </a:r>
            <a:r>
              <a:rPr lang="en-US" altLang="zh-CN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，超过</a:t>
            </a:r>
            <a:r>
              <a:rPr lang="en-US" altLang="zh-CN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128</a:t>
            </a:r>
            <a:r>
              <a:rPr lang="zh-CN" altLang="en-US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位则使用</a:t>
            </a:r>
            <a:r>
              <a:rPr lang="en-US" altLang="zh-CN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128</a:t>
            </a:r>
            <a:r>
              <a:rPr lang="zh-CN" altLang="en-US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位。</a:t>
            </a:r>
            <a:endParaRPr lang="en-US" altLang="zh-CN" sz="7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密文编码方式：</a:t>
            </a:r>
            <a:r>
              <a:rPr lang="en-US" altLang="zh-CN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进</a:t>
            </a:r>
            <a:r>
              <a:rPr lang="zh-CN" altLang="en-US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制</a:t>
            </a:r>
            <a:endParaRPr lang="en-US" altLang="zh-CN" sz="72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7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补充：明文，密钥，密钥偏移量</a:t>
            </a:r>
            <a:r>
              <a:rPr lang="en-US" altLang="zh-CN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IV</a:t>
            </a:r>
            <a:r>
              <a:rPr lang="zh-CN" altLang="en-US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7200" dirty="0" err="1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ascii</a:t>
            </a:r>
            <a:r>
              <a:rPr lang="zh-CN" altLang="en-US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码表示，即一个字符占</a:t>
            </a:r>
            <a:r>
              <a:rPr lang="en-US" altLang="zh-CN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7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位</a:t>
            </a:r>
            <a:endParaRPr lang="zh-CN" altLang="en-US" sz="7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21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字符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填充方式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PKCS5Padding</a:t>
            </a:r>
          </a:p>
          <a:p>
            <a:pPr marL="0" indent="0">
              <a:buNone/>
              <a:defRPr/>
            </a:pP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  <a:defRPr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明文需要补充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个字节后比特长度才为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128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的倍数，则在明文后添加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0x0N</a:t>
            </a:r>
          </a:p>
          <a:p>
            <a:pPr marL="342900" indent="-342900">
              <a:buAutoNum type="arabicPeriod"/>
              <a:defRPr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明文刚好是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128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比特（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字节）的倍数，则在最后补码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0x10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（为了避免解码错误）</a:t>
            </a:r>
          </a:p>
          <a:p>
            <a:pPr marL="0" indent="0">
              <a:buNone/>
              <a:defRPr/>
            </a:pP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64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243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等线</vt:lpstr>
      <vt:lpstr>等线 Light</vt:lpstr>
      <vt:lpstr>黑体</vt:lpstr>
      <vt:lpstr>华文楷体</vt:lpstr>
      <vt:lpstr>楷体</vt:lpstr>
      <vt:lpstr>宋体</vt:lpstr>
      <vt:lpstr>幼圆</vt:lpstr>
      <vt:lpstr>Arial</vt:lpstr>
      <vt:lpstr>Calibri</vt:lpstr>
      <vt:lpstr>Calibri Light</vt:lpstr>
      <vt:lpstr>Times New Roman</vt:lpstr>
      <vt:lpstr>Office 主题​​</vt:lpstr>
      <vt:lpstr>现代密码学实验 </vt:lpstr>
      <vt:lpstr>内容</vt:lpstr>
      <vt:lpstr>作业提交</vt:lpstr>
      <vt:lpstr>AES实现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18</cp:revision>
  <dcterms:created xsi:type="dcterms:W3CDTF">2021-09-22T12:13:16Z</dcterms:created>
  <dcterms:modified xsi:type="dcterms:W3CDTF">2022-10-10T08:57:35Z</dcterms:modified>
</cp:coreProperties>
</file>