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413" r:id="rId3"/>
    <p:sldId id="433" r:id="rId4"/>
    <p:sldId id="432" r:id="rId5"/>
    <p:sldId id="436" r:id="rId6"/>
    <p:sldId id="435" r:id="rId7"/>
    <p:sldId id="437" r:id="rId8"/>
    <p:sldId id="438" r:id="rId9"/>
    <p:sldId id="439" r:id="rId10"/>
    <p:sldId id="444" r:id="rId11"/>
    <p:sldId id="440" r:id="rId12"/>
    <p:sldId id="441" r:id="rId13"/>
    <p:sldId id="445" r:id="rId14"/>
    <p:sldId id="446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A769D-570E-4DED-B810-C87E294A81EA}" v="5" dt="2021-11-15T01:20:52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6" autoAdjust="0"/>
    <p:restoredTop sz="84615" autoAdjust="0"/>
  </p:normalViewPr>
  <p:slideViewPr>
    <p:cSldViewPr showGuides="1">
      <p:cViewPr varScale="1">
        <p:scale>
          <a:sx n="77" d="100"/>
          <a:sy n="77" d="100"/>
        </p:scale>
        <p:origin x="1728" y="67"/>
      </p:cViewPr>
      <p:guideLst>
        <p:guide pos="41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185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za Chen" userId="42c4f2a9079ee9db" providerId="LiveId" clId="{75BA769D-570E-4DED-B810-C87E294A81EA}"/>
    <pc:docChg chg="modSld">
      <pc:chgData name="Jeza Chen" userId="42c4f2a9079ee9db" providerId="LiveId" clId="{75BA769D-570E-4DED-B810-C87E294A81EA}" dt="2021-11-15T01:20:52.394" v="7"/>
      <pc:docMkLst>
        <pc:docMk/>
      </pc:docMkLst>
      <pc:sldChg chg="modSp mod">
        <pc:chgData name="Jeza Chen" userId="42c4f2a9079ee9db" providerId="LiveId" clId="{75BA769D-570E-4DED-B810-C87E294A81EA}" dt="2021-11-15T01:20:52.394" v="7"/>
        <pc:sldMkLst>
          <pc:docMk/>
          <pc:sldMk cId="0" sldId="446"/>
        </pc:sldMkLst>
        <pc:spChg chg="mod">
          <ac:chgData name="Jeza Chen" userId="42c4f2a9079ee9db" providerId="LiveId" clId="{75BA769D-570E-4DED-B810-C87E294A81EA}" dt="2021-11-15T01:20:52.394" v="7"/>
          <ac:spMkLst>
            <pc:docMk/>
            <pc:sldMk cId="0" sldId="44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2972614-E63B-43F9-994C-876745969BE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72614-E63B-43F9-994C-876745969BED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FF275B63-AFC0-4164-9791-EACD7EA9D2B8}" type="slidenum">
              <a:rPr lang="en-US" altLang="zh-CN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72614-E63B-43F9-994C-876745969BED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72614-E63B-43F9-994C-876745969BED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72614-E63B-43F9-994C-876745969BED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72614-E63B-43F9-994C-876745969BED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72614-E63B-43F9-994C-876745969BED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72614-E63B-43F9-994C-876745969BED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6A05-C433-496A-9E64-C0A154B3D8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A483E-9B0B-415D-A63B-773CE74476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FEB81-04C5-4337-BB9F-182AB8AD01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7B786-BB40-49CD-A3ED-7E642021C5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BB4CB-8169-4428-BC8C-2FD256A5D5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5228F-0B3B-4546-89AB-BB52206BC00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9F9C3-E185-4243-8E57-F40E2B9F1B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ADE22-D801-4BF7-AA2D-FF67F992C0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4E9B2-08D8-42B4-A06B-126743BF75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35F3-5F29-4803-9EAC-8F2D91766E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04F1-0745-4DD4-8400-E1E6BDF86E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BD54E-187D-4CFF-8048-0B953934D9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D2E9B-907F-43E6-BE24-37EDD267E6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1EC3D41-D1A6-4152-97AD-72C3FFEEC33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017#appendix-B.2.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017#section-7.1.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securitysite.com/rsa/rsa_oaep" TargetMode="External"/><Relationship Id="rId4" Type="http://schemas.openxmlformats.org/officeDocument/2006/relationships/hyperlink" Target="https://crypto.jeza-chen.com/rs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jeza-chen.com/rs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ypto.jeza-chen.com/abou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15072696317@qq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rpre/article/details/79671263" TargetMode="External"/><Relationship Id="rId7" Type="http://schemas.openxmlformats.org/officeDocument/2006/relationships/hyperlink" Target="https://asecuritysite.com/rs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mplib.org/manual/Number-Theoretic-Functions" TargetMode="External"/><Relationship Id="rId5" Type="http://schemas.openxmlformats.org/officeDocument/2006/relationships/hyperlink" Target="https://gmplib.org/manual/" TargetMode="External"/><Relationship Id="rId4" Type="http://schemas.openxmlformats.org/officeDocument/2006/relationships/hyperlink" Target="https://asecuritysite.com/rsa/rsa_oae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gma.maths.usyd.edu.au/cal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7924800" cy="2533650"/>
          </a:xfrm>
        </p:spPr>
        <p:txBody>
          <a:bodyPr/>
          <a:lstStyle/>
          <a:p>
            <a:pPr eaLnBrk="1" hangingPunct="1"/>
            <a:r>
              <a:rPr lang="zh-CN" altLang="en-US" sz="5800" b="1"/>
              <a:t>密码学实验</a:t>
            </a:r>
            <a:br>
              <a:rPr lang="zh-CN" altLang="en-US" sz="5800" b="1"/>
            </a:b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张方国</a:t>
            </a:r>
          </a:p>
          <a:p>
            <a:pPr eaLnBrk="1" hangingPunct="1"/>
            <a:r>
              <a:rPr lang="zh-CN" altLang="en-US"/>
              <a:t>中山大学数据科学与计算机学院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971550" y="5300663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isszhfg@mail.sysu.edu.cn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2500" cy="667929"/>
              </a:xfrm>
            </p:spPr>
            <p:txBody>
              <a:bodyPr/>
              <a:lstStyle/>
              <a:p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补充：简单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OAEP</a:t>
                </a:r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 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</m:oMath>
                </a14:m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的实现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xfrm>
                <a:off x="457200" y="274638"/>
                <a:ext cx="8572500" cy="667929"/>
              </a:xfrm>
              <a:blipFill rotWithShape="true">
                <a:blip r:embed="rId3"/>
                <a:stretch>
                  <a:fillRect t="-48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57200" y="1066800"/>
                <a:ext cx="8229600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上述给出的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的实现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可能不适用我们的实验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，因为最终填充后的明文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可能会大于等于模数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𝒏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DejaVu Math TeX Gyre" panose="02000503000000000000" charset="0"/>
                  </a:rPr>
                  <a:t>，使得加解密算法失败。因此，我们需要进行细微的改动，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DejaVu Math TeX Gyre" panose="02000503000000000000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的输出中的前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个比特（即前两个字节）置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因此，最终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的计算过程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如下：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||3)</m:t>
                    </m:r>
                  </m:oMath>
                </a14:m>
                <a:endParaRPr lang="en-US" altLang="zh-CN" sz="2000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h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前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16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个比特（即前两个字节）置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0</a:t>
                </a:r>
              </a:p>
              <a:p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h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3754874"/>
              </a:xfrm>
              <a:prstGeom prst="rect">
                <a:avLst/>
              </a:prstGeom>
              <a:blipFill>
                <a:blip r:embed="rId4"/>
                <a:stretch>
                  <a:fillRect l="-741" t="-812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2500" cy="667929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8017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MGF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50" y="1066800"/>
            <a:ext cx="880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到这里大家足以完成实验所涉及到的简单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实现了。如果大家对实际的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的实现感兴趣的话，下面继续介绍通用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的实现，以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8017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中关于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函数的描述（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https://datatracker.ietf.org/doc/html/rfc8017#appendix-B.2.1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直接放算法流程可能不好理解，下面给出直观的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150" y="2760821"/>
            <a:ext cx="9029700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ource Code Pro" panose="020B0509030403020204" pitchFamily="49" charset="0"/>
                <a:ea typeface="JetBrains Mono"/>
              </a:rPr>
              <a:t>def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Source Code Pro" panose="020B0509030403020204" pitchFamily="49" charset="0"/>
                <a:ea typeface="JetBrains Mono"/>
              </a:rPr>
              <a:t>i2osp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(integer: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  <a:ea typeface="JetBrains Mono"/>
              </a:rPr>
              <a:t>int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, size: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  <a:ea typeface="JetBrains Mono"/>
              </a:rPr>
              <a:t>int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Source Code Pro" panose="020B0509030403020204" pitchFamily="49" charset="0"/>
                <a:ea typeface="JetBrains Mono"/>
              </a:rPr>
              <a:t>4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) -&gt;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  <a:ea typeface="JetBrains Mono"/>
              </a:rPr>
              <a:t>bytes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   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"""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将整型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integer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转换成字节数为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size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的字节串（大端序）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"""</a:t>
            </a:r>
            <a:b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</a:b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ource Code Pro" panose="020B0509030403020204" pitchFamily="49" charset="0"/>
                <a:ea typeface="JetBrains Mono"/>
              </a:rPr>
              <a:t>return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8A822D"/>
                </a:solidFill>
                <a:effectLst/>
                <a:latin typeface="Source Code Pro" panose="020B0509030403020204" pitchFamily="49" charset="0"/>
                <a:ea typeface="JetBrains Mono"/>
              </a:rPr>
              <a:t>b""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.join([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  <a:ea typeface="JetBrains Mono"/>
              </a:rPr>
              <a:t>chr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((integer &gt;&gt; 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Source Code Pro" panose="020B0509030403020204" pitchFamily="49" charset="0"/>
                <a:ea typeface="JetBrains Mono"/>
              </a:rPr>
              <a:t>8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* i)) &amp;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Source Code Pro" panose="020B0509030403020204" pitchFamily="49" charset="0"/>
                <a:ea typeface="JetBrains Mono"/>
              </a:rPr>
              <a:t>0xFF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).encode()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ource Code Pro" panose="020B0509030403020204" pitchFamily="49" charset="0"/>
                <a:ea typeface="JetBrains Mono"/>
              </a:rPr>
              <a:t>for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i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ource Code Pro" panose="020B0509030403020204" pitchFamily="49" charset="0"/>
                <a:ea typeface="JetBrains Mono"/>
              </a:rPr>
              <a:t>in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  <a:ea typeface="JetBrains Mono"/>
              </a:rPr>
              <a:t>reversed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  <a:ea typeface="JetBrains Mono"/>
              </a:rPr>
              <a:t>range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(size))])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</a:b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ource Code Pro" panose="020B0509030403020204" pitchFamily="49" charset="0"/>
                <a:ea typeface="JetBrains Mono"/>
              </a:rPr>
              <a:t>def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Source Code Pro" panose="020B0509030403020204" pitchFamily="49" charset="0"/>
                <a:ea typeface="JetBrains Mono"/>
              </a:rPr>
              <a:t>mgf1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(input_bytes: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  <a:ea typeface="JetBrains Mono"/>
              </a:rPr>
              <a:t>bytes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, length: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  <a:ea typeface="JetBrains Mono"/>
              </a:rPr>
              <a:t>int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, hash_func=hashlib.sha256) -&gt;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  <a:ea typeface="JetBrains Mono"/>
              </a:rPr>
              <a:t>bytes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   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"""Mask generation function."""</a:t>
            </a:r>
            <a:b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</a:b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counter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Source Code Pro" panose="020B0509030403020204" pitchFamily="49" charset="0"/>
                <a:ea typeface="JetBrains Mono"/>
              </a:rPr>
              <a:t>0 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#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计数器</a:t>
            </a:r>
            <a:b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output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8A822D"/>
                </a:solidFill>
                <a:effectLst/>
                <a:latin typeface="Source Code Pro" panose="020B0509030403020204" pitchFamily="49" charset="0"/>
                <a:ea typeface="JetBrains Mono"/>
              </a:rPr>
              <a:t>b""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8A822D"/>
                </a:solidFill>
                <a:effectLst/>
                <a:latin typeface="Source Code Pro" panose="020B0509030403020204" pitchFamily="49" charset="0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8A822D"/>
                </a:solidFill>
                <a:effectLst/>
                <a:latin typeface="Source Code Pro" panose="020B0509030403020204" pitchFamily="49" charset="0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ource Code Pro" panose="020B0509030403020204" pitchFamily="49" charset="0"/>
                <a:ea typeface="JetBrains Mono"/>
              </a:rPr>
              <a:t>while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  <a:ea typeface="JetBrains Mono"/>
              </a:rPr>
              <a:t>len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(output) &lt; length: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Source Code Pro" panose="020B050903040302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       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#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将计数器转换成字节串形式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        counter_bytes = i2osp(counter,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Source Code Pro" panose="020B0509030403020204" pitchFamily="49" charset="0"/>
                <a:ea typeface="JetBrains Mono"/>
              </a:rPr>
              <a:t>4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)</a:t>
            </a:r>
            <a:endParaRPr kumimoji="0" lang="en-US" altLang="zh-CN" sz="1200" b="1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       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#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拼接计数器字节串生成一个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Hash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值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,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然后再和先前的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Hash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值拼接起来</a:t>
            </a:r>
            <a:b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output += hash_func(input_bytes + counter_bytes).digest()</a:t>
            </a:r>
            <a:b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counter +=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Source Code Pro" panose="020B0509030403020204" pitchFamily="49" charset="0"/>
                <a:ea typeface="JetBrains Mono"/>
              </a:rPr>
              <a:t>1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Source Code Pro" panose="020B0509030403020204" pitchFamily="49" charset="0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Source Code Pro" panose="020B0509030403020204" pitchFamily="49" charset="0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ource Code Pro" panose="020B0509030403020204" pitchFamily="49" charset="0"/>
                <a:ea typeface="JetBrains Mono"/>
              </a:rPr>
              <a:t>return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ource Code Pro" panose="020B0509030403020204" pitchFamily="49" charset="0"/>
                <a:ea typeface="JetBrains Mono"/>
              </a:rPr>
              <a:t>output[:length] 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#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裁掉多余的部分，输出前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  <a:ea typeface="JetBrains Mono"/>
              </a:rPr>
              <a:t>length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Source Code Pro" panose="020B0509030403020204" pitchFamily="49" charset="0"/>
              </a:rPr>
              <a:t>个字节</a:t>
            </a:r>
            <a:endParaRPr kumimoji="0" lang="zh-CN" altLang="zh-CN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 bwMode="auto">
          <a:xfrm>
            <a:off x="533400" y="9906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上述代码的图解如下图所示。其中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为输入字节串，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为输出的结果，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hLen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为选用哈希函数的输出长度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2700" y="1752600"/>
            <a:ext cx="4038600" cy="42289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标题 1"/>
          <p:cNvSpPr txBox="1"/>
          <p:nvPr/>
        </p:nvSpPr>
        <p:spPr bwMode="auto">
          <a:xfrm>
            <a:off x="457200" y="274638"/>
            <a:ext cx="8572500" cy="6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RFC 8017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MGF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函数实现</a:t>
            </a:r>
            <a:endParaRPr lang="zh-CN" altLang="en-US" sz="3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 bwMode="auto">
          <a:xfrm>
            <a:off x="533400" y="990600"/>
            <a:ext cx="8153400" cy="538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>
              <a:spcBef>
                <a:spcPct val="20000"/>
              </a:spcBef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基于上述的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函数，我们可以实现实用的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EME-OAEP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填充方案，并进一步实现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RSAES-OAEP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加密方案。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相关过程可以参考网站：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RFC 8017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文档关于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EME-OAEP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RSAES-OAEP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的算法过程：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https://datatracker.ietf.org/doc/html/rfc8017#section-7.1.1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示例网站：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https://crypto.jeza-chen.com/rsa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的补充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、补充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部分；</a:t>
            </a:r>
          </a:p>
          <a:p>
            <a:pPr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asecuritysite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网站提供的代码示例：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5"/>
              </a:rPr>
              <a:t>https://asecuritysite.com/rsa/rsa_oaep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，代码写的比较一般，建议参考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RFC 8017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给出的伪代码实现。</a:t>
            </a:r>
          </a:p>
        </p:txBody>
      </p:sp>
      <p:sp>
        <p:nvSpPr>
          <p:cNvPr id="8" name="标题 1"/>
          <p:cNvSpPr txBox="1"/>
          <p:nvPr/>
        </p:nvSpPr>
        <p:spPr bwMode="auto">
          <a:xfrm>
            <a:off x="457200" y="274638"/>
            <a:ext cx="8572500" cy="6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RFC 8017</a:t>
            </a:r>
            <a:r>
              <a:rPr lang="zh-CN" altLang="en-US" sz="3600" dirty="0">
                <a:latin typeface="微软雅黑" panose="020B0503020204020204" pitchFamily="34" charset="-122"/>
                <a:ea typeface="宋体" charset="0"/>
                <a:sym typeface="+mn-ea"/>
              </a:rPr>
              <a:t>的</a:t>
            </a:r>
            <a:r>
              <a:rPr lang="en-US" sz="3600" dirty="0">
                <a:latin typeface="微软雅黑" panose="020B0503020204020204" pitchFamily="34" charset="-122"/>
                <a:ea typeface="宋体" charset="0"/>
                <a:sym typeface="+mn-ea"/>
              </a:rPr>
              <a:t>EME-OAEP</a:t>
            </a:r>
            <a:r>
              <a:rPr lang="zh-CN" altLang="en-US" sz="3600" dirty="0">
                <a:latin typeface="微软雅黑" panose="020B0503020204020204" pitchFamily="34" charset="-122"/>
                <a:ea typeface="宋体" charset="0"/>
                <a:sym typeface="+mn-ea"/>
              </a:rPr>
              <a:t>实现</a:t>
            </a:r>
            <a:endParaRPr lang="zh-CN" altLang="en-US" sz="3600" kern="0" dirty="0">
              <a:latin typeface="微软雅黑" panose="020B0503020204020204" pitchFamily="34" charset="-122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 bwMode="auto">
          <a:xfrm>
            <a:off x="533400" y="990600"/>
            <a:ext cx="8153400" cy="538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>
              <a:spcBef>
                <a:spcPct val="20000"/>
              </a:spcBef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由于该实验涉及较多的子过程，为方便大家参考，我们对每个子过程都做了输出示例，并放在了网页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https://crypto.jeza-chen.com/rs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网页的前后端代码是开源的，详情可查看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4" action="ppaction://hlinkfile"/>
              </a:rPr>
              <a:t>https://crypto.jeza-chen.com/about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>
              <a:spcBef>
                <a:spcPct val="20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开发时间匆促，示例网站可能会存在不少的问题，欢迎私戳助教进行修复。</a:t>
            </a:r>
          </a:p>
        </p:txBody>
      </p:sp>
      <p:sp>
        <p:nvSpPr>
          <p:cNvPr id="8" name="标题 1"/>
          <p:cNvSpPr txBox="1"/>
          <p:nvPr/>
        </p:nvSpPr>
        <p:spPr bwMode="auto">
          <a:xfrm>
            <a:off x="457200" y="274638"/>
            <a:ext cx="8572500" cy="6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补充：实验示例网站</a:t>
            </a:r>
            <a:endParaRPr lang="zh-CN" sz="3600" kern="0" dirty="0">
              <a:latin typeface="微软雅黑" panose="020B0503020204020204" pitchFamily="34" charset="-122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古典密码 </a:t>
            </a:r>
            <a:r>
              <a:rPr lang="en-US" altLang="zh-CN" dirty="0"/>
              <a:t>2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有限域运算 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AES</a:t>
            </a:r>
            <a:r>
              <a:rPr lang="zh-CN" altLang="en-US" dirty="0">
                <a:solidFill>
                  <a:schemeClr val="tx2"/>
                </a:solidFill>
              </a:rPr>
              <a:t>实现 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</a:p>
          <a:p>
            <a:r>
              <a:rPr lang="en-US" altLang="zh-CN" dirty="0"/>
              <a:t>SHA-1 </a:t>
            </a:r>
            <a:r>
              <a:rPr lang="zh-CN" altLang="en-US" dirty="0"/>
              <a:t>实现</a:t>
            </a:r>
            <a:r>
              <a:rPr lang="en-US" altLang="zh-CN" dirty="0"/>
              <a:t>2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RSA</a:t>
            </a:r>
            <a:r>
              <a:rPr lang="zh-CN" altLang="en-US" b="1" dirty="0">
                <a:solidFill>
                  <a:srgbClr val="FF0000"/>
                </a:solidFill>
              </a:rPr>
              <a:t>实现 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dirty="0"/>
              <a:t>DLP</a:t>
            </a:r>
            <a:r>
              <a:rPr lang="zh-CN" altLang="en-US" dirty="0"/>
              <a:t>计算</a:t>
            </a:r>
            <a:r>
              <a:rPr lang="en-US" altLang="zh-CN" dirty="0"/>
              <a:t>2-3</a:t>
            </a:r>
          </a:p>
          <a:p>
            <a:r>
              <a:rPr lang="en-US" altLang="zh-CN" dirty="0"/>
              <a:t>DSA</a:t>
            </a:r>
            <a:r>
              <a:rPr lang="zh-CN" altLang="en-US" dirty="0"/>
              <a:t>签名方案 </a:t>
            </a:r>
            <a:r>
              <a:rPr lang="en-US" altLang="zh-CN" dirty="0"/>
              <a:t>2-3</a:t>
            </a:r>
          </a:p>
          <a:p>
            <a:r>
              <a:rPr lang="zh-CN" altLang="en-US" dirty="0"/>
              <a:t>伪随机数产生器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作业提交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15072696317@qq.com</a:t>
            </a:r>
            <a:endParaRPr lang="en-US" altLang="zh-CN" dirty="0"/>
          </a:p>
          <a:p>
            <a:r>
              <a:rPr lang="zh-CN" altLang="en-US" dirty="0"/>
              <a:t>请将代码和实验报告打包提交</a:t>
            </a:r>
            <a:endParaRPr lang="en-US" altLang="zh-CN" dirty="0"/>
          </a:p>
          <a:p>
            <a:r>
              <a:rPr lang="zh-CN" altLang="en-US" dirty="0"/>
              <a:t>邮件和附件命名为学号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实验名称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/>
              <a:t>12345678_</a:t>
            </a:r>
            <a:r>
              <a:rPr lang="zh-CN" altLang="en-US" dirty="0"/>
              <a:t>张三</a:t>
            </a:r>
            <a:r>
              <a:rPr lang="en-US" altLang="zh-CN" dirty="0"/>
              <a:t>_</a:t>
            </a:r>
            <a:r>
              <a:rPr lang="zh-CN" altLang="en-US" dirty="0"/>
              <a:t>实验</a:t>
            </a:r>
            <a:r>
              <a:rPr lang="en-US" altLang="zh-CN" dirty="0"/>
              <a:t>4RSA</a:t>
            </a:r>
          </a:p>
          <a:p>
            <a:r>
              <a:rPr lang="en-US" altLang="zh-CN" dirty="0"/>
              <a:t>DDL:</a:t>
            </a:r>
            <a:r>
              <a:rPr lang="zh-CN" altLang="en-US" dirty="0"/>
              <a:t>  下下周上课之前</a:t>
            </a:r>
            <a:endParaRPr lang="en-US" altLang="zh-CN" dirty="0"/>
          </a:p>
          <a:p>
            <a:pPr>
              <a:buFontTx/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晚交或者不交该次实验计分为零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5 RSA</a:t>
            </a:r>
            <a:r>
              <a:rPr lang="zh-CN" altLang="en-US" dirty="0"/>
              <a:t>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内容占位符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22275" y="1219200"/>
                <a:ext cx="8686800" cy="5434965"/>
              </a:xfrm>
            </p:spPr>
            <p:txBody>
              <a:bodyPr/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实验内容：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2048RSA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加密并给出解密函数验证。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要求：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-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是两个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1024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位的安全素数。（每个人按照自己的学号最后一位的数字选择，例如学号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20214876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可选择第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密钥：公钥为学号的下一个素数，根据公钥生成私钥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-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明文：姓名全拼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高位补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填充到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比特的长度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并进行简单的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OAEP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填充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 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*填充时使用的函数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使用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SHA256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的扩展形式（迭代做四次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SHA256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，得到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256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比特的结果，按顺序排列，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并将前两个字节置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0x00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），为方便可令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=1024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DDL:  11.22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实验课上课之前</a:t>
                </a:r>
                <a:endPara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275" y="1219200"/>
                <a:ext cx="8686800" cy="5434965"/>
              </a:xfrm>
              <a:blipFill>
                <a:blip r:embed="rId2"/>
                <a:stretch>
                  <a:fillRect l="-1263" t="-1570" r="-351" b="-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5 RSA</a:t>
            </a:r>
            <a:r>
              <a:rPr lang="zh-CN" altLang="en-US" dirty="0"/>
              <a:t>实现</a:t>
            </a: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422275" y="1219200"/>
            <a:ext cx="8686800" cy="487680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扩展（选做）：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尝试使用中国剩余定理（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）来优化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https://blog.csdn.net/mrpre/article/details/79671263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OAEP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感兴趣的同学可继续实现目前通用的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OAEP-MGF1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填充方案（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https://asecuritysite.com/rsa/rsa_oaep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建议尝试自行实现大数的计算，实在困难可使用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等大数库（文档：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https://gmplib.org/manual/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，与数论相关的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https://gmplib.org/manual/Number-Theoretic-Functions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实现过程如遇到一些问题，可以去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https://asecuritysite.com/rsa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参考实现的思路。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mbria Math" panose="02040503050406030204" pitchFamily="18" charset="0"/>
              </a:rPr>
              <a:t>计算下一个素数：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Cambria Math" panose="02040503050406030204" pitchFamily="18" charset="0"/>
              </a:rPr>
              <a:t>Magma</a:t>
            </a:r>
            <a:r>
              <a:rPr lang="zh-CN" altLang="en-US" dirty="0">
                <a:latin typeface="Cambria Math" panose="02040503050406030204" pitchFamily="18" charset="0"/>
              </a:rPr>
              <a:t>的</a:t>
            </a:r>
            <a:r>
              <a:rPr lang="en-US" altLang="zh-CN" dirty="0" err="1">
                <a:latin typeface="Cambria Math" panose="02040503050406030204" pitchFamily="18" charset="0"/>
              </a:rPr>
              <a:t>NextPrime</a:t>
            </a:r>
            <a:r>
              <a:rPr lang="zh-CN" altLang="en-US" dirty="0">
                <a:latin typeface="Cambria Math" panose="02040503050406030204" pitchFamily="18" charset="0"/>
              </a:rPr>
              <a:t>函数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hlinkClick r:id="rId3"/>
              </a:rPr>
              <a:t>	http://magma.maths.usyd.edu.au/calc/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FontTx/>
              <a:buNone/>
              <a:defRPr/>
            </a:pP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7315200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929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补充：简单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OAEP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2743200" y="1905000"/>
            <a:ext cx="1828800" cy="4572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姓名全拼</a:t>
            </a:r>
          </a:p>
        </p:txBody>
      </p:sp>
      <p:sp>
        <p:nvSpPr>
          <p:cNvPr id="6" name="矩形 5"/>
          <p:cNvSpPr/>
          <p:nvPr/>
        </p:nvSpPr>
        <p:spPr>
          <a:xfrm>
            <a:off x="1285126" y="1905000"/>
            <a:ext cx="1458074" cy="4572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00000…000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53474" y="2438400"/>
            <a:ext cx="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 rot="5400000">
            <a:off x="2842419" y="99219"/>
            <a:ext cx="182562" cy="3276600"/>
          </a:xfrm>
          <a:prstGeom prst="leftBrace">
            <a:avLst>
              <a:gd name="adj1" fmla="val 33052"/>
              <a:gd name="adj2" fmla="val 4968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852930" y="1276985"/>
                <a:ext cx="188087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1024 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52930" y="1276985"/>
                <a:ext cx="1880870" cy="36830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612952" y="2909500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12952" y="2909500"/>
                <a:ext cx="293350" cy="276999"/>
              </a:xfrm>
              <a:prstGeom prst="rect">
                <a:avLst/>
              </a:prstGeom>
              <a:blipFill rotWithShape="true">
                <a:blip r:embed="rId3"/>
                <a:stretch>
                  <a:fillRect l="-192" t="-204" r="185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2762036" y="3186499"/>
            <a:ext cx="0" cy="2223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105400" y="1905000"/>
                <a:ext cx="3276600" cy="4572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05400" y="1905000"/>
                <a:ext cx="3276600" cy="457200"/>
              </a:xfrm>
              <a:prstGeom prst="rect">
                <a:avLst/>
              </a:prstGeom>
              <a:blipFill rotWithShape="true">
                <a:blip r:embed="rId4"/>
                <a:stretch>
                  <a:fillRect l="-291" t="-2083" r="-291" b="-2083"/>
                </a:stretch>
              </a:blipFill>
              <a:ln w="1905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/>
          <p:cNvSpPr/>
          <p:nvPr/>
        </p:nvSpPr>
        <p:spPr>
          <a:xfrm rot="5400000">
            <a:off x="6652419" y="78995"/>
            <a:ext cx="182562" cy="3276600"/>
          </a:xfrm>
          <a:prstGeom prst="leftBrace">
            <a:avLst>
              <a:gd name="adj1" fmla="val 33052"/>
              <a:gd name="adj2" fmla="val 4968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16" idx="2"/>
            <a:endCxn id="22" idx="6"/>
          </p:cNvCxnSpPr>
          <p:nvPr/>
        </p:nvCxnSpPr>
        <p:spPr>
          <a:xfrm rot="5400000">
            <a:off x="5629562" y="1931508"/>
            <a:ext cx="683446" cy="15448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513069" y="2702746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2" idx="2"/>
            <a:endCxn id="12" idx="3"/>
          </p:cNvCxnSpPr>
          <p:nvPr/>
        </p:nvCxnSpPr>
        <p:spPr>
          <a:xfrm flipH="1">
            <a:off x="2906302" y="3045646"/>
            <a:ext cx="1606767" cy="2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4513069" y="4071992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H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endCxn id="29" idx="2"/>
          </p:cNvCxnSpPr>
          <p:nvPr/>
        </p:nvCxnSpPr>
        <p:spPr>
          <a:xfrm>
            <a:off x="2762036" y="4414892"/>
            <a:ext cx="17510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597025" y="4276392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597025" y="4276392"/>
                <a:ext cx="293350" cy="276999"/>
              </a:xfrm>
              <a:prstGeom prst="rect">
                <a:avLst/>
              </a:prstGeom>
              <a:blipFill rotWithShape="true">
                <a:blip r:embed="rId3"/>
                <a:stretch>
                  <a:fillRect l="-3" t="-109" r="213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>
            <a:stCxn id="29" idx="6"/>
            <a:endCxn id="32" idx="1"/>
          </p:cNvCxnSpPr>
          <p:nvPr/>
        </p:nvCxnSpPr>
        <p:spPr>
          <a:xfrm>
            <a:off x="5198869" y="4414892"/>
            <a:ext cx="13981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2" idx="0"/>
          </p:cNvCxnSpPr>
          <p:nvPr/>
        </p:nvCxnSpPr>
        <p:spPr>
          <a:xfrm>
            <a:off x="6743700" y="3045646"/>
            <a:ext cx="0" cy="1230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457700" y="1267689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1024 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57700" y="1267689"/>
                <a:ext cx="4572000" cy="369332"/>
              </a:xfrm>
              <a:prstGeom prst="rect">
                <a:avLst/>
              </a:prstGeom>
              <a:blipFill rotWithShape="true">
                <a:blip r:embed="rId5"/>
                <a:stretch>
                  <a:fillRect t="-62" b="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123735" y="5441239"/>
            <a:ext cx="3676859" cy="4572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00600" y="5441239"/>
            <a:ext cx="3581400" cy="4572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744548" y="4553391"/>
            <a:ext cx="0" cy="887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/>
          <p:cNvSpPr/>
          <p:nvPr/>
        </p:nvSpPr>
        <p:spPr>
          <a:xfrm rot="16200000">
            <a:off x="4677106" y="2388751"/>
            <a:ext cx="151525" cy="7258266"/>
          </a:xfrm>
          <a:prstGeom prst="leftBrace">
            <a:avLst>
              <a:gd name="adj1" fmla="val 33052"/>
              <a:gd name="adj2" fmla="val 4968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466868" y="611973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=2048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466868" y="6119736"/>
                <a:ext cx="4572000" cy="369332"/>
              </a:xfrm>
              <a:prstGeom prst="rect">
                <a:avLst/>
              </a:prstGeom>
              <a:blipFill rotWithShape="true">
                <a:blip r:embed="rId6"/>
                <a:stretch>
                  <a:fillRect l="-12" t="-65" r="1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990606" y="5388497"/>
            <a:ext cx="7543794" cy="56948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31578" y="53466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929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补充：简单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OAEP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</a:p>
        </p:txBody>
      </p:sp>
      <p:sp>
        <p:nvSpPr>
          <p:cNvPr id="4" name="矩形 3"/>
          <p:cNvSpPr/>
          <p:nvPr/>
        </p:nvSpPr>
        <p:spPr>
          <a:xfrm>
            <a:off x="2743200" y="1905000"/>
            <a:ext cx="1828800" cy="4572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姓名全拼</a:t>
            </a:r>
          </a:p>
        </p:txBody>
      </p:sp>
      <p:sp>
        <p:nvSpPr>
          <p:cNvPr id="6" name="矩形 5"/>
          <p:cNvSpPr/>
          <p:nvPr/>
        </p:nvSpPr>
        <p:spPr>
          <a:xfrm>
            <a:off x="1285126" y="1905000"/>
            <a:ext cx="1458074" cy="4572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00000…000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778463" y="2438400"/>
            <a:ext cx="0" cy="489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 rot="5400000">
            <a:off x="2842419" y="99219"/>
            <a:ext cx="182562" cy="3276600"/>
          </a:xfrm>
          <a:prstGeom prst="leftBrace">
            <a:avLst>
              <a:gd name="adj1" fmla="val 33052"/>
              <a:gd name="adj2" fmla="val 4968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70405" y="1276985"/>
                <a:ext cx="17633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1024 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70405" y="1276985"/>
                <a:ext cx="1763395" cy="36830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612952" y="2909500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12952" y="2909500"/>
                <a:ext cx="293350" cy="276999"/>
              </a:xfrm>
              <a:prstGeom prst="rect">
                <a:avLst/>
              </a:prstGeom>
              <a:blipFill rotWithShape="true">
                <a:blip r:embed="rId3"/>
                <a:stretch>
                  <a:fillRect l="-192" t="-204" r="185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 flipV="1">
            <a:off x="2762036" y="3186499"/>
            <a:ext cx="0" cy="2160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105400" y="1905000"/>
                <a:ext cx="3276600" cy="4572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05400" y="1905000"/>
                <a:ext cx="3276600" cy="457200"/>
              </a:xfrm>
              <a:prstGeom prst="rect">
                <a:avLst/>
              </a:prstGeom>
              <a:blipFill rotWithShape="true">
                <a:blip r:embed="rId4"/>
                <a:stretch>
                  <a:fillRect l="-291" t="-2083" r="-291" b="-2083"/>
                </a:stretch>
              </a:blipFill>
              <a:ln w="1905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/>
          <p:cNvSpPr/>
          <p:nvPr/>
        </p:nvSpPr>
        <p:spPr>
          <a:xfrm rot="5400000">
            <a:off x="6652419" y="78995"/>
            <a:ext cx="182562" cy="3276600"/>
          </a:xfrm>
          <a:prstGeom prst="leftBrace">
            <a:avLst>
              <a:gd name="adj1" fmla="val 33052"/>
              <a:gd name="adj2" fmla="val 4968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32" idx="0"/>
            <a:endCxn id="22" idx="6"/>
          </p:cNvCxnSpPr>
          <p:nvPr/>
        </p:nvCxnSpPr>
        <p:spPr>
          <a:xfrm rot="16200000" flipV="1">
            <a:off x="5355912" y="2888603"/>
            <a:ext cx="1230746" cy="15448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513069" y="2702746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2" idx="2"/>
            <a:endCxn id="12" idx="3"/>
          </p:cNvCxnSpPr>
          <p:nvPr/>
        </p:nvCxnSpPr>
        <p:spPr>
          <a:xfrm flipH="1">
            <a:off x="2906302" y="3045646"/>
            <a:ext cx="1606767" cy="2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4513069" y="4071992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H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endCxn id="29" idx="2"/>
          </p:cNvCxnSpPr>
          <p:nvPr/>
        </p:nvCxnSpPr>
        <p:spPr>
          <a:xfrm>
            <a:off x="2762036" y="4414892"/>
            <a:ext cx="17510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597025" y="4276392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597025" y="4276392"/>
                <a:ext cx="293350" cy="276999"/>
              </a:xfrm>
              <a:prstGeom prst="rect">
                <a:avLst/>
              </a:prstGeom>
              <a:blipFill rotWithShape="true">
                <a:blip r:embed="rId3"/>
                <a:stretch>
                  <a:fillRect l="-3" t="-109" r="213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>
            <a:stCxn id="29" idx="6"/>
            <a:endCxn id="32" idx="1"/>
          </p:cNvCxnSpPr>
          <p:nvPr/>
        </p:nvCxnSpPr>
        <p:spPr>
          <a:xfrm>
            <a:off x="5198869" y="4414892"/>
            <a:ext cx="13981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743700" y="2362200"/>
            <a:ext cx="0" cy="1143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457700" y="1267689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1024 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57700" y="1267689"/>
                <a:ext cx="4572000" cy="369332"/>
              </a:xfrm>
              <a:prstGeom prst="rect">
                <a:avLst/>
              </a:prstGeom>
              <a:blipFill rotWithShape="true">
                <a:blip r:embed="rId5"/>
                <a:stretch>
                  <a:fillRect t="-62" b="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123735" y="5441239"/>
            <a:ext cx="3676859" cy="4572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00600" y="5441239"/>
            <a:ext cx="3581400" cy="4572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743700" y="4532855"/>
            <a:ext cx="0" cy="855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/>
          <p:cNvSpPr/>
          <p:nvPr/>
        </p:nvSpPr>
        <p:spPr>
          <a:xfrm rot="16200000">
            <a:off x="4677106" y="2388751"/>
            <a:ext cx="151525" cy="7258266"/>
          </a:xfrm>
          <a:prstGeom prst="leftBrace">
            <a:avLst>
              <a:gd name="adj1" fmla="val 33052"/>
              <a:gd name="adj2" fmla="val 4968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466868" y="611973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=2048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=1024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868" y="6119736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2612951" y="1836737"/>
            <a:ext cx="2035249" cy="599309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504789" y="122453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2500" cy="667929"/>
              </a:xfrm>
            </p:spPr>
            <p:txBody>
              <a:bodyPr/>
              <a:lstStyle/>
              <a:p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补充：简单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OAEP</a:t>
                </a:r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 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</m:oMath>
                </a14:m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的实现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xfrm>
                <a:off x="457200" y="274638"/>
                <a:ext cx="8572500" cy="667929"/>
              </a:xfrm>
              <a:blipFill rotWithShape="true">
                <a:blip r:embed="rId3"/>
                <a:stretch>
                  <a:fillRect t="-48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57200" y="1066800"/>
                <a:ext cx="8229600" cy="507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是掩码生成函数（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Mask Generation Functions, MGF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），其类似于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Hash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函数，可以接受一个任意长度的信息并计算出摘要。但和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Hash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函数不同的是，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MGF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可根据自己的需要来输出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不同长度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的消息摘要。那么，如何使用固定输出长度的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Hash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函数来构造变长的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MGF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函数呢？我们这里先讲如何用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SHA-256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来构造一个输出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1024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MGF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，这也是我们实验中所涉及的部分。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我们在上文已经假定了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=1024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bit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，这里的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MGF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的输出长度固定在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1024 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bit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。我们使用了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SHA-256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MGF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的底层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Hash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可表示成：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||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||3)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是输入的信息，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||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表示字节串的连接。上述的计数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0,1,2,3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四个字节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表示，如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0x00000000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0x00000001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等等。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078095"/>
              </a:xfrm>
              <a:prstGeom prst="rect">
                <a:avLst/>
              </a:prstGeom>
              <a:blipFill>
                <a:blip r:embed="rId4"/>
                <a:stretch>
                  <a:fillRect l="-593" t="-600" r="-593" b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左大括号 35"/>
          <p:cNvSpPr/>
          <p:nvPr/>
        </p:nvSpPr>
        <p:spPr>
          <a:xfrm rot="5400000">
            <a:off x="3338195" y="3795395"/>
            <a:ext cx="152400" cy="943610"/>
          </a:xfrm>
          <a:prstGeom prst="leftBrace">
            <a:avLst>
              <a:gd name="adj1" fmla="val 33052"/>
              <a:gd name="adj2" fmla="val 49686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97835" y="3869916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256 bit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左大括号 37"/>
          <p:cNvSpPr/>
          <p:nvPr/>
        </p:nvSpPr>
        <p:spPr>
          <a:xfrm rot="16200000">
            <a:off x="4968875" y="2797175"/>
            <a:ext cx="152400" cy="4095115"/>
          </a:xfrm>
          <a:prstGeom prst="leftBrace">
            <a:avLst>
              <a:gd name="adj1" fmla="val 33052"/>
              <a:gd name="adj2" fmla="val 49686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419600" y="4888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1024 bit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1442</Words>
  <Application>Microsoft Office PowerPoint</Application>
  <PresentationFormat>全屏显示(4:3)</PresentationFormat>
  <Paragraphs>129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微软雅黑</vt:lpstr>
      <vt:lpstr>Arial</vt:lpstr>
      <vt:lpstr>Cambria Math</vt:lpstr>
      <vt:lpstr>Consolas</vt:lpstr>
      <vt:lpstr>Corbel</vt:lpstr>
      <vt:lpstr>Source Code Pro</vt:lpstr>
      <vt:lpstr>Times New Roman</vt:lpstr>
      <vt:lpstr>默认设计模板</vt:lpstr>
      <vt:lpstr>密码学实验 </vt:lpstr>
      <vt:lpstr>内容</vt:lpstr>
      <vt:lpstr>作业提交</vt:lpstr>
      <vt:lpstr>实验5 RSA实现</vt:lpstr>
      <vt:lpstr>实验5 RSA实现</vt:lpstr>
      <vt:lpstr>计算下一个素数：</vt:lpstr>
      <vt:lpstr>补充：简单OAEP实现 - 编码</vt:lpstr>
      <vt:lpstr>补充：简单OAEP实现 - 解码</vt:lpstr>
      <vt:lpstr>补充：简单OAEP实现 - G,H的实现</vt:lpstr>
      <vt:lpstr>补充：简单OAEP实现 - G,H的实现</vt:lpstr>
      <vt:lpstr>补充：RFC 8017的MGF函数实现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311</dc:creator>
  <cp:lastModifiedBy>wisker weyl</cp:lastModifiedBy>
  <cp:revision>322</cp:revision>
  <cp:lastPrinted>2021-11-15T01:01:54Z</cp:lastPrinted>
  <dcterms:created xsi:type="dcterms:W3CDTF">2021-11-15T01:01:54Z</dcterms:created>
  <dcterms:modified xsi:type="dcterms:W3CDTF">2022-11-08T02:38:03Z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2052-11.1.0.10161</vt:lpwstr>
  </property>
</Properties>
</file>