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432" r:id="rId3"/>
    <p:sldId id="447" r:id="rId4"/>
    <p:sldId id="450" r:id="rId5"/>
    <p:sldId id="448" r:id="rId6"/>
    <p:sldId id="433" r:id="rId7"/>
    <p:sldId id="434" r:id="rId8"/>
    <p:sldId id="449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40438-4A39-47FC-ADB9-88618673A09F}" v="20" dt="2022-01-05T03:48:49.102"/>
    <p1510:client id="{5A5B0DFA-B0AC-4DF5-B024-2FE7BBDF38EF}" v="6" dt="2022-01-04T16:07:19.039"/>
    <p1510:client id="{9FB755D7-D0A6-4DF2-91D5-79885B49C8CF}" v="2" dt="2022-01-04T15:43:1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6" autoAdjust="0"/>
    <p:restoredTop sz="84615" autoAdjust="0"/>
  </p:normalViewPr>
  <p:slideViewPr>
    <p:cSldViewPr showGuides="1">
      <p:cViewPr varScale="1">
        <p:scale>
          <a:sx n="89" d="100"/>
          <a:sy n="89" d="100"/>
        </p:scale>
        <p:origin x="1296" y="63"/>
      </p:cViewPr>
      <p:guideLst>
        <p:guide pos="41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185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2972614-E63B-43F9-994C-876745969BE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972614-E63B-43F9-994C-876745969BED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46A05-C433-496A-9E64-C0A154B3D8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A483E-9B0B-415D-A63B-773CE74476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FEB81-04C5-4337-BB9F-182AB8AD01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7B786-BB40-49CD-A3ED-7E642021C5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BB4CB-8169-4428-BC8C-2FD256A5D5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5228F-0B3B-4546-89AB-BB52206BC00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9F9C3-E185-4243-8E57-F40E2B9F1BC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ADE22-D801-4BF7-AA2D-FF67F992C0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4E9B2-08D8-42B4-A06B-126743BF75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35F3-5F29-4803-9EAC-8F2D91766E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C04F1-0745-4DD4-8400-E1E6BDF86ED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D54E-187D-4CFF-8048-0B953934D98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D2E9B-907F-43E6-BE24-37EDD267E6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1EC3D41-D1A6-4152-97AD-72C3FFEEC33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nsolas" pitchFamily="49" charset="0"/>
          <a:ea typeface="华文楷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7924800" cy="2533650"/>
          </a:xfrm>
        </p:spPr>
        <p:txBody>
          <a:bodyPr/>
          <a:lstStyle/>
          <a:p>
            <a:pPr eaLnBrk="1" hangingPunct="1"/>
            <a:r>
              <a:rPr lang="zh-CN" altLang="en-US" sz="5800" b="1"/>
              <a:t>密码学实验</a:t>
            </a:r>
            <a:br>
              <a:rPr lang="zh-CN" altLang="en-US" sz="5800" b="1"/>
            </a:b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张方国</a:t>
            </a:r>
          </a:p>
          <a:p>
            <a:pPr eaLnBrk="1" hangingPunct="1"/>
            <a:r>
              <a:rPr lang="zh-CN" altLang="en-US"/>
              <a:t>中山大学数据科学与计算机学院</a:t>
            </a:r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6387" name="Text Box 6"/>
          <p:cNvSpPr txBox="1">
            <a:spLocks noChangeArrowheads="1"/>
          </p:cNvSpPr>
          <p:nvPr/>
        </p:nvSpPr>
        <p:spPr bwMode="auto">
          <a:xfrm>
            <a:off x="971550" y="5300663"/>
            <a:ext cx="746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rbel" panose="020B050302020402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isszhfg@mail.sysu.edu.cn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 noChangeArrowheads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/>
          <a:lstStyle/>
          <a:p>
            <a:r>
              <a:rPr lang="zh-CN" altLang="en-US" sz="4000" dirty="0"/>
              <a:t>实验</a:t>
            </a:r>
            <a:r>
              <a:rPr lang="en-US" altLang="zh-CN" sz="4000" dirty="0"/>
              <a:t>8 </a:t>
            </a:r>
            <a:r>
              <a:rPr lang="zh-CN" altLang="en-US" sz="4000" dirty="0"/>
              <a:t>简易伪随机数生成器实现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内容占位符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22275" y="1219200"/>
                <a:ext cx="8686800" cy="5434965"/>
              </a:xfrm>
            </p:spPr>
            <p:txBody>
              <a:bodyPr/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实验内容：使用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C++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实现以下伪随机数生成器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的算法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256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比特长的素数，设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p-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128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比特长的素因子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阶元素。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种子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中的一个元素，对于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，定义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𝑚𝑜𝑑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𝑞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然后定义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𝑙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mod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2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  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048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275" y="1219200"/>
                <a:ext cx="8686800" cy="5434965"/>
              </a:xfrm>
              <a:blipFill>
                <a:blip r:embed="rId2"/>
                <a:stretch>
                  <a:fillRect l="-1263" t="-1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A2C9-A590-468B-B7DE-D4DE586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191BD3-C6E7-43F1-AF3D-8D3A7FD5B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826" y="1166018"/>
                <a:ext cx="8229600" cy="4525963"/>
              </a:xfrm>
            </p:spPr>
            <p:txBody>
              <a:bodyPr anchor="t"/>
              <a:lstStyle/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𝑝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=38276975027249116051285900801331379141255433763584992333552216611485936638623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𝑞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=170141183460469231731688582683058187039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𝑔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=15593026659801183422297598290145472779507237111936928372786422955200978648323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种子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为学号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输出长度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=512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191BD3-C6E7-43F1-AF3D-8D3A7FD5B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826" y="1166018"/>
                <a:ext cx="8229600" cy="4525963"/>
              </a:xfrm>
              <a:blipFill>
                <a:blip r:embed="rId2"/>
                <a:stretch>
                  <a:fillRect l="-1852" t="-1884" r="-741" b="-22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FB4D0-31FD-422F-BF0C-0CE53D63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BE9F0E-DE7F-4391-B1E7-A74ABC422804}"/>
                  </a:ext>
                </a:extLst>
              </p:cNvPr>
              <p:cNvSpPr/>
              <p:nvPr/>
            </p:nvSpPr>
            <p:spPr>
              <a:xfrm>
                <a:off x="2514600" y="1295400"/>
                <a:ext cx="119321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</m:oMath>
                </a14:m>
                <a:r>
                  <a:rPr lang="zh-CN" altLang="en-US" sz="2000" dirty="0"/>
                  <a:t>学号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EBE9F0E-DE7F-4391-B1E7-A74ABC422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95400"/>
                <a:ext cx="1193212" cy="400110"/>
              </a:xfrm>
              <a:prstGeom prst="rect">
                <a:avLst/>
              </a:prstGeom>
              <a:blipFill>
                <a:blip r:embed="rId2"/>
                <a:stretch>
                  <a:fillRect t="-12308" r="-5128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042A8AE-B74B-49E0-ADCD-B0BC06D9E0E0}"/>
              </a:ext>
            </a:extLst>
          </p:cNvPr>
          <p:cNvGrpSpPr/>
          <p:nvPr/>
        </p:nvGrpSpPr>
        <p:grpSpPr>
          <a:xfrm>
            <a:off x="2514490" y="2019397"/>
            <a:ext cx="5029310" cy="400110"/>
            <a:chOff x="1371490" y="2019397"/>
            <a:chExt cx="4421453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019CEA4-C10E-442C-BDFE-03F4E4644D73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286296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zh-CN" altLang="en-US" sz="2000" i="1" dirty="0"/>
                    <a:t> </a:t>
                  </a:r>
                  <a:r>
                    <a:rPr lang="en-US" altLang="zh-CN" sz="2000" i="1" dirty="0"/>
                    <a:t>mod p) mod q</a:t>
                  </a:r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019CEA4-C10E-442C-BDFE-03F4E4644D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2862963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D9354A6-58A9-4FC7-9DE4-8C9F0FBB9AF7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8100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ED9354A6-58A9-4FC7-9DE4-8C9F0FBB9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81004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7EC5ADA-5FE4-48CA-A916-8549C174C7F7}"/>
              </a:ext>
            </a:extLst>
          </p:cNvPr>
          <p:cNvGrpSpPr/>
          <p:nvPr/>
        </p:nvGrpSpPr>
        <p:grpSpPr>
          <a:xfrm>
            <a:off x="2517639" y="2730756"/>
            <a:ext cx="5102361" cy="400110"/>
            <a:chOff x="1371490" y="2019397"/>
            <a:chExt cx="4480059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7157C55-0237-47AD-8F17-988DAC666C81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292817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𝑚𝑜𝑑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𝑚𝑜𝑑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7157C55-0237-47AD-8F17-988DAC666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2928174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F2CF30C-04CA-4D45-91A9-5CF96EE003C0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86865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F2CF30C-04CA-4D45-91A9-5CF96EE00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868653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CA7512A-FCBF-4D9B-AEC6-117A54952101}"/>
              </a:ext>
            </a:extLst>
          </p:cNvPr>
          <p:cNvGrpSpPr/>
          <p:nvPr/>
        </p:nvGrpSpPr>
        <p:grpSpPr>
          <a:xfrm>
            <a:off x="2517639" y="3727135"/>
            <a:ext cx="5102361" cy="400110"/>
            <a:chOff x="1371490" y="2019397"/>
            <a:chExt cx="4343483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B5C4267-44DB-4EE1-96B3-47157540D40B}"/>
                    </a:ext>
                  </a:extLst>
                </p:cNvPr>
                <p:cNvSpPr/>
                <p:nvPr/>
              </p:nvSpPr>
              <p:spPr>
                <a:xfrm>
                  <a:off x="1371490" y="2019397"/>
                  <a:ext cx="3011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zh-CN" altLang="en-US" sz="2000" i="1" dirty="0"/>
                    <a:t> </a:t>
                  </a:r>
                  <a:r>
                    <a:rPr lang="en-US" altLang="zh-CN" sz="2000" i="1" dirty="0"/>
                    <a:t>mod p) mod q</a:t>
                  </a:r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AB5C4267-44DB-4EE1-96B3-47157540D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0" y="2019397"/>
                  <a:ext cx="3011594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6061" b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1A397D-A9C6-42D3-872A-26959F82A0EA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1A397D-A9C6-42D3-872A-26959F82A0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ED2148-F964-4F06-8C90-19FE57D42213}"/>
              </a:ext>
            </a:extLst>
          </p:cNvPr>
          <p:cNvGrpSpPr/>
          <p:nvPr/>
        </p:nvGrpSpPr>
        <p:grpSpPr>
          <a:xfrm>
            <a:off x="2209801" y="4723514"/>
            <a:ext cx="5486399" cy="400110"/>
            <a:chOff x="1113293" y="2019397"/>
            <a:chExt cx="4601680" cy="400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50407EB-5EEF-4621-A457-103357734EC7}"/>
                    </a:ext>
                  </a:extLst>
                </p:cNvPr>
                <p:cNvSpPr/>
                <p:nvPr/>
              </p:nvSpPr>
              <p:spPr>
                <a:xfrm>
                  <a:off x="1113293" y="2019397"/>
                  <a:ext cx="332904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(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𝑙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−1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𝑚𝑜𝑑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𝑚𝑜𝑑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50407EB-5EEF-4621-A457-103357734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293" y="2019397"/>
                  <a:ext cx="332904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C83CB82-77E6-4142-BF7E-C048D132A00B}"/>
                    </a:ext>
                  </a:extLst>
                </p:cNvPr>
                <p:cNvSpPr/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mod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2</m:t>
                        </m:r>
                      </m:oMath>
                    </m:oMathPara>
                  </a14:m>
                  <a:endParaRPr lang="zh-CN" altLang="en-US" sz="2000" i="1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7C83CB82-77E6-4142-BF7E-C048D132A0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896" y="2019397"/>
                  <a:ext cx="1732077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3721497-BFF3-4CB7-AD9A-E629594450AF}"/>
              </a:ext>
            </a:extLst>
          </p:cNvPr>
          <p:cNvCxnSpPr/>
          <p:nvPr/>
        </p:nvCxnSpPr>
        <p:spPr>
          <a:xfrm>
            <a:off x="2819400" y="1695510"/>
            <a:ext cx="609600" cy="3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3AE667C-2DFE-48E2-9EA4-A03A887E6AE3}"/>
              </a:ext>
            </a:extLst>
          </p:cNvPr>
          <p:cNvCxnSpPr/>
          <p:nvPr/>
        </p:nvCxnSpPr>
        <p:spPr>
          <a:xfrm>
            <a:off x="2798794" y="2419507"/>
            <a:ext cx="609600" cy="36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E6E2B41-8A44-4488-B607-9AA18247D98D}"/>
              </a:ext>
            </a:extLst>
          </p:cNvPr>
          <p:cNvSpPr txBox="1"/>
          <p:nvPr/>
        </p:nvSpPr>
        <p:spPr>
          <a:xfrm>
            <a:off x="2646394" y="324433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74C4C4-5D30-43D6-8F59-585EEDAF03AA}"/>
              </a:ext>
            </a:extLst>
          </p:cNvPr>
          <p:cNvSpPr txBox="1"/>
          <p:nvPr/>
        </p:nvSpPr>
        <p:spPr>
          <a:xfrm>
            <a:off x="2667000" y="424071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8D71C6F-DBA7-4FF1-8492-D71E50ACE41A}"/>
              </a:ext>
            </a:extLst>
          </p:cNvPr>
          <p:cNvSpPr/>
          <p:nvPr/>
        </p:nvSpPr>
        <p:spPr>
          <a:xfrm>
            <a:off x="5682667" y="1784866"/>
            <a:ext cx="533400" cy="3657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2FC9F-EBE1-4DC7-90F0-A7BEE4843DC1}"/>
                  </a:ext>
                </a:extLst>
              </p:cNvPr>
              <p:cNvSpPr txBox="1"/>
              <p:nvPr/>
            </p:nvSpPr>
            <p:spPr>
              <a:xfrm>
                <a:off x="4191000" y="5613834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程序最后输出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2FC9F-EBE1-4DC7-90F0-A7BEE484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13834"/>
                <a:ext cx="3200400" cy="369332"/>
              </a:xfrm>
              <a:prstGeom prst="rect">
                <a:avLst/>
              </a:prstGeom>
              <a:blipFill>
                <a:blip r:embed="rId11"/>
                <a:stretch>
                  <a:fillRect l="-1714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>
            <a:extLst>
              <a:ext uri="{FF2B5EF4-FFF2-40B4-BE49-F238E27FC236}">
                <a16:creationId xmlns:a16="http://schemas.microsoft.com/office/drawing/2014/main" id="{436BDA51-C850-4870-AEFC-459EAC86CDF9}"/>
              </a:ext>
            </a:extLst>
          </p:cNvPr>
          <p:cNvSpPr/>
          <p:nvPr/>
        </p:nvSpPr>
        <p:spPr>
          <a:xfrm>
            <a:off x="2133600" y="1524000"/>
            <a:ext cx="228600" cy="3429000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51B667-611A-4375-8A8D-CF8A2BB80775}"/>
                  </a:ext>
                </a:extLst>
              </p:cNvPr>
              <p:cNvSpPr txBox="1"/>
              <p:nvPr/>
            </p:nvSpPr>
            <p:spPr>
              <a:xfrm>
                <a:off x="448813" y="3053834"/>
                <a:ext cx="1629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执行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轮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451B667-611A-4375-8A8D-CF8A2BB80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3" y="3053834"/>
                <a:ext cx="1629026" cy="369332"/>
              </a:xfrm>
              <a:prstGeom prst="rect">
                <a:avLst/>
              </a:prstGeom>
              <a:blipFill>
                <a:blip r:embed="rId12"/>
                <a:stretch>
                  <a:fillRect l="-3371" t="-13115" r="-2996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8F2B0147-18E8-49FD-AD18-D77E8AE254DA}"/>
              </a:ext>
            </a:extLst>
          </p:cNvPr>
          <p:cNvSpPr txBox="1"/>
          <p:nvPr/>
        </p:nvSpPr>
        <p:spPr>
          <a:xfrm>
            <a:off x="5889504" y="328213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F4B1621-7847-45E3-846A-A5AAAA533F52}"/>
              </a:ext>
            </a:extLst>
          </p:cNvPr>
          <p:cNvSpPr txBox="1"/>
          <p:nvPr/>
        </p:nvSpPr>
        <p:spPr>
          <a:xfrm>
            <a:off x="5155995" y="42697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7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DA2C9-A590-468B-B7DE-D4DE586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0B5063-F3D5-4752-9F76-E887ACD9A9BC}"/>
                  </a:ext>
                </a:extLst>
              </p:cNvPr>
              <p:cNvSpPr/>
              <p:nvPr/>
            </p:nvSpPr>
            <p:spPr>
              <a:xfrm>
                <a:off x="660400" y="1295400"/>
                <a:ext cx="80264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C++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编程实现该生成器，并给出前</a:t>
                </a:r>
                <a:r>
                  <a:rPr lang="en-US" altLang="zh-CN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512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比特的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随机数结果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…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𝟓𝟏𝟐</m:t>
                        </m:r>
                      </m:sub>
                    </m:sSub>
                    <m:r>
                      <a:rPr lang="zh-CN" altLang="en-US" sz="32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统计结果中</a:t>
                </a:r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出现的次数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，并测量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运行时间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注意：</a:t>
                </a:r>
                <a:endParaRPr lang="en-US" altLang="zh-CN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FontTx/>
                  <a:buNone/>
                </a:pP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本次实验</a:t>
                </a:r>
                <a:r>
                  <a:rPr lang="zh-CN" altLang="en-US" sz="32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不能使用大数库</a:t>
                </a:r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，须自行实现模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𝑝</m:t>
                    </m:r>
                  </m:oMath>
                </a14:m>
                <a:r>
                  <a:rPr lang="zh-CN" altLang="en-US" sz="3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乘法和模幂运算。</a:t>
                </a: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00B5063-F3D5-4752-9F76-E887ACD9A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295400"/>
                <a:ext cx="8026400" cy="3539430"/>
              </a:xfrm>
              <a:prstGeom prst="rect">
                <a:avLst/>
              </a:prstGeom>
              <a:blipFill>
                <a:blip r:embed="rId2"/>
                <a:stretch>
                  <a:fillRect l="-1898" t="-2241" r="-380" b="-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89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作业提交</a:t>
            </a:r>
          </a:p>
        </p:txBody>
      </p:sp>
      <p:sp>
        <p:nvSpPr>
          <p:cNvPr id="1843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45088"/>
          </a:xfrm>
        </p:spPr>
        <p:txBody>
          <a:bodyPr/>
          <a:lstStyle/>
          <a:p>
            <a:r>
              <a:rPr lang="zh-CN" altLang="en-US" dirty="0"/>
              <a:t>邮箱：</a:t>
            </a:r>
            <a:r>
              <a:rPr lang="en-US" altLang="zh-CN" dirty="0"/>
              <a:t>15072696317@163.com</a:t>
            </a:r>
          </a:p>
          <a:p>
            <a:r>
              <a:rPr lang="zh-CN" altLang="en-US" dirty="0">
                <a:ea typeface="宋体"/>
              </a:rPr>
              <a:t>请将</a:t>
            </a:r>
            <a:r>
              <a:rPr lang="zh-CN" altLang="en-US" b="1" dirty="0">
                <a:ea typeface="宋体"/>
              </a:rPr>
              <a:t>代码(</a:t>
            </a:r>
            <a:r>
              <a:rPr lang="zh-CN" dirty="0">
                <a:ea typeface="+mn-lt"/>
                <a:cs typeface="+mn-lt"/>
              </a:rPr>
              <a:t>将所有代码写在一个</a:t>
            </a:r>
            <a:r>
              <a:rPr lang="zh-CN" i="1" dirty="0">
                <a:ea typeface="+mn-lt"/>
                <a:cs typeface="+mn-lt"/>
              </a:rPr>
              <a:t>.c/</a:t>
            </a:r>
            <a:r>
              <a:rPr lang="zh-CN" dirty="0">
                <a:ea typeface="+mn-lt"/>
                <a:cs typeface="+mn-lt"/>
              </a:rPr>
              <a:t>.cpp文件上，提交单文件即可</a:t>
            </a:r>
            <a:r>
              <a:rPr lang="zh-CN" altLang="en-US" b="1" dirty="0">
                <a:ea typeface="宋体"/>
              </a:rPr>
              <a:t>)</a:t>
            </a:r>
            <a:r>
              <a:rPr lang="zh-CN" altLang="en-US" dirty="0">
                <a:ea typeface="宋体"/>
              </a:rPr>
              <a:t>和</a:t>
            </a:r>
            <a:r>
              <a:rPr lang="zh-CN" altLang="en-US" b="1" dirty="0">
                <a:ea typeface="宋体"/>
              </a:rPr>
              <a:t>实验报告</a:t>
            </a:r>
            <a:r>
              <a:rPr lang="zh-CN" altLang="en-US" dirty="0">
                <a:ea typeface="宋体"/>
              </a:rPr>
              <a:t>打包提交</a:t>
            </a:r>
            <a:endParaRPr lang="en-US" altLang="zh-CN" dirty="0">
              <a:ea typeface="宋体"/>
            </a:endParaRPr>
          </a:p>
          <a:p>
            <a:r>
              <a:rPr lang="zh-CN" altLang="en-US" dirty="0"/>
              <a:t>邮件和附件命名为学号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实验</a:t>
            </a:r>
            <a:r>
              <a:rPr lang="en-US" altLang="zh-CN" dirty="0"/>
              <a:t>8</a:t>
            </a:r>
          </a:p>
          <a:p>
            <a:pPr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例：</a:t>
            </a:r>
            <a:r>
              <a:rPr lang="en-US" altLang="zh-CN" dirty="0"/>
              <a:t>1111111_</a:t>
            </a:r>
            <a:r>
              <a:rPr lang="zh-CN" altLang="en-US" dirty="0"/>
              <a:t>张三</a:t>
            </a:r>
            <a:r>
              <a:rPr lang="en-US" altLang="zh-CN" dirty="0"/>
              <a:t>_</a:t>
            </a:r>
            <a:r>
              <a:rPr lang="zh-CN" altLang="en-US" dirty="0"/>
              <a:t>实验</a:t>
            </a:r>
            <a:r>
              <a:rPr lang="en-US" altLang="zh-CN" dirty="0"/>
              <a:t>8</a:t>
            </a:r>
          </a:p>
          <a:p>
            <a:pPr>
              <a:buFontTx/>
              <a:buNone/>
            </a:pPr>
            <a:r>
              <a:rPr lang="en-US" altLang="zh-CN" dirty="0"/>
              <a:t>DDL:</a:t>
            </a:r>
            <a:r>
              <a:rPr lang="zh-CN" altLang="en-US" dirty="0"/>
              <a:t>  下课之前</a:t>
            </a:r>
            <a:endParaRPr lang="en-US" altLang="zh-CN" dirty="0"/>
          </a:p>
          <a:p>
            <a:pPr>
              <a:buFontTx/>
              <a:buNone/>
            </a:pPr>
            <a:r>
              <a:rPr lang="zh-CN" altLang="en-US" dirty="0">
                <a:ea typeface="宋体"/>
              </a:rPr>
              <a:t>* 代码只需提交</a:t>
            </a:r>
            <a:r>
              <a:rPr lang="zh-CN" altLang="en-US" b="1" dirty="0">
                <a:ea typeface="宋体"/>
              </a:rPr>
              <a:t>一个</a:t>
            </a:r>
            <a:r>
              <a:rPr lang="en-US" altLang="zh-CN" dirty="0">
                <a:ea typeface="宋体"/>
              </a:rPr>
              <a:t>*.c/*.</a:t>
            </a:r>
            <a:r>
              <a:rPr lang="en-US" altLang="zh-CN" dirty="0" err="1">
                <a:ea typeface="宋体"/>
              </a:rPr>
              <a:t>cpp</a:t>
            </a:r>
            <a:r>
              <a:rPr lang="zh-CN" altLang="en-US" dirty="0">
                <a:ea typeface="宋体"/>
              </a:rPr>
              <a:t>文件（</a:t>
            </a:r>
            <a:r>
              <a:rPr lang="zh-CN" altLang="en-US" dirty="0">
                <a:solidFill>
                  <a:srgbClr val="FF0000"/>
                </a:solidFill>
                <a:ea typeface="宋体"/>
              </a:rPr>
              <a:t>务必保证所有代码都在一个文件里面</a:t>
            </a:r>
            <a:r>
              <a:rPr lang="zh-CN" altLang="en-US" dirty="0">
                <a:ea typeface="宋体"/>
              </a:rPr>
              <a:t>），不要提交工程文件和可执行程序。</a:t>
            </a:r>
            <a:endParaRPr lang="en-US" altLang="zh-CN" dirty="0">
              <a:ea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评分</a:t>
            </a:r>
          </a:p>
        </p:txBody>
      </p:sp>
      <p:sp>
        <p:nvSpPr>
          <p:cNvPr id="19458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实验结果（输出的随机比特串是否正确）</a:t>
            </a:r>
            <a:endParaRPr lang="en-US" altLang="zh-CN" dirty="0"/>
          </a:p>
          <a:p>
            <a:r>
              <a:rPr lang="zh-CN" altLang="en-US" dirty="0"/>
              <a:t>程序性能（程序运行时间，本次实验将使用同一台机器运行所有同学的代码，以运行时间作为评分的依据）</a:t>
            </a:r>
            <a:endParaRPr lang="en-US" altLang="zh-CN" dirty="0"/>
          </a:p>
          <a:p>
            <a:r>
              <a:rPr lang="zh-CN" altLang="en-US" dirty="0"/>
              <a:t>实验报告（给出实现过程、贴上实验结果截图以及一两句实验总结即可）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实验结果示例</a:t>
            </a:r>
          </a:p>
        </p:txBody>
      </p:sp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004AFC1A-36D0-4B2F-A314-2A7B5A1B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3" y="2274313"/>
            <a:ext cx="8574616" cy="23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702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449</Words>
  <Application>Microsoft Office PowerPoint</Application>
  <PresentationFormat>全屏显示(4:3)</PresentationFormat>
  <Paragraphs>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Cambria Math</vt:lpstr>
      <vt:lpstr>Consolas</vt:lpstr>
      <vt:lpstr>Corbel</vt:lpstr>
      <vt:lpstr>Times New Roman</vt:lpstr>
      <vt:lpstr>默认设计模板</vt:lpstr>
      <vt:lpstr>密码学实验 </vt:lpstr>
      <vt:lpstr>实验8 简易伪随机数生成器实现</vt:lpstr>
      <vt:lpstr>实验参数</vt:lpstr>
      <vt:lpstr>图示</vt:lpstr>
      <vt:lpstr>实验要求</vt:lpstr>
      <vt:lpstr>作业提交</vt:lpstr>
      <vt:lpstr>评分</vt:lpstr>
      <vt:lpstr>实验结果示例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311</dc:creator>
  <cp:lastModifiedBy>zhang fg</cp:lastModifiedBy>
  <cp:revision>357</cp:revision>
  <cp:lastPrinted>2021-11-15T01:01:54Z</cp:lastPrinted>
  <dcterms:created xsi:type="dcterms:W3CDTF">2021-11-15T01:01:54Z</dcterms:created>
  <dcterms:modified xsi:type="dcterms:W3CDTF">2022-12-26T09:46:29Z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2052-11.1.0.10161</vt:lpwstr>
  </property>
</Properties>
</file>