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6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5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2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6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0E52-A114-4F82-BD89-82F138637D1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"/>
            <a:ext cx="9144000" cy="6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7924800" cy="2533650"/>
          </a:xfrm>
        </p:spPr>
        <p:txBody>
          <a:bodyPr/>
          <a:lstStyle/>
          <a:p>
            <a:pPr eaLnBrk="1" hangingPunct="1"/>
            <a:r>
              <a:rPr lang="zh-CN" altLang="en-US" sz="5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现代密码学实验</a:t>
            </a:r>
            <a:r>
              <a:rPr lang="zh-CN" altLang="en-US" sz="5800" b="1" dirty="0" smtClean="0"/>
              <a:t/>
            </a:r>
            <a:br>
              <a:rPr lang="zh-CN" altLang="en-US" sz="5800" b="1" dirty="0" smtClean="0"/>
            </a:b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张方国</a:t>
            </a:r>
          </a:p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中山大学数据科学与计算机学院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550" y="5300663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isszhfg@mail.sysu.edu.cn</a:t>
            </a:r>
          </a:p>
        </p:txBody>
      </p:sp>
    </p:spTree>
    <p:extLst>
      <p:ext uri="{BB962C8B-B14F-4D97-AF65-F5344CB8AC3E}">
        <p14:creationId xmlns:p14="http://schemas.microsoft.com/office/powerpoint/2010/main" val="10109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基于费马小定理的算法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Toshiya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Itoh and Shigeo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Tsujii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. A fast algorithm for computing multiplicative inverses in GF(2m)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using normal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bases. Information and computation, 78(3):171–177, 1988.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徐大专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许宗泽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有限域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GF(2~m)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上的一个新的求逆算法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电子科学学刊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1998(06):53-56.</a:t>
            </a:r>
          </a:p>
          <a:p>
            <a:pPr>
              <a:defRPr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64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基于费马小定理的算法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9" y="1409863"/>
            <a:ext cx="7430262" cy="54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基于费马小定理的算法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" y="1536192"/>
            <a:ext cx="863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改进的</a:t>
            </a:r>
            <a:r>
              <a:rPr lang="en-US" altLang="zh-CN" b="1" dirty="0" smtClean="0"/>
              <a:t>Itoh-</a:t>
            </a:r>
            <a:r>
              <a:rPr lang="en-US" altLang="zh-CN" b="1" dirty="0" err="1" smtClean="0"/>
              <a:t>Tsujii</a:t>
            </a:r>
            <a:r>
              <a:rPr lang="zh-CN" altLang="en-US" b="1" dirty="0" smtClean="0"/>
              <a:t>求逆算法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0" y="1905524"/>
            <a:ext cx="4191000" cy="828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2880" y="2987040"/>
                <a:ext cx="786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的二进制表示为：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987040"/>
                <a:ext cx="7863840" cy="369332"/>
              </a:xfrm>
              <a:prstGeom prst="rect">
                <a:avLst/>
              </a:prstGeom>
              <a:blipFill>
                <a:blip r:embed="rId3"/>
                <a:stretch>
                  <a:fillRect l="-62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60" y="3932158"/>
            <a:ext cx="7953375" cy="2609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12" y="3396615"/>
            <a:ext cx="6581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基于费马小定理的算法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" y="1536192"/>
            <a:ext cx="863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改进的</a:t>
            </a:r>
            <a:r>
              <a:rPr lang="en-US" altLang="zh-CN" b="1" dirty="0" smtClean="0"/>
              <a:t>Itoh-</a:t>
            </a:r>
            <a:r>
              <a:rPr lang="en-US" altLang="zh-CN" b="1" dirty="0" err="1" smtClean="0"/>
              <a:t>Tsujii</a:t>
            </a:r>
            <a:r>
              <a:rPr lang="zh-CN" altLang="en-US" b="1" dirty="0" smtClean="0"/>
              <a:t>求逆算法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定义递推公式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504567"/>
            <a:ext cx="5419725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1" y="3630588"/>
            <a:ext cx="7305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基于费马小定理的算法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" y="1536192"/>
            <a:ext cx="863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改进的</a:t>
            </a:r>
            <a:r>
              <a:rPr lang="en-US" altLang="zh-CN" b="1" dirty="0" smtClean="0"/>
              <a:t>Itoh-</a:t>
            </a:r>
            <a:r>
              <a:rPr lang="en-US" altLang="zh-CN" b="1" dirty="0" err="1" smtClean="0"/>
              <a:t>Tsujii</a:t>
            </a:r>
            <a:r>
              <a:rPr lang="zh-CN" altLang="en-US" b="1" dirty="0" smtClean="0"/>
              <a:t>求逆算法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9522"/>
            <a:ext cx="9144000" cy="42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8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基于费马小定理的算法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5760" y="1950720"/>
            <a:ext cx="8388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Wang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的算法和改进的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Itoh-</a:t>
            </a:r>
            <a:r>
              <a:rPr lang="en-US" altLang="zh-CN" sz="4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Tsujii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求逆算法都可以实现求逆运算，使用其中一种即可。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59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古典密码 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有限域运算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dirty="0" smtClean="0"/>
              <a:t>SHA-256 2</a:t>
            </a:r>
          </a:p>
          <a:p>
            <a:r>
              <a:rPr lang="en-US" altLang="zh-CN" dirty="0" smtClean="0"/>
              <a:t>AES</a:t>
            </a:r>
            <a:r>
              <a:rPr lang="zh-CN" altLang="en-US" dirty="0" smtClean="0"/>
              <a:t>实现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RSA</a:t>
            </a:r>
            <a:r>
              <a:rPr lang="zh-CN" altLang="en-US" dirty="0" smtClean="0"/>
              <a:t>实现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DLP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2-3</a:t>
            </a:r>
          </a:p>
          <a:p>
            <a:r>
              <a:rPr lang="en-US" altLang="zh-CN" dirty="0" smtClean="0"/>
              <a:t>DSA</a:t>
            </a:r>
            <a:r>
              <a:rPr lang="zh-CN" altLang="en-US" dirty="0" smtClean="0"/>
              <a:t>签名方案 </a:t>
            </a:r>
            <a:r>
              <a:rPr lang="en-US" altLang="zh-CN" dirty="0" smtClean="0"/>
              <a:t>2-3</a:t>
            </a:r>
          </a:p>
          <a:p>
            <a:r>
              <a:rPr lang="zh-CN" altLang="en-US" dirty="0" smtClean="0"/>
              <a:t>伪随机数产生器 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作业提交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+mn-ea"/>
              </a:rPr>
              <a:t>15072696317@163.com</a:t>
            </a:r>
            <a:endParaRPr lang="zh-CN" altLang="en-US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/>
              <a:t>请将代码和实验报告打包提交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邮件和附</a:t>
            </a:r>
            <a:r>
              <a:rPr lang="zh-CN" altLang="en-US" dirty="0" smtClean="0"/>
              <a:t>件命名为学号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实验名称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>
                <a:latin typeface="+mn-ea"/>
              </a:rPr>
              <a:t>12345678</a:t>
            </a:r>
            <a:r>
              <a:rPr lang="en-US" altLang="zh-CN" dirty="0" smtClean="0"/>
              <a:t>_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_</a:t>
            </a:r>
            <a:r>
              <a:rPr lang="zh-CN" altLang="en-US" smtClean="0"/>
              <a:t>实验</a:t>
            </a:r>
            <a:r>
              <a:rPr lang="en-US" altLang="zh-CN" smtClean="0"/>
              <a:t>2</a:t>
            </a:r>
            <a:r>
              <a:rPr lang="zh-CN" altLang="en-US" dirty="0" smtClean="0"/>
              <a:t>有限域运算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DDL:</a:t>
            </a:r>
            <a:r>
              <a:rPr lang="zh-CN" altLang="en-US" dirty="0" smtClean="0"/>
              <a:t>  隔周的实验课上课之前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 晚交或者不交该次实验计分为零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3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有限域的实现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zh-CN" altLang="zh-CN" sz="2000" dirty="0"/>
                  <a:t>实验要求</a:t>
                </a:r>
              </a:p>
              <a:p>
                <a:pPr marL="0" lvl="0" indent="0">
                  <a:buNone/>
                </a:pPr>
                <a:r>
                  <a:rPr lang="en-US" altLang="zh-CN" sz="2000" dirty="0" smtClean="0"/>
                  <a:t>1.</a:t>
                </a:r>
                <a:r>
                  <a:rPr lang="zh-CN" altLang="zh-CN" sz="2000" dirty="0" smtClean="0"/>
                  <a:t>构</a:t>
                </a:r>
                <a:r>
                  <a:rPr lang="zh-CN" altLang="zh-CN" sz="2000" dirty="0"/>
                  <a:t>造有限域</a:t>
                </a:r>
                <a:r>
                  <a:rPr lang="en-US" altLang="zh-CN" sz="2000" dirty="0"/>
                  <a:t>GF(2^131)</a:t>
                </a:r>
                <a:r>
                  <a:rPr lang="zh-CN" altLang="zh-CN" sz="2000" dirty="0"/>
                  <a:t>：不可约多项式为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/>
                      <m:t>f</m:t>
                    </m:r>
                    <m:d>
                      <m:dPr>
                        <m:ctrlPr>
                          <a:rPr lang="zh-CN" altLang="zh-CN" sz="200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x</m:t>
                        </m:r>
                      </m:e>
                    </m:d>
                    <m:r>
                      <a:rPr lang="en-US" altLang="zh-CN" sz="2000"/>
                      <m:t>=</m:t>
                    </m:r>
                    <m:sSup>
                      <m:sSupPr>
                        <m:ctrlPr>
                          <a:rPr lang="zh-CN" altLang="zh-CN" sz="2000"/>
                        </m:ctrlPr>
                      </m:sSupPr>
                      <m:e>
                        <m:r>
                          <a:rPr lang="en-US" altLang="zh-CN" sz="2000"/>
                          <m:t>𝑥</m:t>
                        </m:r>
                      </m:e>
                      <m:sup>
                        <m:r>
                          <a:rPr lang="en-US" altLang="zh-CN" sz="2000"/>
                          <m:t>131</m:t>
                        </m:r>
                      </m:sup>
                    </m:sSup>
                    <m:r>
                      <a:rPr lang="en-US" altLang="zh-CN" sz="2000"/>
                      <m:t>+</m:t>
                    </m:r>
                    <m:sSup>
                      <m:sSupPr>
                        <m:ctrlPr>
                          <a:rPr lang="zh-CN" altLang="zh-CN" sz="2000"/>
                        </m:ctrlPr>
                      </m:sSupPr>
                      <m:e>
                        <m:r>
                          <a:rPr lang="en-US" altLang="zh-CN" sz="2000"/>
                          <m:t>𝑥</m:t>
                        </m:r>
                      </m:e>
                      <m:sup>
                        <m:r>
                          <a:rPr lang="en-US" altLang="zh-CN" sz="2000"/>
                          <m:t>13</m:t>
                        </m:r>
                      </m:sup>
                    </m:sSup>
                    <m:r>
                      <a:rPr lang="en-US" altLang="zh-CN" sz="2000"/>
                      <m:t>+</m:t>
                    </m:r>
                    <m:sSup>
                      <m:sSupPr>
                        <m:ctrlPr>
                          <a:rPr lang="zh-CN" altLang="zh-CN" sz="2000"/>
                        </m:ctrlPr>
                      </m:sSupPr>
                      <m:e>
                        <m:r>
                          <a:rPr lang="en-US" altLang="zh-CN" sz="2000"/>
                          <m:t>𝑥</m:t>
                        </m:r>
                      </m:e>
                      <m:sup>
                        <m:r>
                          <a:rPr lang="en-US" altLang="zh-CN" sz="2000"/>
                          <m:t>2</m:t>
                        </m:r>
                      </m:sup>
                    </m:sSup>
                    <m:r>
                      <a:rPr lang="en-US" altLang="zh-CN" sz="2000"/>
                      <m:t>+</m:t>
                    </m:r>
                    <m:r>
                      <a:rPr lang="en-US" altLang="zh-CN" sz="2000"/>
                      <m:t>𝑥</m:t>
                    </m:r>
                    <m:r>
                      <a:rPr lang="en-US" altLang="zh-CN" sz="2000"/>
                      <m:t>+1</m:t>
                    </m:r>
                  </m:oMath>
                </a14:m>
                <a:r>
                  <a:rPr lang="zh-CN" altLang="zh-CN" sz="2000" dirty="0"/>
                  <a:t>；</a:t>
                </a:r>
              </a:p>
              <a:p>
                <a:pPr marL="0" lvl="0" indent="0">
                  <a:buNone/>
                </a:pPr>
                <a:r>
                  <a:rPr lang="en-US" altLang="zh-CN" sz="2000" dirty="0" smtClean="0"/>
                  <a:t>2.</a:t>
                </a:r>
                <a:r>
                  <a:rPr lang="zh-CN" altLang="zh-CN" sz="2000" dirty="0" smtClean="0"/>
                  <a:t>给</a:t>
                </a:r>
                <a:r>
                  <a:rPr lang="zh-CN" altLang="zh-CN" sz="2000" dirty="0"/>
                  <a:t>出</a:t>
                </a:r>
                <a:r>
                  <a:rPr lang="en-US" altLang="zh-CN" sz="2000" dirty="0"/>
                  <a:t>GF(2^131)</a:t>
                </a:r>
                <a:r>
                  <a:rPr lang="zh-CN" altLang="zh-CN" sz="2000" dirty="0"/>
                  <a:t>上的加法、乘法、平方以及两种求逆运算的子程序；</a:t>
                </a:r>
              </a:p>
              <a:p>
                <a:r>
                  <a:rPr lang="en-US" altLang="zh-CN" sz="2000" dirty="0"/>
                  <a:t>2.1 </a:t>
                </a:r>
                <a:r>
                  <a:rPr lang="zh-CN" altLang="en-US" sz="2000" dirty="0" smtClean="0"/>
                  <a:t>使用任意一个或两个不是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的元素，</a:t>
                </a:r>
                <a:r>
                  <a:rPr lang="zh-CN" altLang="zh-CN" sz="2000" dirty="0" smtClean="0"/>
                  <a:t>每</a:t>
                </a:r>
                <a:r>
                  <a:rPr lang="zh-CN" altLang="zh-CN" sz="2000" dirty="0"/>
                  <a:t>种运算执行</a:t>
                </a:r>
                <a:r>
                  <a:rPr lang="en-US" altLang="zh-CN" sz="2000" dirty="0"/>
                  <a:t>50000</a:t>
                </a:r>
                <a:r>
                  <a:rPr lang="zh-CN" altLang="zh-CN" sz="2000" dirty="0"/>
                  <a:t>次，并统计以上运</a:t>
                </a:r>
                <a:r>
                  <a:rPr lang="zh-CN" altLang="zh-CN" sz="2000" dirty="0" smtClean="0"/>
                  <a:t>算</a:t>
                </a:r>
                <a:r>
                  <a:rPr lang="zh-CN" altLang="en-US" sz="2000" dirty="0" smtClean="0"/>
                  <a:t>时间</a:t>
                </a:r>
                <a:r>
                  <a:rPr lang="zh-CN" altLang="zh-CN" sz="2000" dirty="0" smtClean="0"/>
                  <a:t>的</a:t>
                </a:r>
                <a:r>
                  <a:rPr lang="zh-CN" altLang="zh-CN" sz="2000" dirty="0"/>
                  <a:t>：下四分位、中位数、均值、上四分位（统</a:t>
                </a:r>
                <a:r>
                  <a:rPr lang="zh-CN" altLang="zh-CN" sz="2000" dirty="0" smtClean="0"/>
                  <a:t>计</a:t>
                </a:r>
                <a:r>
                  <a:rPr lang="zh-CN" altLang="en-US" sz="2000" dirty="0" smtClean="0"/>
                  <a:t>运行时间</a:t>
                </a:r>
                <a:r>
                  <a:rPr lang="zh-CN" altLang="zh-CN" sz="2000" dirty="0" smtClean="0"/>
                  <a:t>数</a:t>
                </a:r>
                <a:r>
                  <a:rPr lang="zh-CN" altLang="zh-CN" sz="2000" dirty="0"/>
                  <a:t>据可以不使用</a:t>
                </a:r>
                <a:r>
                  <a:rPr lang="en-US" altLang="zh-CN" sz="2000" dirty="0"/>
                  <a:t>C++</a:t>
                </a:r>
                <a:r>
                  <a:rPr lang="zh-CN" altLang="zh-CN" sz="2000" dirty="0"/>
                  <a:t>，但子有限域运算需要使用</a:t>
                </a:r>
                <a:r>
                  <a:rPr lang="en-US" altLang="zh-CN" sz="2000" dirty="0"/>
                  <a:t>C++</a:t>
                </a:r>
                <a:r>
                  <a:rPr lang="zh-CN" altLang="zh-CN" sz="2000" dirty="0"/>
                  <a:t>实现）；</a:t>
                </a:r>
              </a:p>
              <a:p>
                <a:r>
                  <a:rPr lang="en-US" altLang="zh-CN" sz="2000" dirty="0"/>
                  <a:t>2.2 </a:t>
                </a:r>
                <a:r>
                  <a:rPr lang="zh-CN" altLang="zh-CN" sz="2000" dirty="0"/>
                  <a:t>两种求逆运算分别基于扩展欧几里得算法和费马小定理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3.</a:t>
                </a:r>
                <a:r>
                  <a:rPr lang="zh-CN" altLang="zh-CN" sz="2000" dirty="0" smtClean="0"/>
                  <a:t>将</a:t>
                </a:r>
                <a:r>
                  <a:rPr lang="zh-CN" altLang="zh-CN" sz="2000" dirty="0"/>
                  <a:t>自己的学号转为二进制字符串，看作有限域中的元素</a:t>
                </a:r>
                <a:r>
                  <a:rPr lang="en-US" altLang="zh-CN" sz="2000" dirty="0"/>
                  <a:t>a</a:t>
                </a:r>
                <a:r>
                  <a:rPr lang="zh-CN" altLang="zh-CN" sz="2000" dirty="0"/>
                  <a:t>，计算</a:t>
                </a:r>
                <a:r>
                  <a:rPr lang="en-US" altLang="zh-CN" sz="2000" dirty="0"/>
                  <a:t>a</a:t>
                </a:r>
                <a:r>
                  <a:rPr lang="zh-CN" altLang="zh-CN" sz="2000" dirty="0"/>
                  <a:t>的逆元素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/>
                        </m:ctrlPr>
                      </m:sSupPr>
                      <m:e>
                        <m:r>
                          <a:rPr lang="en-US" altLang="zh-CN" sz="2000"/>
                          <m:t>𝑎</m:t>
                        </m:r>
                      </m:e>
                      <m:sup>
                        <m:r>
                          <a:rPr lang="en-US" altLang="zh-CN" sz="2000"/>
                          <m:t>−1</m:t>
                        </m:r>
                      </m:sup>
                    </m:sSup>
                  </m:oMath>
                </a14:m>
                <a:r>
                  <a:rPr lang="zh-CN" altLang="zh-CN" sz="2000" dirty="0"/>
                  <a:t>以及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/>
                        </m:ctrlPr>
                      </m:sSupPr>
                      <m:e>
                        <m:r>
                          <a:rPr lang="en-US" altLang="zh-CN" sz="2000"/>
                          <m:t>𝑎</m:t>
                        </m:r>
                      </m:e>
                      <m:sup>
                        <m:r>
                          <a:rPr lang="en-US" altLang="zh-CN" sz="2000"/>
                          <m:t>21214928</m:t>
                        </m:r>
                      </m:sup>
                    </m:sSup>
                  </m:oMath>
                </a14:m>
                <a:endParaRPr lang="zh-CN" altLang="zh-CN" sz="2000" dirty="0"/>
              </a:p>
              <a:p>
                <a:pPr marL="0" indent="0">
                  <a:buNone/>
                </a:pPr>
                <a:r>
                  <a:rPr lang="zh-CN" altLang="zh-CN" sz="2000" dirty="0"/>
                  <a:t>注：二进制的学号每一位数字用四位二进制比特串表示，</a:t>
                </a:r>
                <a:r>
                  <a:rPr lang="en-US" altLang="zh-CN" sz="2000" dirty="0"/>
                  <a:t>9</a:t>
                </a:r>
                <a:r>
                  <a:rPr lang="zh-CN" altLang="zh-CN" sz="2000" dirty="0"/>
                  <a:t>位学号表示为</a:t>
                </a:r>
                <a:r>
                  <a:rPr lang="en-US" altLang="zh-CN" sz="2000" dirty="0"/>
                  <a:t>36</a:t>
                </a:r>
                <a:r>
                  <a:rPr lang="zh-CN" altLang="zh-CN" sz="2000" dirty="0"/>
                  <a:t>位二进制串（高次项在后低次项在前）。如</a:t>
                </a:r>
                <a:r>
                  <a:rPr lang="en-US" altLang="zh-CN" sz="2000" dirty="0"/>
                  <a:t>123456789-&gt;000100100011010001010110011110001001</a:t>
                </a:r>
                <a:endParaRPr lang="zh-CN" altLang="zh-CN" sz="2000" dirty="0"/>
              </a:p>
            </p:txBody>
          </p:sp>
        </mc:Choice>
        <mc:Fallback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741" t="-1482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21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有限域的实现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/>
              <a:t>参考：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Hankerson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D., Menezes A.J., Vanstone S., Guide to elliptic curve cryptography[M], Springer Science &amp; Business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Media, 2006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【2.3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pPr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97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有限域的表示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356" y="1426464"/>
            <a:ext cx="8269287" cy="3505200"/>
          </a:xfrm>
        </p:spPr>
      </p:pic>
      <p:sp>
        <p:nvSpPr>
          <p:cNvPr id="4" name="文本框 3"/>
          <p:cNvSpPr txBox="1"/>
          <p:nvPr/>
        </p:nvSpPr>
        <p:spPr>
          <a:xfrm>
            <a:off x="963168" y="5315712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本质上只是编程实现的时候数据结构不一样，有限域的运算是不变的。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57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550" y="1676400"/>
            <a:ext cx="7708900" cy="3562350"/>
          </a:xfrm>
        </p:spPr>
      </p:pic>
    </p:spTree>
    <p:extLst>
      <p:ext uri="{BB962C8B-B14F-4D97-AF65-F5344CB8AC3E}">
        <p14:creationId xmlns:p14="http://schemas.microsoft.com/office/powerpoint/2010/main" val="205210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524000"/>
            <a:ext cx="79121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75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15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07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409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黑体</vt:lpstr>
      <vt:lpstr>华文楷体</vt:lpstr>
      <vt:lpstr>宋体</vt:lpstr>
      <vt:lpstr>幼圆</vt:lpstr>
      <vt:lpstr>Arial</vt:lpstr>
      <vt:lpstr>Calibri</vt:lpstr>
      <vt:lpstr>Calibri Light</vt:lpstr>
      <vt:lpstr>Cambria Math</vt:lpstr>
      <vt:lpstr>Times New Roman</vt:lpstr>
      <vt:lpstr>Office 主题​​</vt:lpstr>
      <vt:lpstr>现代密码学实验 </vt:lpstr>
      <vt:lpstr>内容</vt:lpstr>
      <vt:lpstr>作业提交</vt:lpstr>
      <vt:lpstr>有限域的实现</vt:lpstr>
      <vt:lpstr>有限域的实现</vt:lpstr>
      <vt:lpstr>有限域的表示</vt:lpstr>
      <vt:lpstr>扩展欧几里得算法</vt:lpstr>
      <vt:lpstr>扩展欧几里得算法</vt:lpstr>
      <vt:lpstr>扩展欧几里得算法</vt:lpstr>
      <vt:lpstr>基于费马小定理的算法</vt:lpstr>
      <vt:lpstr>基于费马小定理的算法</vt:lpstr>
      <vt:lpstr>基于费马小定理的算法</vt:lpstr>
      <vt:lpstr>基于费马小定理的算法</vt:lpstr>
      <vt:lpstr>基于费马小定理的算法</vt:lpstr>
      <vt:lpstr>基于费马小定理的算法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</cp:revision>
  <dcterms:created xsi:type="dcterms:W3CDTF">2021-09-22T12:13:16Z</dcterms:created>
  <dcterms:modified xsi:type="dcterms:W3CDTF">2022-09-20T02:54:32Z</dcterms:modified>
</cp:coreProperties>
</file>