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413" r:id="rId4"/>
    <p:sldId id="433" r:id="rId5"/>
    <p:sldId id="435" r:id="rId6"/>
    <p:sldId id="437" r:id="rId7"/>
    <p:sldId id="439" r:id="rId8"/>
    <p:sldId id="443" r:id="rId9"/>
    <p:sldId id="447" r:id="rId10"/>
    <p:sldId id="434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05A"/>
    <a:srgbClr val="FF0000"/>
    <a:srgbClr val="660066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84572"/>
  </p:normalViewPr>
  <p:slideViewPr>
    <p:cSldViewPr showGuides="1">
      <p:cViewPr varScale="1">
        <p:scale>
          <a:sx n="91" d="100"/>
          <a:sy n="91" d="100"/>
        </p:scale>
        <p:origin x="1238" y="72"/>
      </p:cViewPr>
      <p:guideLst>
        <p:guide orient="horz" pos="2160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6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8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5800" b="1" dirty="0"/>
              <a:t>密码学实验</a:t>
            </a:r>
            <a:br>
              <a:rPr lang="zh-CN" altLang="en-US" sz="5800" b="1" dirty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张方国</a:t>
            </a:r>
          </a:p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中山大学数据科学与计算机学院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052" name="Text Box 6"/>
          <p:cNvSpPr txBox="1"/>
          <p:nvPr/>
        </p:nvSpPr>
        <p:spPr>
          <a:xfrm>
            <a:off x="971550" y="5300663"/>
            <a:ext cx="7467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itchFamily="49" charset="-122"/>
              </a:rPr>
              <a:t>isszhfg@mail.sysu.edu.cn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古典密码 </a:t>
            </a:r>
            <a:r>
              <a:rPr lang="en-US" altLang="zh-CN" dirty="0"/>
              <a:t>2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有限域运算 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AES</a:t>
            </a:r>
            <a:r>
              <a:rPr lang="zh-CN" altLang="en-US" dirty="0">
                <a:solidFill>
                  <a:schemeClr val="tx2"/>
                </a:solidFill>
              </a:rPr>
              <a:t>实现 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</a:p>
          <a:p>
            <a:r>
              <a:rPr lang="en-US" altLang="zh-CN" dirty="0"/>
              <a:t>SHA-1 </a:t>
            </a:r>
            <a:r>
              <a:rPr lang="zh-CN" altLang="en-US" dirty="0"/>
              <a:t>实现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RSA</a:t>
            </a:r>
            <a:r>
              <a:rPr lang="zh-CN" altLang="en-US" dirty="0"/>
              <a:t>实现 </a:t>
            </a:r>
            <a:r>
              <a:rPr lang="en-US" altLang="zh-CN" dirty="0"/>
              <a:t>2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DLP</a:t>
            </a:r>
            <a:r>
              <a:rPr lang="zh-CN" altLang="en-US" b="1" dirty="0">
                <a:solidFill>
                  <a:srgbClr val="FF0000"/>
                </a:solidFill>
              </a:rPr>
              <a:t>计算</a:t>
            </a:r>
            <a:r>
              <a:rPr lang="en-US" altLang="zh-CN" b="1" dirty="0">
                <a:solidFill>
                  <a:srgbClr val="FF0000"/>
                </a:solidFill>
              </a:rPr>
              <a:t>2-3</a:t>
            </a:r>
          </a:p>
          <a:p>
            <a:r>
              <a:rPr lang="en-US" altLang="zh-CN" dirty="0"/>
              <a:t>DSA</a:t>
            </a:r>
            <a:r>
              <a:rPr lang="zh-CN" altLang="en-US" dirty="0"/>
              <a:t>签名方案 </a:t>
            </a:r>
            <a:r>
              <a:rPr lang="en-US" altLang="zh-CN" dirty="0"/>
              <a:t>2-3</a:t>
            </a:r>
          </a:p>
          <a:p>
            <a:r>
              <a:rPr lang="zh-CN" altLang="en-US" dirty="0"/>
              <a:t>伪随机数产生器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15072696317@163.com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请将代码和实验报告打包提交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邮件和附件命名为学号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实验名称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12345678</a:t>
            </a:r>
            <a:r>
              <a:rPr kumimoji="0" lang="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6DLP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DDL: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上课之前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晚交或者不交该次实验计分为零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14400" y="23813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  <a:ln/>
            </p:spPr>
            <p:txBody>
              <a:bodyPr vert="horz" wrap="square" lIns="91440" tIns="45720" rIns="91440" bIns="45720" anchor="t" anchorCtr="0"/>
              <a:lstStyle/>
              <a:p>
                <a:pPr marL="0" indent="0"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31050371851708889440695779044384182719244728783;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br>
                  <a:rPr lang="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2*1097*1208925819614629174706189*11706593258111142827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11706593258111142827;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=13821904325547285207847180361637528630753679004;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Hash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学号</m:t>
                                </m:r>
                              </m:e>
                            </m:d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1097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1208925819614629174706189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endParaRPr lang="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目标：求解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func>
                  </m:oMath>
                </a14:m>
                <a:endParaRPr lang="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47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  <a:blipFill>
                <a:blip r:embed="rId3"/>
                <a:stretch>
                  <a:fillRect l="-12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14400" y="23813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实现求解离散对数问题的算法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</p:spPr>
            <p:txBody>
              <a:bodyPr vert="horz" wrap="square" lIns="91440" tIns="45720" rIns="91440" bIns="45720" anchor="t" anchorCtr="0"/>
              <a:lstStyle/>
              <a:p>
                <a:r>
                  <a:rPr lang="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按照上述给出的参数，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</a:t>
                </a:r>
                <a:r>
                  <a:rPr lang="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Pollard </a:t>
                </a:r>
                <a14:m>
                  <m:oMath xmlns:m="http://schemas.openxmlformats.org/officeDocument/2006/math">
                    <m:r>
                      <a:rPr lang="en-US" altLang="" sz="20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</a:t>
                </a:r>
                <a:r>
                  <a:rPr lang="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endParaRPr lang="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如果第五次的RSA实验中自己实现的大数计算算法效率不高，可使用现成的库（GMP、NTL）。但</a:t>
                </a:r>
                <a:r>
                  <a:rPr lang="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Pollard </a:t>
                </a:r>
                <a14:m>
                  <m:oMath xmlns:m="http://schemas.openxmlformats.org/officeDocument/2006/math">
                    <m:r>
                      <a:rPr lang="en-US" altLang="" sz="20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altLang="" sz="20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r>
                  <a:rPr lang="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算法本身步骤的实现需要自己完成。</a:t>
                </a:r>
              </a:p>
              <a:p>
                <a:pPr marL="0" indent="0">
                  <a:buNone/>
                </a:pPr>
                <a:endParaRPr lang="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求解上述给出的参数前，请务必保证自己实现的算法是正确的。可使用课本给出的示例检查和调试自己的算法，或者使用较小的整数进行检查。</a:t>
                </a:r>
              </a:p>
            </p:txBody>
          </p:sp>
        </mc:Choice>
        <mc:Fallback xmlns="">
          <p:sp>
            <p:nvSpPr>
              <p:cNvPr id="6147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  <a:blipFill>
                <a:blip r:embed="rId3"/>
                <a:stretch>
                  <a:fillRect l="-920" t="-1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76199"/>
                <a:ext cx="8229600" cy="1090613"/>
              </a:xfrm>
            </p:spPr>
            <p:txBody>
              <a:bodyPr vert="horz" wrap="square" lIns="91440" tIns="45720" rIns="91440" bIns="45720" anchor="ctr" anchorCtr="0"/>
              <a:lstStyle/>
              <a:p>
                <a:pPr algn="l"/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Pollard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en-US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DejaVu Math TeX Gyre" panose="02000503000000000000" charset="0"/>
                    <a:sym typeface="+mn-ea"/>
                  </a:rPr>
                  <a:t>算法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的实现示例（Python语言）</a:t>
                </a:r>
              </a:p>
            </p:txBody>
          </p:sp>
        </mc:Choice>
        <mc:Fallback xmlns="">
          <p:sp>
            <p:nvSpPr>
              <p:cNvPr id="614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76199"/>
                <a:ext cx="8229600" cy="1090613"/>
              </a:xfr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78294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def pollard_rho(p, n, alpha, beta) -&gt; (int, int, int):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def f(_x, _a, _b):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nonlocal p, n, alpha, beta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sub = _x % 3  # 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if sub == 1:  # S0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    return (beta * _x) % p, _a, (_b + 1) % n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elif sub == 0:  # S1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    return (_x * _x) % p, (2 * _a) % n, (2 * _b) % n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else:  # S2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    return (alpha * _x) % p, (_a + 1) % n, _b</a:t>
            </a:r>
          </a:p>
          <a:p>
            <a:pPr marL="0" indent="0">
              <a:buNone/>
            </a:pPr>
            <a:endParaRPr lang="en-US" sz="1400" dirty="0">
              <a:latin typeface="Source Code Pro for Powerline" panose="020B0509030403020204" charset="0"/>
              <a:cs typeface="Source Code Pro for Powerline" panose="020B0509030403020204" charset="0"/>
            </a:endParaRP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x, a, b = f(1, 0, 0)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x_prime, a_prime, b_prime = f(x, a, b)</a:t>
            </a:r>
          </a:p>
          <a:p>
            <a:pPr marL="0" indent="0">
              <a:buNone/>
            </a:pPr>
            <a:endParaRPr lang="en-US" sz="1400" dirty="0">
              <a:latin typeface="Source Code Pro for Powerline" panose="020B0509030403020204" charset="0"/>
              <a:cs typeface="Source Code Pro for Powerline" panose="020B0509030403020204" charset="0"/>
            </a:endParaRP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while x != x_prime: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x, a, b = f(x, a, b)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x_prime, a_prime, b_prime = f(*f(x_prime, a_prime, b_prime))</a:t>
            </a:r>
          </a:p>
          <a:p>
            <a:pPr marL="0" indent="0">
              <a:buNone/>
            </a:pPr>
            <a:endParaRPr lang="en-US" sz="1400" dirty="0">
              <a:latin typeface="Source Code Pro for Powerline" panose="020B0509030403020204" charset="0"/>
              <a:cs typeface="Source Code Pro for Powerline" panose="020B0509030403020204" charset="0"/>
            </a:endParaRP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if math.gcd(b_prime - b, n) != 1: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    raise ValueError("failure")</a:t>
            </a:r>
          </a:p>
          <a:p>
            <a:pPr marL="0" indent="0">
              <a:buNone/>
            </a:pPr>
            <a:r>
              <a:rPr lang="en-US" sz="1400" dirty="0">
                <a:latin typeface="Source Code Pro for Powerline" panose="020B0509030403020204" charset="0"/>
                <a:cs typeface="Source Code Pro for Powerline" panose="020B0509030403020204" charset="0"/>
              </a:rPr>
              <a:t>    return (a - a_prime) * pow((b_prime - b), -1, n) % n</a:t>
            </a:r>
          </a:p>
        </p:txBody>
      </p:sp>
      <p:sp>
        <p:nvSpPr>
          <p:cNvPr id="3" name="矩形 2"/>
          <p:cNvSpPr/>
          <p:nvPr/>
        </p:nvSpPr>
        <p:spPr>
          <a:xfrm>
            <a:off x="1295400" y="1699895"/>
            <a:ext cx="5687060" cy="204216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6982460" y="2720975"/>
            <a:ext cx="381000" cy="0"/>
          </a:xfrm>
          <a:prstGeom prst="straightConnector1">
            <a:avLst/>
          </a:prstGeom>
          <a:ln w="19050">
            <a:solidFill>
              <a:srgbClr val="3080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63460" y="2429510"/>
            <a:ext cx="158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0805A"/>
                </a:solidFill>
                <a:latin typeface="Source Code Pro for Powerline" panose="020B0509030403020204" charset="0"/>
                <a:cs typeface="Source Code Pro for Powerline" panose="020B0509030403020204" charset="0"/>
                <a:sym typeface="+mn-ea"/>
              </a:rPr>
              <a:t>按照mod</a:t>
            </a:r>
            <a:r>
              <a:rPr lang="" altLang="en-US" sz="1600" dirty="0">
                <a:solidFill>
                  <a:srgbClr val="30805A"/>
                </a:solidFill>
                <a:latin typeface="Source Code Pro for Powerline" panose="020B0509030403020204" charset="0"/>
                <a:cs typeface="Source Code Pro for Powerline" panose="020B0509030403020204" charset="0"/>
                <a:sym typeface="+mn-ea"/>
              </a:rPr>
              <a:t>3进行</a:t>
            </a:r>
            <a:r>
              <a:rPr lang="en-US" sz="1600" dirty="0">
                <a:solidFill>
                  <a:srgbClr val="30805A"/>
                </a:solidFill>
                <a:latin typeface="Source Code Pro for Powerline" panose="020B0509030403020204" charset="0"/>
                <a:cs typeface="Source Code Pro for Powerline" panose="020B0509030403020204" charset="0"/>
                <a:sym typeface="+mn-ea"/>
              </a:rPr>
              <a:t>划分</a:t>
            </a:r>
            <a:endParaRPr lang="en-US" altLang="en-US" sz="1600" dirty="0">
              <a:solidFill>
                <a:srgbClr val="30805A"/>
              </a:solidFill>
              <a:latin typeface="Source Code Pro for Powerline" panose="020B0509030403020204" charset="0"/>
              <a:cs typeface="Source Code Pro for Powerline" panose="020B05090304030202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503545"/>
            <a:ext cx="3699510" cy="5924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82460" y="2429510"/>
            <a:ext cx="1968500" cy="582930"/>
            <a:chOff x="10996" y="3826"/>
            <a:chExt cx="3100" cy="918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10996" y="4285"/>
              <a:ext cx="600" cy="0"/>
            </a:xfrm>
            <a:prstGeom prst="straightConnector1">
              <a:avLst/>
            </a:prstGeom>
            <a:ln w="19050">
              <a:solidFill>
                <a:srgbClr val="30805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1596" y="3826"/>
              <a:ext cx="250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0805A"/>
                  </a:solidFill>
                  <a:latin typeface="Source Code Pro for Powerline" panose="020B0509030403020204" charset="0"/>
                  <a:cs typeface="Source Code Pro for Powerline" panose="020B0509030403020204" charset="0"/>
                  <a:sym typeface="+mn-ea"/>
                </a:rPr>
                <a:t>按照mod</a:t>
              </a:r>
              <a:r>
                <a:rPr lang="en-US" altLang="en-US" sz="1600" dirty="0">
                  <a:solidFill>
                    <a:srgbClr val="30805A"/>
                  </a:solidFill>
                  <a:latin typeface="Source Code Pro for Powerline" panose="020B0509030403020204" charset="0"/>
                  <a:cs typeface="Source Code Pro for Powerline" panose="020B0509030403020204" charset="0"/>
                  <a:sym typeface="+mn-ea"/>
                </a:rPr>
                <a:t>3进行</a:t>
              </a:r>
              <a:r>
                <a:rPr lang="en-US" sz="1600" dirty="0">
                  <a:solidFill>
                    <a:srgbClr val="30805A"/>
                  </a:solidFill>
                  <a:latin typeface="Source Code Pro for Powerline" panose="020B0509030403020204" charset="0"/>
                  <a:cs typeface="Source Code Pro for Powerline" panose="020B0509030403020204" charset="0"/>
                  <a:sym typeface="+mn-ea"/>
                </a:rPr>
                <a:t>划分</a:t>
              </a:r>
              <a:endParaRPr lang="en-US" altLang="en-US" sz="1600" dirty="0">
                <a:solidFill>
                  <a:srgbClr val="30805A"/>
                </a:solidFill>
                <a:latin typeface="Source Code Pro for Powerline" panose="020B0509030403020204" charset="0"/>
                <a:cs typeface="Source Code Pro for Powerline" panose="020B0509030403020204" charset="0"/>
                <a:sym typeface="+mn-ea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4613910" y="5804535"/>
            <a:ext cx="381000" cy="0"/>
          </a:xfrm>
          <a:prstGeom prst="straightConnector1">
            <a:avLst/>
          </a:prstGeom>
          <a:ln w="19050">
            <a:solidFill>
              <a:srgbClr val="3080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94910" y="5631180"/>
            <a:ext cx="2694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600" dirty="0">
                <a:solidFill>
                  <a:srgbClr val="30805A"/>
                </a:solidFill>
                <a:latin typeface="Source Code Pro for Powerline" panose="020B0509030403020204" charset="0"/>
                <a:cs typeface="Source Code Pro for Powerline" panose="020B0509030403020204" charset="0"/>
                <a:sym typeface="+mn-ea"/>
              </a:rPr>
              <a:t>可以优化该地方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14400" y="23813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6147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211763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上述算法实现仅仅是简单地对课本给出的算法流程进行简单的实现，仍有大量的优化空间。</a:t>
            </a:r>
          </a:p>
          <a:p>
            <a:pPr marL="0" indent="0">
              <a:buNone/>
            </a:pPr>
            <a:endParaRPr lang="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大家使用C++实现时先按照课本的思路实现出算法的原型，验证算法的正确性后，尝试发掘代码中可以优化的地方，对比、探讨优化后方案的性能。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对比过程中所用到的整数不必是上面给出的参数，可以使用较小的整数进行分析。</a:t>
            </a:r>
          </a:p>
          <a:p>
            <a:pPr marL="0" indent="0">
              <a:buNone/>
            </a:pPr>
            <a:endParaRPr lang="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方案优化后，对ppt给出的参数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求解</a:t>
            </a: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离散对数。在实验报告中简述求解原理、步骤和实现效率(包括使用的计算平台的基本性能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计算需要的时间和空间等)。如果求解时间特别长，尝试优化代码或者调库对某些耗时的地方进行求解，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比较优化后的效果</a:t>
            </a: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14400" y="23813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一些有用的链接</a:t>
            </a:r>
          </a:p>
        </p:txBody>
      </p:sp>
      <p:sp>
        <p:nvSpPr>
          <p:cNvPr id="6147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53212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cado-nfs库官网：https://cado-nfs.gitlabpages.inria.fr/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SageMath软件，里面包含了求解离散对数的算法：https://www.sagemath.org/，有关求解离散对数的API文档：https://doc.sagemath.org/html/en/reference/groups/sage/groups/generic.html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Python的数学计算库sympy库也包含了离散对数的算法：https://docs.sympy.org/latest/modules/ntheory.html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Shanks算法（BSGS算法）的英文维基百科介绍（可能需要翻墙）：https://en.wikipedia.org/wiki/Baby-step_giant-step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Pollard's rho algorithm for logarithms的英文维基百科介绍：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https://en.wikipedia.org/wiki/Pollard%27s_rho_algorithm_for_logarithms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Pohlig–Hellman算法的英文维基百科介绍：</a:t>
            </a:r>
          </a:p>
          <a:p>
            <a:pPr marL="0" indent="0">
              <a:buNone/>
            </a:pPr>
            <a:r>
              <a:rPr lang="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https://en.wikipedia.org/wiki/Pohlig%E2%80%93Hellman_algorithm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评分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每次实验的评分参考实验代码、实验结果以及实验报告的书写等给出总评</a:t>
            </a:r>
            <a:endParaRPr lang="en-US" altLang="zh-CN" dirty="0"/>
          </a:p>
          <a:p>
            <a:r>
              <a:rPr lang="zh-CN" altLang="en-US" dirty="0"/>
              <a:t>每次实验的评分都将在群里公示，如有疑问可联系助教</a:t>
            </a:r>
            <a:endParaRPr lang="en-US" altLang="zh-CN" dirty="0"/>
          </a:p>
          <a:p>
            <a:r>
              <a:rPr lang="zh-CN" altLang="en-US" dirty="0"/>
              <a:t>课程总分为前</a:t>
            </a:r>
            <a:r>
              <a:rPr lang="en-US" altLang="zh-CN" dirty="0"/>
              <a:t>7</a:t>
            </a:r>
            <a:r>
              <a:rPr lang="zh-CN" altLang="en-US" dirty="0"/>
              <a:t>次实验的</a:t>
            </a:r>
            <a:r>
              <a:rPr lang="en-US" altLang="zh-CN" dirty="0"/>
              <a:t>10%+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次的</a:t>
            </a:r>
            <a:r>
              <a:rPr lang="en-US" altLang="zh-CN" dirty="0"/>
              <a:t>30%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718</Words>
  <Application>Microsoft Office PowerPoint</Application>
  <PresentationFormat>全屏显示(4:3)</PresentationFormat>
  <Paragraphs>85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Source Code Pro for Powerline</vt:lpstr>
      <vt:lpstr>微软雅黑</vt:lpstr>
      <vt:lpstr>Arial</vt:lpstr>
      <vt:lpstr>Cambria Math</vt:lpstr>
      <vt:lpstr>Consolas</vt:lpstr>
      <vt:lpstr>Corbel</vt:lpstr>
      <vt:lpstr>Times New Roman</vt:lpstr>
      <vt:lpstr>默认设计模板</vt:lpstr>
      <vt:lpstr>1_默认设计模板</vt:lpstr>
      <vt:lpstr>密码学实验 </vt:lpstr>
      <vt:lpstr>内容</vt:lpstr>
      <vt:lpstr>作业提交</vt:lpstr>
      <vt:lpstr>参数</vt:lpstr>
      <vt:lpstr>实现求解离散对数问题的算法</vt:lpstr>
      <vt:lpstr>Pollard ρ算法的实现示例（Python语言）</vt:lpstr>
      <vt:lpstr>实验过程</vt:lpstr>
      <vt:lpstr>一些有用的链接</vt:lpstr>
      <vt:lpstr>评分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311</dc:creator>
  <cp:lastModifiedBy>wisker weyl</cp:lastModifiedBy>
  <cp:revision>332</cp:revision>
  <dcterms:created xsi:type="dcterms:W3CDTF">2021-11-24T05:36:18Z</dcterms:created>
  <dcterms:modified xsi:type="dcterms:W3CDTF">2022-11-21T12:43:23Z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2052-11.1.0.10161</vt:lpwstr>
  </property>
</Properties>
</file>