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
<Relationships xmlns="http://schemas.openxmlformats.org/package/2006/relationships">
<Relationship Id="rId1" Target="ppt/presentation.xml" Type="http://schemas.openxmlformats.org/officeDocument/2006/relationships/officeDocument"/>
<Relationship Id="rId2" Target="docProps/thumbnail.jpeg" Type="http://schemas.openxmlformats.org/package/2006/relationships/metadata/thumbnail"/>
<Relationship Id="rId3" Target="docProps/core.xml" Type="http://schemas.openxmlformats.org/package/2006/relationships/metadata/core-properties"/>
<Relationship Id="rId4" Target="docProps/app.xml"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0134600" cy="68707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1" Target="slideMasters/slideMaster1.xml" Type="http://schemas.openxmlformats.org/officeDocument/2006/relationships/slideMaster"/>
<Relationship Id="rId2" Target="presProps.xml" Type="http://schemas.openxmlformats.org/officeDocument/2006/relationships/presProps"/>
<Relationship Id="rId3" Target="viewProps.xml" Type="http://schemas.openxmlformats.org/officeDocument/2006/relationships/viewProps"/>
<Relationship Id="rId4" Target="theme/theme1.xml" Type="http://schemas.openxmlformats.org/officeDocument/2006/relationships/theme"/>
<Relationship Id="rId5" Target="tableStyles.xml" Type="http://schemas.openxmlformats.org/officeDocument/2006/relationships/tableStyles"/>
<Relationship Id="rId6" Target="slides/slide1.xml" Type="http://schemas.openxmlformats.org/officeDocument/2006/relationships/slide"/>
</Relationships>

</file>

<file path=ppt/slideLayouts/_rels/slideLayout1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0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1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4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6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7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8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9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1" Target="../slideLayouts/slideLayout1.xml" Type="http://schemas.openxmlformats.org/officeDocument/2006/relationships/slideLayout"/>
<Relationship Id="rId10" Target="../slideLayouts/slideLayout10.xml" Type="http://schemas.openxmlformats.org/officeDocument/2006/relationships/slideLayout"/>
<Relationship Id="rId11" Target="../slideLayouts/slideLayout11.xml" Type="http://schemas.openxmlformats.org/officeDocument/2006/relationships/slideLayout"/>
<Relationship Id="rId12" Target="../theme/theme1.xml" Type="http://schemas.openxmlformats.org/officeDocument/2006/relationships/theme"/>
<Relationship Id="rId2" Target="../slideLayouts/slideLayout2.xml" Type="http://schemas.openxmlformats.org/officeDocument/2006/relationships/slideLayout"/>
<Relationship Id="rId3" Target="../slideLayouts/slideLayout3.xml" Type="http://schemas.openxmlformats.org/officeDocument/2006/relationships/slideLayout"/>
<Relationship Id="rId4" Target="../slideLayouts/slideLayout4.xml" Type="http://schemas.openxmlformats.org/officeDocument/2006/relationships/slideLayout"/>
<Relationship Id="rId5" Target="../slideLayouts/slideLayout5.xml" Type="http://schemas.openxmlformats.org/officeDocument/2006/relationships/slideLayout"/>
<Relationship Id="rId6" Target="../slideLayouts/slideLayout6.xml" Type="http://schemas.openxmlformats.org/officeDocument/2006/relationships/slideLayout"/>
<Relationship Id="rId7" Target="../slideLayouts/slideLayout7.xml" Type="http://schemas.openxmlformats.org/officeDocument/2006/relationships/slideLayout"/>
<Relationship Id="rId8" Target="../slideLayouts/slideLayout8.xml" Type="http://schemas.openxmlformats.org/officeDocument/2006/relationships/slideLayout"/>
<Relationship Id="rId9" Target="../slideLayouts/slideLayout9.xml"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1" id="2"/>
          <p:cNvSpPr/>
          <p:nvPr/>
        </p:nvSpPr>
        <p:spPr>
          <a:xfrm>
            <a:off x="1066800" y="1794867"/>
            <a:ext cx="8656320" cy="0"/>
          </a:xfrm>
          <a:custGeom>
            <a:avLst/>
            <a:gdLst/>
            <a:ahLst/>
            <a:cxnLst/>
            <a:rect r="r" b="b" t="t" l="l"/>
            <a:pathLst>
              <a:path h="0" w="8656320">
                <a:moveTo>
                  <a:pt x="0" y="0"/>
                </a:moveTo>
                <a:lnTo>
                  <a:pt x="8656320" y="0"/>
                </a:lnTo>
              </a:path>
            </a:pathLst>
          </a:custGeom>
          <a:ln w="25400">
            <a:solidFill>
              <a:srgbClr val="000000"/>
            </a:solidFill>
          </a:ln>
        </p:spPr>
      </p:sp>
      <p:sp>
        <p:nvSpPr>
          <p:cNvPr name="Freeform 2" id="3"/>
          <p:cNvSpPr/>
          <p:nvPr/>
        </p:nvSpPr>
        <p:spPr>
          <a:xfrm>
            <a:off x="1676400" y="1307187"/>
            <a:ext cx="609600" cy="487680"/>
          </a:xfrm>
          <a:custGeom>
            <a:avLst/>
            <a:gdLst/>
            <a:ahLst/>
            <a:cxnLst/>
            <a:rect r="r" b="b" t="t" l="l"/>
            <a:pathLst>
              <a:path h="487680" w="609600">
                <a:moveTo>
                  <a:pt x="0" y="487680"/>
                </a:moveTo>
                <a:lnTo>
                  <a:pt x="0" y="121920"/>
                </a:lnTo>
                <a:lnTo>
                  <a:pt x="609600" y="121920"/>
                </a:lnTo>
                <a:lnTo>
                  <a:pt x="487680" y="0"/>
                </a:lnTo>
                <a:moveTo>
                  <a:pt x="609600" y="121920"/>
                </a:moveTo>
                <a:lnTo>
                  <a:pt x="487680" y="243840"/>
                </a:lnTo>
              </a:path>
            </a:pathLst>
          </a:custGeom>
          <a:ln w="63500">
            <a:solidFill>
              <a:srgbClr val="03C03C"/>
            </a:solidFill>
          </a:ln>
        </p:spPr>
      </p:sp>
      <p:sp>
        <p:nvSpPr>
          <p:cNvPr name="TextBox 3" id="4"/>
          <p:cNvSpPr txBox="true"/>
          <p:nvPr/>
        </p:nvSpPr>
        <p:spPr>
          <a:xfrm>
            <a:off x="1635212" y="994673"/>
            <a:ext cx="827246" cy="169307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800">
                <a:latin typeface="Helvetica, Arial, sans-serif"/>
              </a:rPr>
              <a:t>pLacI</a:t>
            </a:r>
          </a:p>
        </p:txBody>
      </p:sp>
      <p:sp>
        <p:nvSpPr>
          <p:cNvPr name="Freeform 4" id="5"/>
          <p:cNvSpPr/>
          <p:nvPr/>
        </p:nvSpPr>
        <p:spPr>
          <a:xfrm>
            <a:off x="3098800" y="1520547"/>
            <a:ext cx="365760" cy="274320"/>
          </a:xfrm>
          <a:custGeom>
            <a:avLst/>
            <a:gdLst/>
            <a:ahLst/>
            <a:cxnLst/>
            <a:rect r="r" b="b" t="t" l="l"/>
            <a:pathLst>
              <a:path h="274320" w="365760">
                <a:moveTo>
                  <a:pt x="0" y="274320"/>
                </a:moveTo>
                <a:lnTo>
                  <a:pt x="365760" y="274320"/>
                </a:lnTo>
                <a:cubicBezTo>
                  <a:pt x="365760" y="0"/>
                  <a:pt x="0" y="0"/>
                  <a:pt x="0" y="274320"/>
                </a:cubicBezTo>
                <a:close/>
              </a:path>
            </a:pathLst>
          </a:custGeom>
          <a:solidFill>
            <a:srgbClr val="966FD6"/>
          </a:solidFill>
          <a:ln>
            <a:solidFill>
              <a:srgbClr val="000000"/>
            </a:solidFill>
          </a:ln>
        </p:spPr>
      </p:sp>
      <p:sp>
        <p:nvSpPr>
          <p:cNvPr name="TextBox 5" id="6"/>
          <p:cNvSpPr txBox="true"/>
          <p:nvPr/>
        </p:nvSpPr>
        <p:spPr>
          <a:xfrm>
            <a:off x="2678666" y="1205280"/>
            <a:ext cx="1452146" cy="157341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800">
                <a:latin typeface="Helvetica, Arial, sans-serif"/>
              </a:rPr>
              <a:t>BBa_J61101 RBS</a:t>
            </a:r>
          </a:p>
        </p:txBody>
      </p:sp>
      <p:sp>
        <p:nvSpPr>
          <p:cNvPr name="Freeform 6" id="7"/>
          <p:cNvSpPr/>
          <p:nvPr/>
        </p:nvSpPr>
        <p:spPr>
          <a:xfrm>
            <a:off x="4277360" y="1611987"/>
            <a:ext cx="609600" cy="365760"/>
          </a:xfrm>
          <a:custGeom>
            <a:avLst/>
            <a:gdLst/>
            <a:ahLst/>
            <a:cxnLst/>
            <a:rect r="r" b="b" t="t" l="l"/>
            <a:pathLst>
              <a:path h="365760" w="609600">
                <a:moveTo>
                  <a:pt x="0" y="0"/>
                </a:moveTo>
                <a:lnTo>
                  <a:pt x="426720" y="0"/>
                </a:lnTo>
                <a:lnTo>
                  <a:pt x="609600" y="182880"/>
                </a:lnTo>
                <a:lnTo>
                  <a:pt x="4267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779ECB"/>
          </a:solidFill>
          <a:ln>
            <a:solidFill>
              <a:srgbClr val="000000"/>
            </a:solidFill>
          </a:ln>
        </p:spPr>
      </p:sp>
      <p:sp>
        <p:nvSpPr>
          <p:cNvPr name="TextBox 7" id="8"/>
          <p:cNvSpPr txBox="true"/>
          <p:nvPr/>
        </p:nvSpPr>
        <p:spPr>
          <a:xfrm>
            <a:off x="4444122" y="1299473"/>
            <a:ext cx="326291" cy="13457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800">
                <a:latin typeface="Helvetica, Arial, sans-serif"/>
              </a:rPr>
              <a:t>tetR</a:t>
            </a:r>
          </a:p>
        </p:txBody>
      </p:sp>
      <p:sp>
        <p:nvSpPr>
          <p:cNvPr name="Freeform 8" id="9"/>
          <p:cNvSpPr/>
          <p:nvPr/>
        </p:nvSpPr>
        <p:spPr>
          <a:xfrm>
            <a:off x="5699760" y="1520547"/>
            <a:ext cx="365760" cy="274320"/>
          </a:xfrm>
          <a:custGeom>
            <a:avLst/>
            <a:gdLst/>
            <a:ahLst/>
            <a:cxnLst/>
            <a:rect r="r" b="b" t="t" l="l"/>
            <a:pathLst>
              <a:path h="274320" w="365760">
                <a:moveTo>
                  <a:pt x="0" y="274320"/>
                </a:moveTo>
                <a:lnTo>
                  <a:pt x="365760" y="274320"/>
                </a:lnTo>
                <a:cubicBezTo>
                  <a:pt x="365760" y="0"/>
                  <a:pt x="0" y="0"/>
                  <a:pt x="0" y="274320"/>
                </a:cubicBezTo>
                <a:close/>
              </a:path>
            </a:pathLst>
          </a:custGeom>
          <a:solidFill>
            <a:srgbClr val="966FD6"/>
          </a:solidFill>
          <a:ln>
            <a:solidFill>
              <a:srgbClr val="000000"/>
            </a:solidFill>
          </a:ln>
        </p:spPr>
      </p:sp>
      <p:sp>
        <p:nvSpPr>
          <p:cNvPr name="TextBox 9" id="10"/>
          <p:cNvSpPr txBox="true"/>
          <p:nvPr/>
        </p:nvSpPr>
        <p:spPr>
          <a:xfrm>
            <a:off x="5279626" y="1205280"/>
            <a:ext cx="1452146" cy="157341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800">
                <a:latin typeface="Helvetica, Arial, sans-serif"/>
              </a:rPr>
              <a:t>BBa_J61101 RBS</a:t>
            </a:r>
          </a:p>
        </p:txBody>
      </p:sp>
      <p:sp>
        <p:nvSpPr>
          <p:cNvPr name="Freeform 10" id="11"/>
          <p:cNvSpPr/>
          <p:nvPr/>
        </p:nvSpPr>
        <p:spPr>
          <a:xfrm>
            <a:off x="6878320" y="1611987"/>
            <a:ext cx="609600" cy="365760"/>
          </a:xfrm>
          <a:custGeom>
            <a:avLst/>
            <a:gdLst/>
            <a:ahLst/>
            <a:cxnLst/>
            <a:rect r="r" b="b" t="t" l="l"/>
            <a:pathLst>
              <a:path h="365760" w="609600">
                <a:moveTo>
                  <a:pt x="0" y="0"/>
                </a:moveTo>
                <a:lnTo>
                  <a:pt x="426720" y="0"/>
                </a:lnTo>
                <a:lnTo>
                  <a:pt x="609600" y="182880"/>
                </a:lnTo>
                <a:lnTo>
                  <a:pt x="4267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779ECB"/>
          </a:solidFill>
          <a:ln>
            <a:solidFill>
              <a:srgbClr val="000000"/>
            </a:solidFill>
          </a:ln>
        </p:spPr>
      </p:sp>
      <p:sp>
        <p:nvSpPr>
          <p:cNvPr name="TextBox 11" id="12"/>
          <p:cNvSpPr txBox="true"/>
          <p:nvPr/>
        </p:nvSpPr>
        <p:spPr>
          <a:xfrm>
            <a:off x="7081731" y="1297910"/>
            <a:ext cx="241816" cy="173504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800">
                <a:latin typeface="Helvetica, Arial, sans-serif"/>
              </a:rPr>
              <a:t>gfp</a:t>
            </a:r>
          </a:p>
        </p:txBody>
      </p:sp>
      <p:sp>
        <p:nvSpPr>
          <p:cNvPr name="Freeform 12" id="13"/>
          <p:cNvSpPr/>
          <p:nvPr/>
        </p:nvSpPr>
        <p:spPr>
          <a:xfrm>
            <a:off x="8300720" y="1307187"/>
            <a:ext cx="609600" cy="487680"/>
          </a:xfrm>
          <a:custGeom>
            <a:avLst/>
            <a:gdLst/>
            <a:ahLst/>
            <a:cxnLst/>
            <a:rect r="r" b="b" t="t" l="l"/>
            <a:pathLst>
              <a:path h="487680" w="609600">
                <a:moveTo>
                  <a:pt x="304800" y="487680"/>
                </a:moveTo>
                <a:lnTo>
                  <a:pt x="304800" y="0"/>
                </a:lnTo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C23B22"/>
            </a:solidFill>
          </a:ln>
        </p:spPr>
      </p:sp>
      <p:sp>
        <p:nvSpPr>
          <p:cNvPr name="TextBox 13" id="14"/>
          <p:cNvSpPr txBox="true"/>
          <p:nvPr/>
        </p:nvSpPr>
        <p:spPr>
          <a:xfrm>
            <a:off x="8080454" y="991696"/>
            <a:ext cx="1268641" cy="138232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800">
                <a:latin typeface="Helvetica, Arial, sans-serif"/>
              </a:rPr>
              <a:t>ECK120033736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18009" y="415553"/>
            <a:ext cx="1000393" cy="13457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800">
                <a:latin typeface="Helvetica, Arial, sans-serif"/>
              </a:rPr>
              <a:t>LacI Inverter</a:t>
            </a:r>
          </a:p>
        </p:txBody>
      </p:sp>
      <p:sp>
        <p:nvSpPr>
          <p:cNvPr name="Freeform 15" id="16"/>
          <p:cNvSpPr/>
          <p:nvPr/>
        </p:nvSpPr>
        <p:spPr>
          <a:xfrm>
            <a:off x="1066800" y="3975814"/>
            <a:ext cx="3454400" cy="0"/>
          </a:xfrm>
          <a:custGeom>
            <a:avLst/>
            <a:gdLst/>
            <a:ahLst/>
            <a:cxnLst/>
            <a:rect r="r" b="b" t="t" l="l"/>
            <a:pathLst>
              <a:path h="0" w="3454400">
                <a:moveTo>
                  <a:pt x="0" y="0"/>
                </a:moveTo>
                <a:lnTo>
                  <a:pt x="3454400" y="0"/>
                </a:lnTo>
              </a:path>
            </a:pathLst>
          </a:custGeom>
          <a:ln w="25400">
            <a:solidFill>
              <a:srgbClr val="000000"/>
            </a:solidFill>
          </a:ln>
        </p:spPr>
      </p:sp>
      <p:sp>
        <p:nvSpPr>
          <p:cNvPr name="Freeform 16" id="17"/>
          <p:cNvSpPr/>
          <p:nvPr/>
        </p:nvSpPr>
        <p:spPr>
          <a:xfrm>
            <a:off x="1676400" y="3671014"/>
            <a:ext cx="609600" cy="609600"/>
          </a:xfrm>
          <a:custGeom>
            <a:avLst/>
            <a:gdLst/>
            <a:ahLst/>
            <a:cxnLst/>
            <a:rect r="r" b="b" t="t" l="l"/>
            <a:pathLst>
              <a:path h="609600" w="609600">
                <a:moveTo>
                  <a:pt x="0" y="0"/>
                </a:moveTo>
                <a:lnTo>
                  <a:pt x="609600" y="0"/>
                </a:lnTo>
                <a:lnTo>
                  <a:pt x="6096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CCEEEE"/>
          </a:solidFill>
          <a:ln>
            <a:solidFill>
              <a:srgbClr val="000000"/>
            </a:solidFill>
          </a:ln>
        </p:spPr>
      </p:sp>
      <p:sp>
        <p:nvSpPr>
          <p:cNvPr name="TextBox 17" id="18"/>
          <p:cNvSpPr txBox="true"/>
          <p:nvPr/>
        </p:nvSpPr>
        <p:spPr>
          <a:xfrm>
            <a:off x="1539032" y="3358500"/>
            <a:ext cx="1062008" cy="13457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800">
                <a:latin typeface="Helvetica, Arial, sans-serif"/>
              </a:rPr>
              <a:t>TetR Inverter</a:t>
            </a:r>
          </a:p>
        </p:txBody>
      </p:sp>
      <p:sp>
        <p:nvSpPr>
          <p:cNvPr name="Freeform 18" id="19"/>
          <p:cNvSpPr/>
          <p:nvPr/>
        </p:nvSpPr>
        <p:spPr>
          <a:xfrm>
            <a:off x="3098800" y="3671014"/>
            <a:ext cx="609600" cy="609600"/>
          </a:xfrm>
          <a:custGeom>
            <a:avLst/>
            <a:gdLst/>
            <a:ahLst/>
            <a:cxnLst/>
            <a:rect r="r" b="b" t="t" l="l"/>
            <a:pathLst>
              <a:path h="609600" w="609600">
                <a:moveTo>
                  <a:pt x="0" y="0"/>
                </a:moveTo>
                <a:lnTo>
                  <a:pt x="609600" y="0"/>
                </a:lnTo>
                <a:lnTo>
                  <a:pt x="6096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CCEEEE"/>
          </a:solidFill>
          <a:ln>
            <a:solidFill>
              <a:srgbClr val="000000"/>
            </a:solidFill>
          </a:ln>
        </p:spPr>
      </p:sp>
      <p:sp>
        <p:nvSpPr>
          <p:cNvPr name="TextBox 19" id="20"/>
          <p:cNvSpPr txBox="true"/>
          <p:nvPr/>
        </p:nvSpPr>
        <p:spPr>
          <a:xfrm>
            <a:off x="2991681" y="3358500"/>
            <a:ext cx="1000393" cy="13457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800">
                <a:latin typeface="Helvetica, Arial, sans-serif"/>
              </a:rPr>
              <a:t>LacI Inverter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418009" y="2593747"/>
            <a:ext cx="1966317" cy="174933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800">
                <a:latin typeface="Helvetica, Arial, sans-serif"/>
              </a:rPr>
              <a:t>LacI/TetR Toggle Swicth</a:t>
            </a:r>
          </a:p>
        </p:txBody>
      </p:sp>
      <p:sp>
        <p:nvSpPr>
          <p:cNvPr name="Freeform 21" id="22"/>
          <p:cNvSpPr/>
          <p:nvPr/>
        </p:nvSpPr>
        <p:spPr>
          <a:xfrm>
            <a:off x="1066800" y="6278681"/>
            <a:ext cx="6055360" cy="0"/>
          </a:xfrm>
          <a:custGeom>
            <a:avLst/>
            <a:gdLst/>
            <a:ahLst/>
            <a:cxnLst/>
            <a:rect r="r" b="b" t="t" l="l"/>
            <a:pathLst>
              <a:path h="0" w="6055360">
                <a:moveTo>
                  <a:pt x="0" y="0"/>
                </a:moveTo>
                <a:lnTo>
                  <a:pt x="6055360" y="0"/>
                </a:lnTo>
              </a:path>
            </a:pathLst>
          </a:custGeom>
          <a:ln w="25400">
            <a:solidFill>
              <a:srgbClr val="000000"/>
            </a:solidFill>
          </a:ln>
        </p:spPr>
      </p:sp>
      <p:sp>
        <p:nvSpPr>
          <p:cNvPr name="Freeform 22" id="23"/>
          <p:cNvSpPr/>
          <p:nvPr/>
        </p:nvSpPr>
        <p:spPr>
          <a:xfrm>
            <a:off x="1676400" y="5791001"/>
            <a:ext cx="609600" cy="487680"/>
          </a:xfrm>
          <a:custGeom>
            <a:avLst/>
            <a:gdLst/>
            <a:ahLst/>
            <a:cxnLst/>
            <a:rect r="r" b="b" t="t" l="l"/>
            <a:pathLst>
              <a:path h="487680" w="609600">
                <a:moveTo>
                  <a:pt x="0" y="487680"/>
                </a:moveTo>
                <a:lnTo>
                  <a:pt x="0" y="121920"/>
                </a:lnTo>
                <a:lnTo>
                  <a:pt x="609600" y="121920"/>
                </a:lnTo>
                <a:lnTo>
                  <a:pt x="487680" y="0"/>
                </a:lnTo>
                <a:moveTo>
                  <a:pt x="609600" y="121920"/>
                </a:moveTo>
                <a:lnTo>
                  <a:pt x="487680" y="243840"/>
                </a:lnTo>
              </a:path>
            </a:pathLst>
          </a:custGeom>
          <a:ln w="63500">
            <a:solidFill>
              <a:srgbClr val="03C03C"/>
            </a:solidFill>
          </a:ln>
        </p:spPr>
      </p:sp>
      <p:sp>
        <p:nvSpPr>
          <p:cNvPr name="TextBox 23" id="24"/>
          <p:cNvSpPr txBox="true"/>
          <p:nvPr/>
        </p:nvSpPr>
        <p:spPr>
          <a:xfrm>
            <a:off x="1782477" y="5478487"/>
            <a:ext cx="480417" cy="169307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800">
                <a:latin typeface="Helvetica, Arial, sans-serif"/>
              </a:rPr>
              <a:t>pTetR</a:t>
            </a:r>
          </a:p>
        </p:txBody>
      </p:sp>
      <p:sp>
        <p:nvSpPr>
          <p:cNvPr name="Freeform 24" id="25"/>
          <p:cNvSpPr/>
          <p:nvPr/>
        </p:nvSpPr>
        <p:spPr>
          <a:xfrm>
            <a:off x="3098800" y="6004361"/>
            <a:ext cx="365760" cy="274320"/>
          </a:xfrm>
          <a:custGeom>
            <a:avLst/>
            <a:gdLst/>
            <a:ahLst/>
            <a:cxnLst/>
            <a:rect r="r" b="b" t="t" l="l"/>
            <a:pathLst>
              <a:path h="274320" w="365760">
                <a:moveTo>
                  <a:pt x="0" y="274320"/>
                </a:moveTo>
                <a:lnTo>
                  <a:pt x="365760" y="274320"/>
                </a:lnTo>
                <a:cubicBezTo>
                  <a:pt x="365760" y="0"/>
                  <a:pt x="0" y="0"/>
                  <a:pt x="0" y="274320"/>
                </a:cubicBezTo>
                <a:close/>
              </a:path>
            </a:pathLst>
          </a:custGeom>
          <a:solidFill>
            <a:srgbClr val="966FD6"/>
          </a:solidFill>
          <a:ln>
            <a:solidFill>
              <a:srgbClr val="000000"/>
            </a:solidFill>
          </a:ln>
        </p:spPr>
      </p:sp>
      <p:sp>
        <p:nvSpPr>
          <p:cNvPr name="TextBox 25" id="26"/>
          <p:cNvSpPr txBox="true"/>
          <p:nvPr/>
        </p:nvSpPr>
        <p:spPr>
          <a:xfrm>
            <a:off x="2678666" y="5689094"/>
            <a:ext cx="1452146" cy="157341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800">
                <a:latin typeface="Helvetica, Arial, sans-serif"/>
              </a:rPr>
              <a:t>BBa_J61101 RBS</a:t>
            </a:r>
          </a:p>
        </p:txBody>
      </p:sp>
      <p:sp>
        <p:nvSpPr>
          <p:cNvPr name="Freeform 26" id="27"/>
          <p:cNvSpPr/>
          <p:nvPr/>
        </p:nvSpPr>
        <p:spPr>
          <a:xfrm>
            <a:off x="4277360" y="6095801"/>
            <a:ext cx="609600" cy="365760"/>
          </a:xfrm>
          <a:custGeom>
            <a:avLst/>
            <a:gdLst/>
            <a:ahLst/>
            <a:cxnLst/>
            <a:rect r="r" b="b" t="t" l="l"/>
            <a:pathLst>
              <a:path h="365760" w="609600">
                <a:moveTo>
                  <a:pt x="0" y="0"/>
                </a:moveTo>
                <a:lnTo>
                  <a:pt x="426720" y="0"/>
                </a:lnTo>
                <a:lnTo>
                  <a:pt x="609600" y="182880"/>
                </a:lnTo>
                <a:lnTo>
                  <a:pt x="4267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779ECB"/>
          </a:solidFill>
          <a:ln>
            <a:solidFill>
              <a:srgbClr val="000000"/>
            </a:solidFill>
          </a:ln>
        </p:spPr>
      </p:sp>
      <p:sp>
        <p:nvSpPr>
          <p:cNvPr name="TextBox 27" id="28"/>
          <p:cNvSpPr txBox="true"/>
          <p:nvPr/>
        </p:nvSpPr>
        <p:spPr>
          <a:xfrm>
            <a:off x="4473776" y="5783287"/>
            <a:ext cx="257443" cy="134392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800">
                <a:latin typeface="Helvetica, Arial, sans-serif"/>
              </a:rPr>
              <a:t>lacI</a:t>
            </a:r>
          </a:p>
        </p:txBody>
      </p:sp>
      <p:sp>
        <p:nvSpPr>
          <p:cNvPr name="Freeform 28" id="29"/>
          <p:cNvSpPr/>
          <p:nvPr/>
        </p:nvSpPr>
        <p:spPr>
          <a:xfrm>
            <a:off x="5699760" y="5791001"/>
            <a:ext cx="609600" cy="487680"/>
          </a:xfrm>
          <a:custGeom>
            <a:avLst/>
            <a:gdLst/>
            <a:ahLst/>
            <a:cxnLst/>
            <a:rect r="r" b="b" t="t" l="l"/>
            <a:pathLst>
              <a:path h="487680" w="609600">
                <a:moveTo>
                  <a:pt x="304800" y="487680"/>
                </a:moveTo>
                <a:lnTo>
                  <a:pt x="304800" y="0"/>
                </a:lnTo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C23B22"/>
            </a:solidFill>
          </a:ln>
        </p:spPr>
      </p:sp>
      <p:sp>
        <p:nvSpPr>
          <p:cNvPr name="TextBox 29" id="30"/>
          <p:cNvSpPr txBox="true"/>
          <p:nvPr/>
        </p:nvSpPr>
        <p:spPr>
          <a:xfrm>
            <a:off x="5479494" y="5475511"/>
            <a:ext cx="1268016" cy="138321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800">
                <a:latin typeface="Helvetica, Arial, sans-serif"/>
              </a:rPr>
              <a:t>ECK120029600</a:t>
            </a:r>
          </a:p>
        </p:txBody>
      </p:sp>
      <p:sp>
        <p:nvSpPr>
          <p:cNvPr name="TextBox 30" id="31"/>
          <p:cNvSpPr txBox="true"/>
          <p:nvPr/>
        </p:nvSpPr>
        <p:spPr>
          <a:xfrm>
            <a:off x="408856" y="4899367"/>
            <a:ext cx="1062008" cy="13457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800">
                <a:latin typeface="Helvetica, Arial, sans-serif"/>
              </a:rPr>
              <a:t>TetR Inverter</a:t>
            </a:r>
          </a:p>
        </p:txBody>
      </p:sp>
      <p:sp>
        <p:nvSpPr>
          <p:cNvPr name="Freeform 31" id="32"/>
          <p:cNvSpPr/>
          <p:nvPr/>
        </p:nvSpPr>
        <p:spPr>
          <a:xfrm>
            <a:off x="203200" y="203200"/>
            <a:ext cx="9723120" cy="6461561"/>
          </a:xfrm>
          <a:custGeom>
            <a:avLst/>
            <a:gdLst/>
            <a:ahLst/>
            <a:cxnLst/>
            <a:rect r="r" b="b" t="t" l="l"/>
            <a:pathLst>
              <a:path h="6461561" w="9723120">
                <a:moveTo>
                  <a:pt x="0" y="0"/>
                </a:moveTo>
                <a:lnTo>
                  <a:pt x="9723120" y="0"/>
                </a:lnTo>
                <a:lnTo>
                  <a:pt x="9723120" y="6461561"/>
                </a:lnTo>
                <a:lnTo>
                  <a:pt x="0" y="646156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