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5"/>
  </p:notesMasterIdLst>
  <p:sldIdLst>
    <p:sldId id="256" r:id="rId2"/>
    <p:sldId id="450" r:id="rId3"/>
    <p:sldId id="468" r:id="rId4"/>
    <p:sldId id="464" r:id="rId5"/>
    <p:sldId id="469" r:id="rId6"/>
    <p:sldId id="465" r:id="rId7"/>
    <p:sldId id="466" r:id="rId8"/>
    <p:sldId id="467" r:id="rId9"/>
    <p:sldId id="459" r:id="rId10"/>
    <p:sldId id="470" r:id="rId11"/>
    <p:sldId id="471" r:id="rId12"/>
    <p:sldId id="472" r:id="rId13"/>
    <p:sldId id="474" r:id="rId14"/>
    <p:sldId id="473" r:id="rId15"/>
    <p:sldId id="475" r:id="rId16"/>
    <p:sldId id="476" r:id="rId17"/>
    <p:sldId id="477" r:id="rId18"/>
    <p:sldId id="478" r:id="rId19"/>
    <p:sldId id="454" r:id="rId20"/>
    <p:sldId id="479" r:id="rId21"/>
    <p:sldId id="458" r:id="rId22"/>
    <p:sldId id="481" r:id="rId23"/>
    <p:sldId id="480" r:id="rId24"/>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45" d="100"/>
          <a:sy n="45" d="100"/>
        </p:scale>
        <p:origin x="-2106" y="-96"/>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err="1" smtClean="0">
                <a:latin typeface="宋体" charset="-122"/>
              </a:rPr>
              <a:t>Lua</a:t>
            </a:r>
            <a:r>
              <a:rPr lang="zh-CN" altLang="en-US" b="0" dirty="0" smtClean="0">
                <a:latin typeface="宋体" charset="-122"/>
              </a:rPr>
              <a:t>表达顺序完成的逻辑并且可能是多帧执行的，非常不直观</a:t>
            </a:r>
            <a:endParaRPr lang="en-US" altLang="zh-CN" b="0" dirty="0" smtClean="0">
              <a:latin typeface="宋体" charset="-122"/>
            </a:endParaRPr>
          </a:p>
          <a:p>
            <a:r>
              <a:rPr lang="zh-CN" altLang="en-US" b="0" dirty="0" smtClean="0">
                <a:latin typeface="宋体" charset="-122"/>
              </a:rPr>
              <a:t>由于每个组件很好的内聚性，</a:t>
            </a:r>
            <a:r>
              <a:rPr lang="en-US" altLang="zh-CN" b="0" dirty="0" smtClean="0">
                <a:latin typeface="宋体" charset="-122"/>
              </a:rPr>
              <a:t>entity</a:t>
            </a:r>
            <a:r>
              <a:rPr lang="zh-CN" altLang="en-US" b="0" dirty="0" smtClean="0">
                <a:latin typeface="宋体" charset="-122"/>
              </a:rPr>
              <a:t>实质的功能都在是组件内部，对于逻辑层来说，</a:t>
            </a:r>
            <a:r>
              <a:rPr lang="en-US" altLang="zh-CN" b="0" dirty="0" err="1" smtClean="0">
                <a:latin typeface="宋体" charset="-122"/>
              </a:rPr>
              <a:t>behaviour</a:t>
            </a:r>
            <a:r>
              <a:rPr lang="en-US" altLang="zh-CN" b="0" dirty="0" smtClean="0">
                <a:latin typeface="宋体" charset="-122"/>
              </a:rPr>
              <a:t> tree </a:t>
            </a:r>
            <a:r>
              <a:rPr lang="zh-CN" altLang="en-US" b="0" dirty="0" smtClean="0">
                <a:latin typeface="宋体" charset="-122"/>
              </a:rPr>
              <a:t>和</a:t>
            </a:r>
            <a:r>
              <a:rPr lang="en-US" altLang="zh-CN" b="0" dirty="0" smtClean="0">
                <a:latin typeface="宋体" charset="-122"/>
              </a:rPr>
              <a:t>flow graph</a:t>
            </a:r>
            <a:r>
              <a:rPr lang="zh-CN" altLang="en-US" b="0" dirty="0" smtClean="0">
                <a:latin typeface="宋体" charset="-122"/>
              </a:rPr>
              <a:t>都是等价的可视化脚本，用来做事件处理和流程</a:t>
            </a:r>
            <a:endParaRPr lang="en-US" altLang="zh-CN" b="0" dirty="0" smtClean="0">
              <a:latin typeface="宋体" charset="-122"/>
            </a:endParaRPr>
          </a:p>
          <a:p>
            <a:r>
              <a:rPr lang="zh-CN" altLang="en-US" b="0" dirty="0" smtClean="0">
                <a:latin typeface="宋体" charset="-122"/>
              </a:rPr>
              <a:t>件供</a:t>
            </a:r>
            <a:r>
              <a:rPr lang="en-US" altLang="zh-CN" b="0" dirty="0" smtClean="0">
                <a:latin typeface="宋体" charset="-122"/>
              </a:rPr>
              <a:t>entity</a:t>
            </a:r>
            <a:r>
              <a:rPr lang="zh-CN" altLang="en-US" b="0" dirty="0" smtClean="0">
                <a:latin typeface="宋体" charset="-122"/>
              </a:rPr>
              <a:t>使用</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双向箭头含义，</a:t>
            </a:r>
            <a:r>
              <a:rPr lang="en-US" altLang="zh-CN" dirty="0" smtClean="0"/>
              <a:t>BT</a:t>
            </a:r>
            <a:r>
              <a:rPr lang="zh-CN" altLang="en-US" dirty="0" smtClean="0"/>
              <a:t>，</a:t>
            </a:r>
            <a:r>
              <a:rPr lang="en-US" altLang="zh-CN" dirty="0" smtClean="0"/>
              <a:t>FG</a:t>
            </a:r>
            <a:r>
              <a:rPr lang="zh-CN" altLang="en-US" dirty="0" smtClean="0"/>
              <a:t>会修改</a:t>
            </a:r>
            <a:r>
              <a:rPr lang="en-US" altLang="zh-CN" dirty="0" smtClean="0"/>
              <a:t>LUA</a:t>
            </a:r>
            <a:r>
              <a:rPr lang="zh-CN" altLang="en-US" dirty="0" smtClean="0"/>
              <a:t>内属性和状态，</a:t>
            </a:r>
            <a:r>
              <a:rPr lang="en-US" altLang="zh-CN" dirty="0" smtClean="0"/>
              <a:t>LUA</a:t>
            </a:r>
            <a:r>
              <a:rPr lang="zh-CN" altLang="en-US" dirty="0" smtClean="0"/>
              <a:t>也会</a:t>
            </a:r>
            <a:r>
              <a:rPr lang="en-US" altLang="zh-CN" dirty="0" err="1" smtClean="0"/>
              <a:t>executeBT</a:t>
            </a:r>
            <a:r>
              <a:rPr lang="zh-CN" altLang="en-US" dirty="0" smtClean="0"/>
              <a:t>，</a:t>
            </a:r>
            <a:r>
              <a:rPr lang="en-US" altLang="zh-CN" dirty="0" smtClean="0"/>
              <a:t>activate</a:t>
            </a:r>
            <a:r>
              <a:rPr lang="en-US" altLang="zh-CN" baseline="0" dirty="0" smtClean="0"/>
              <a:t> FG</a:t>
            </a:r>
            <a:r>
              <a:rPr lang="zh-CN" altLang="en-US" baseline="0" dirty="0" smtClean="0"/>
              <a:t>的</a:t>
            </a:r>
            <a:r>
              <a:rPr lang="en-US" altLang="zh-CN" baseline="0" dirty="0" smtClean="0"/>
              <a:t>output</a:t>
            </a:r>
            <a:r>
              <a:rPr lang="zh-CN" altLang="en-US" baseline="0" dirty="0" smtClean="0"/>
              <a:t>，本质就是产生</a:t>
            </a:r>
            <a:r>
              <a:rPr lang="en-US" altLang="zh-CN" baseline="0" dirty="0" smtClean="0"/>
              <a:t>FG</a:t>
            </a:r>
            <a:r>
              <a:rPr lang="zh-CN" altLang="en-US" baseline="0" dirty="0" smtClean="0"/>
              <a:t>事件</a:t>
            </a:r>
            <a:endParaRPr lang="en-US" altLang="zh-CN" baseline="0" dirty="0" smtClean="0"/>
          </a:p>
          <a:p>
            <a:r>
              <a:rPr lang="en-US" altLang="zh-CN" baseline="0" dirty="0" smtClean="0"/>
              <a:t>LUA</a:t>
            </a:r>
            <a:r>
              <a:rPr lang="zh-CN" altLang="en-US" baseline="0" dirty="0" smtClean="0"/>
              <a:t>会创建初始化</a:t>
            </a:r>
            <a:r>
              <a:rPr lang="en-US" altLang="zh-CN" baseline="0" dirty="0" smtClean="0"/>
              <a:t>C++</a:t>
            </a:r>
            <a:r>
              <a:rPr lang="zh-CN" altLang="en-US" baseline="0" dirty="0" smtClean="0"/>
              <a:t>各种组件，组件在</a:t>
            </a:r>
            <a:r>
              <a:rPr lang="en-US" altLang="zh-CN" baseline="0" dirty="0" smtClean="0"/>
              <a:t>CE</a:t>
            </a:r>
            <a:r>
              <a:rPr lang="zh-CN" altLang="en-US" baseline="0" dirty="0" smtClean="0"/>
              <a:t>引擎内部产生的事件，比如碰撞，进入</a:t>
            </a:r>
            <a:r>
              <a:rPr lang="en-US" altLang="zh-CN" baseline="0" dirty="0" smtClean="0"/>
              <a:t>trigger</a:t>
            </a:r>
            <a:r>
              <a:rPr lang="zh-CN" altLang="en-US" baseline="0" dirty="0" smtClean="0"/>
              <a:t>等，调用</a:t>
            </a:r>
            <a:r>
              <a:rPr lang="en-US" altLang="zh-CN" baseline="0" dirty="0" smtClean="0"/>
              <a:t>LUA</a:t>
            </a:r>
            <a:r>
              <a:rPr lang="zh-CN" altLang="en-US" baseline="0" dirty="0" smtClean="0"/>
              <a:t>的事件回调</a:t>
            </a:r>
            <a:endParaRPr lang="en-US" altLang="zh-CN" baseline="0" dirty="0" smtClean="0"/>
          </a:p>
          <a:p>
            <a:endParaRPr lang="en-US" altLang="zh-CN" baseline="0" dirty="0" smtClean="0"/>
          </a:p>
          <a:p>
            <a:r>
              <a:rPr lang="zh-CN" altLang="en-US" baseline="0" dirty="0" smtClean="0"/>
              <a:t>水潭变成毒谭举例，</a:t>
            </a:r>
            <a:r>
              <a:rPr lang="en-US" altLang="zh-CN" baseline="0" dirty="0" smtClean="0"/>
              <a:t>LUA</a:t>
            </a:r>
            <a:r>
              <a:rPr lang="zh-CN" altLang="en-US" baseline="0" dirty="0" smtClean="0"/>
              <a:t>集成初始化水面控制器和</a:t>
            </a:r>
            <a:r>
              <a:rPr lang="en-US" altLang="zh-CN" baseline="0" dirty="0" err="1" smtClean="0"/>
              <a:t>buffarea</a:t>
            </a:r>
            <a:r>
              <a:rPr lang="zh-CN" altLang="en-US" baseline="0" dirty="0" smtClean="0"/>
              <a:t>，一旦有收到攻击事件从</a:t>
            </a:r>
            <a:r>
              <a:rPr lang="en-US" altLang="zh-CN" baseline="0" dirty="0" err="1" smtClean="0"/>
              <a:t>buffarea</a:t>
            </a:r>
            <a:r>
              <a:rPr lang="zh-CN" altLang="en-US" baseline="0" dirty="0" smtClean="0"/>
              <a:t>产生到</a:t>
            </a:r>
            <a:r>
              <a:rPr lang="en-US" altLang="zh-CN" baseline="0" dirty="0" smtClean="0"/>
              <a:t>LUA</a:t>
            </a:r>
            <a:r>
              <a:rPr lang="zh-CN" altLang="en-US" baseline="0" dirty="0" smtClean="0"/>
              <a:t>，通过</a:t>
            </a:r>
            <a:r>
              <a:rPr lang="en-US" altLang="zh-CN" baseline="0" dirty="0" smtClean="0"/>
              <a:t>FG</a:t>
            </a:r>
            <a:r>
              <a:rPr lang="zh-CN" altLang="en-US" baseline="0" dirty="0" smtClean="0"/>
              <a:t>处理后，设置</a:t>
            </a:r>
            <a:r>
              <a:rPr lang="en-US" altLang="zh-CN" baseline="0" dirty="0" smtClean="0"/>
              <a:t>LUA</a:t>
            </a:r>
            <a:r>
              <a:rPr lang="zh-CN" altLang="en-US" baseline="0" dirty="0" smtClean="0"/>
              <a:t>的属性，</a:t>
            </a:r>
            <a:endParaRPr lang="en-US" altLang="zh-CN" baseline="0" dirty="0" smtClean="0"/>
          </a:p>
          <a:p>
            <a:r>
              <a:rPr lang="zh-CN" altLang="en-US" baseline="0" dirty="0" smtClean="0"/>
              <a:t>关于水面毒属性材质属性以及</a:t>
            </a:r>
            <a:r>
              <a:rPr lang="en-US" altLang="zh-CN" baseline="0" dirty="0" err="1" smtClean="0"/>
              <a:t>buffID</a:t>
            </a:r>
            <a:r>
              <a:rPr lang="zh-CN" altLang="en-US" baseline="0" dirty="0" smtClean="0"/>
              <a:t>，水面材质属性改变逻辑在</a:t>
            </a:r>
            <a:r>
              <a:rPr lang="en-US" altLang="zh-CN" baseline="0" dirty="0" smtClean="0"/>
              <a:t>LUA</a:t>
            </a:r>
            <a:r>
              <a:rPr lang="zh-CN" altLang="en-US" baseline="0" dirty="0" smtClean="0"/>
              <a:t>内定义，会触发水面材质</a:t>
            </a:r>
            <a:r>
              <a:rPr lang="zh-CN" altLang="en-US" baseline="0" dirty="0" smtClean="0"/>
              <a:t>渐变</a:t>
            </a:r>
            <a:endParaRPr lang="en-US" altLang="zh-CN" baseline="0" dirty="0" smtClean="0"/>
          </a:p>
          <a:p>
            <a:r>
              <a:rPr lang="zh-CN" altLang="en-US" baseline="0" dirty="0" smtClean="0"/>
              <a:t>组件产生的时间之所以经过</a:t>
            </a:r>
            <a:r>
              <a:rPr lang="en-US" altLang="zh-CN" baseline="0" dirty="0" err="1" smtClean="0"/>
              <a:t>lua</a:t>
            </a:r>
            <a:r>
              <a:rPr lang="zh-CN" altLang="en-US" baseline="0" dirty="0" smtClean="0"/>
              <a:t>传递给</a:t>
            </a:r>
            <a:r>
              <a:rPr lang="en-US" altLang="zh-CN" baseline="0" dirty="0" smtClean="0"/>
              <a:t>BT</a:t>
            </a:r>
            <a:r>
              <a:rPr lang="zh-CN" altLang="en-US" baseline="0" dirty="0" smtClean="0"/>
              <a:t>和</a:t>
            </a:r>
            <a:r>
              <a:rPr lang="en-US" altLang="zh-CN" baseline="0" dirty="0" smtClean="0"/>
              <a:t>FG</a:t>
            </a:r>
            <a:r>
              <a:rPr lang="zh-CN" altLang="en-US" baseline="0" dirty="0" smtClean="0"/>
              <a:t>，减少耦合同时也兼容了</a:t>
            </a:r>
            <a:r>
              <a:rPr lang="en-US" altLang="zh-CN" baseline="0" dirty="0" smtClean="0"/>
              <a:t>cry</a:t>
            </a:r>
            <a:r>
              <a:rPr lang="zh-CN" altLang="en-US" baseline="0" dirty="0" smtClean="0"/>
              <a:t>的开发方式，对于逻辑简单，无相互引用，参数多变的物件类更合适</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飞行道具发射器，可以直接触发发射行为</a:t>
            </a:r>
            <a:endParaRPr lang="en-US" altLang="zh-CN" baseline="0" dirty="0" smtClean="0"/>
          </a:p>
          <a:p>
            <a:r>
              <a:rPr lang="zh-CN" altLang="en-US" baseline="0" dirty="0" smtClean="0"/>
              <a:t>水面渐变行为，因为渐变完之后对物件外观影响，需要通过属性改变处理逻辑或者状态机的进入离开处理函数触发</a:t>
            </a:r>
            <a:endParaRPr lang="en-US" altLang="zh-CN" baseline="0" dirty="0" smtClean="0"/>
          </a:p>
          <a:p>
            <a:r>
              <a:rPr lang="zh-CN" altLang="en-US" baseline="0" dirty="0" smtClean="0"/>
              <a:t>开发流程与</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Archetype</a:t>
            </a:r>
            <a:r>
              <a:rPr lang="zh-CN" altLang="en-US" baseline="0" dirty="0" smtClean="0"/>
              <a:t>的</a:t>
            </a:r>
            <a:r>
              <a:rPr lang="zh-CN" altLang="en-US" baseline="0" dirty="0" smtClean="0"/>
              <a:t>引入</a:t>
            </a:r>
            <a:endParaRPr lang="en-US" altLang="zh-CN" baseline="0" dirty="0" smtClean="0"/>
          </a:p>
          <a:p>
            <a:r>
              <a:rPr lang="zh-CN" altLang="en-US" baseline="0" dirty="0" smtClean="0"/>
              <a:t>所有</a:t>
            </a:r>
            <a:r>
              <a:rPr lang="zh-CN" altLang="en-US" baseline="0" dirty="0" smtClean="0"/>
              <a:t>静态属性是共享的，节约内存但是没有逻辑功能，一旦修改就全部修改</a:t>
            </a:r>
            <a:endParaRPr lang="en-US" altLang="zh-CN" baseline="0" dirty="0" smtClean="0"/>
          </a:p>
          <a:p>
            <a:r>
              <a:rPr lang="zh-CN" altLang="en-US" baseline="0" dirty="0" smtClean="0"/>
              <a:t>属性默认值问题</a:t>
            </a:r>
            <a:endParaRPr lang="en-US" altLang="zh-CN" baseline="0" dirty="0" smtClean="0"/>
          </a:p>
          <a:p>
            <a:r>
              <a:rPr lang="zh-CN" altLang="en-US" baseline="0" dirty="0" smtClean="0"/>
              <a:t>加入</a:t>
            </a:r>
            <a:r>
              <a:rPr lang="zh-CN" altLang="en-US" baseline="0" dirty="0" smtClean="0"/>
              <a:t>了动态</a:t>
            </a:r>
            <a:r>
              <a:rPr lang="en-US" altLang="zh-CN" baseline="0" dirty="0" err="1" smtClean="0"/>
              <a:t>lua</a:t>
            </a:r>
            <a:r>
              <a:rPr lang="zh-CN" altLang="en-US" baseline="0" dirty="0" smtClean="0"/>
              <a:t>属性的支持，在创建的时候创建动态</a:t>
            </a:r>
            <a:r>
              <a:rPr lang="en-US" altLang="zh-CN" baseline="0" dirty="0" smtClean="0"/>
              <a:t>table</a:t>
            </a:r>
            <a:r>
              <a:rPr lang="zh-CN" altLang="en-US" baseline="0" dirty="0" smtClean="0"/>
              <a:t>，这样既可以发挥</a:t>
            </a:r>
            <a:r>
              <a:rPr lang="en-US" altLang="zh-CN" baseline="0" dirty="0" smtClean="0"/>
              <a:t>archetype</a:t>
            </a:r>
            <a:r>
              <a:rPr lang="zh-CN" altLang="en-US" baseline="0" dirty="0" smtClean="0"/>
              <a:t>的属性共享功能，每个物件可以有自己的状态逻辑</a:t>
            </a:r>
            <a:endParaRPr lang="en-US" altLang="zh-CN" baseline="0" dirty="0" smtClean="0"/>
          </a:p>
          <a:p>
            <a:r>
              <a:rPr lang="zh-CN" altLang="en-US" baseline="0" dirty="0" smtClean="0"/>
              <a:t>影响更大的作用是，数据外置，解决</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水面控制逻辑，水面物理化后会直接与</a:t>
            </a:r>
            <a:r>
              <a:rPr lang="en-US" altLang="zh-CN" baseline="0" dirty="0" smtClean="0"/>
              <a:t>physics area</a:t>
            </a:r>
            <a:r>
              <a:rPr lang="zh-CN" altLang="en-US" baseline="0" dirty="0" smtClean="0"/>
              <a:t>交互，</a:t>
            </a:r>
            <a:r>
              <a:rPr lang="en-US" altLang="zh-CN" baseline="0" dirty="0" err="1" smtClean="0"/>
              <a:t>raycast</a:t>
            </a:r>
            <a:r>
              <a:rPr lang="zh-CN" altLang="en-US" baseline="0" dirty="0" smtClean="0"/>
              <a:t>有</a:t>
            </a:r>
            <a:r>
              <a:rPr lang="en-US" altLang="zh-CN" baseline="0" dirty="0" smtClean="0"/>
              <a:t>bug</a:t>
            </a:r>
            <a:r>
              <a:rPr lang="zh-CN" altLang="en-US" baseline="0" dirty="0" smtClean="0"/>
              <a:t>，有时候</a:t>
            </a:r>
            <a:r>
              <a:rPr lang="zh-CN" altLang="en-US" baseline="0" dirty="0" smtClean="0"/>
              <a:t>会找不到水</a:t>
            </a:r>
            <a:endParaRPr lang="en-US" altLang="zh-CN" baseline="0" dirty="0" smtClean="0"/>
          </a:p>
          <a:p>
            <a:r>
              <a:rPr lang="zh-CN" altLang="en-US" baseline="0" dirty="0" smtClean="0"/>
              <a:t>自己加了一个</a:t>
            </a:r>
            <a:r>
              <a:rPr lang="zh-CN" altLang="en-US" baseline="0" dirty="0" smtClean="0"/>
              <a:t>物理模块现成安全的函数遍历</a:t>
            </a:r>
            <a:r>
              <a:rPr lang="en-US" altLang="zh-CN" baseline="0" dirty="0" smtClean="0"/>
              <a:t>physics </a:t>
            </a:r>
            <a:r>
              <a:rPr lang="en-US" altLang="zh-CN" baseline="0" dirty="0" smtClean="0"/>
              <a:t>area</a:t>
            </a:r>
            <a:r>
              <a:rPr lang="zh-CN" altLang="en-US" baseline="0" dirty="0" smtClean="0"/>
              <a:t>的功能，然后根据</a:t>
            </a:r>
            <a:r>
              <a:rPr lang="zh-CN" altLang="en-US" baseline="0" dirty="0" smtClean="0"/>
              <a:t>物件摆放位置是否在</a:t>
            </a:r>
            <a:r>
              <a:rPr lang="en-US" altLang="zh-CN" baseline="0" dirty="0" smtClean="0"/>
              <a:t>area</a:t>
            </a:r>
            <a:r>
              <a:rPr lang="zh-CN" altLang="en-US" baseline="0" dirty="0" smtClean="0"/>
              <a:t>内决定是否讲</a:t>
            </a:r>
            <a:r>
              <a:rPr lang="en-US" altLang="zh-CN" baseline="0" dirty="0" smtClean="0"/>
              <a:t>physics area</a:t>
            </a:r>
            <a:r>
              <a:rPr lang="zh-CN" altLang="en-US" baseline="0" dirty="0" smtClean="0"/>
              <a:t>绑定的</a:t>
            </a:r>
            <a:r>
              <a:rPr lang="en-US" altLang="zh-CN" baseline="0" dirty="0" smtClean="0"/>
              <a:t>render node</a:t>
            </a:r>
            <a:r>
              <a:rPr lang="zh-CN" altLang="en-US" baseline="0" dirty="0" smtClean="0"/>
              <a:t>与物件关联</a:t>
            </a:r>
            <a:endParaRPr lang="en-US" altLang="zh-CN" baseline="0" dirty="0" smtClean="0"/>
          </a:p>
          <a:p>
            <a:r>
              <a:rPr lang="zh-CN" altLang="en-US" baseline="0" dirty="0" smtClean="0"/>
              <a:t>植被本来是美术刷出来的</a:t>
            </a:r>
            <a:endParaRPr lang="en-US" altLang="zh-CN" baseline="0" dirty="0" smtClean="0"/>
          </a:p>
          <a:p>
            <a:r>
              <a:rPr lang="zh-CN" altLang="en-US" baseline="0" dirty="0" smtClean="0"/>
              <a:t>解决植被物件绑定多个物理代理体导致</a:t>
            </a:r>
            <a:r>
              <a:rPr lang="en-US" altLang="zh-CN" baseline="0" dirty="0" smtClean="0"/>
              <a:t>touch bending</a:t>
            </a:r>
            <a:r>
              <a:rPr lang="zh-CN" altLang="en-US" baseline="0" dirty="0" smtClean="0"/>
              <a:t>异常问题，开发植被系统的单轴缩放功能，水面的顶点修改，</a:t>
            </a:r>
            <a:r>
              <a:rPr lang="en-US" altLang="zh-CN" baseline="0" dirty="0" smtClean="0"/>
              <a:t>vegetation</a:t>
            </a:r>
            <a:r>
              <a:rPr lang="zh-CN" altLang="en-US" baseline="0" dirty="0" smtClean="0"/>
              <a:t>缩放过程中关掉物理化</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初期通过判断</a:t>
            </a:r>
            <a:r>
              <a:rPr lang="en-US" altLang="zh-CN" baseline="0" dirty="0" smtClean="0"/>
              <a:t>normal</a:t>
            </a:r>
            <a:r>
              <a:rPr lang="zh-CN" altLang="en-US" baseline="0" dirty="0" smtClean="0"/>
              <a:t>来决定是哪类，后来直接加彭状态的</a:t>
            </a:r>
            <a:r>
              <a:rPr lang="en-US" altLang="zh-CN" baseline="0" dirty="0" smtClean="0"/>
              <a:t>flag</a:t>
            </a:r>
            <a:r>
              <a:rPr lang="zh-CN" altLang="en-US" baseline="0" dirty="0" smtClean="0"/>
              <a:t>类型判断</a:t>
            </a:r>
            <a:endParaRPr lang="en-US" altLang="zh-CN" baseline="0" dirty="0" smtClean="0"/>
          </a:p>
          <a:p>
            <a:r>
              <a:rPr lang="zh-CN" altLang="en-US" baseline="0" dirty="0" smtClean="0"/>
              <a:t>怪物吐出的火球生成火海，冰球生成冰山等逻辑</a:t>
            </a:r>
            <a:endParaRPr lang="en-US" altLang="zh-CN" baseline="0" dirty="0" smtClean="0"/>
          </a:p>
          <a:p>
            <a:r>
              <a:rPr lang="zh-CN" altLang="en-US" baseline="0" dirty="0" smtClean="0"/>
              <a:t>群体</a:t>
            </a:r>
            <a:r>
              <a:rPr lang="en-US" altLang="zh-CN" baseline="0" dirty="0" smtClean="0"/>
              <a:t>AI</a:t>
            </a:r>
            <a:r>
              <a:rPr lang="zh-CN" altLang="en-US" baseline="0" dirty="0" smtClean="0"/>
              <a:t>系统的设计思想与物件系统类似</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的通用方案，特殊用法，</a:t>
            </a:r>
            <a:r>
              <a:rPr lang="en-US" altLang="zh-CN" dirty="0" err="1" smtClean="0"/>
              <a:t>metatable</a:t>
            </a:r>
            <a:r>
              <a:rPr lang="zh-CN" altLang="en-US" dirty="0" smtClean="0"/>
              <a:t>，</a:t>
            </a:r>
            <a:r>
              <a:rPr lang="en-US" altLang="zh-CN" dirty="0" err="1" smtClean="0"/>
              <a:t>userdata</a:t>
            </a:r>
            <a:r>
              <a:rPr lang="zh-CN" altLang="en-US" dirty="0" smtClean="0"/>
              <a:t>，</a:t>
            </a:r>
            <a:r>
              <a:rPr lang="en-US" altLang="zh-CN" dirty="0" smtClean="0"/>
              <a:t>ref</a:t>
            </a:r>
          </a:p>
          <a:p>
            <a:r>
              <a:rPr lang="en-US" altLang="zh-CN" dirty="0" smtClean="0"/>
              <a:t>Cry3</a:t>
            </a:r>
            <a:r>
              <a:rPr lang="zh-CN" altLang="en-US" dirty="0" smtClean="0"/>
              <a:t>体现的是系统的定制和结合，宏观上如何用</a:t>
            </a:r>
            <a:r>
              <a:rPr lang="en-US" altLang="zh-CN" dirty="0" err="1" smtClean="0"/>
              <a:t>lua</a:t>
            </a:r>
            <a:r>
              <a:rPr lang="zh-CN" altLang="en-US" dirty="0" smtClean="0"/>
              <a:t>搭建自己的系统</a:t>
            </a:r>
            <a:endParaRPr lang="en-US" altLang="zh-CN" dirty="0" smtClean="0"/>
          </a:p>
          <a:p>
            <a:r>
              <a:rPr lang="zh-CN" altLang="en-US" dirty="0" smtClean="0"/>
              <a:t>一些设计的基本原则往往是在没有那么做而产生问题的时候，才认识的更清楚</a:t>
            </a:r>
            <a:endParaRPr lang="en-US" altLang="zh-CN" dirty="0" smtClean="0"/>
          </a:p>
          <a:p>
            <a:r>
              <a:rPr lang="zh-CN" altLang="en-US" dirty="0" smtClean="0"/>
              <a:t>同时支持多个模块的单例类的设计</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随口说的，或者来自抱怨</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一般是先在组内试讲，大家觉得不错才会开课</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Locomotion</a:t>
            </a:r>
            <a:r>
              <a:rPr lang="zh-CN" altLang="en-US" dirty="0" smtClean="0"/>
              <a:t>系统</a:t>
            </a:r>
            <a:endParaRPr lang="en-US" altLang="zh-CN" dirty="0" smtClean="0"/>
          </a:p>
          <a:p>
            <a:r>
              <a:rPr lang="zh-CN" altLang="en-US" dirty="0" smtClean="0"/>
              <a:t>部位破坏</a:t>
            </a:r>
            <a:endParaRPr lang="en-US" altLang="zh-CN" dirty="0" smtClean="0"/>
          </a:p>
          <a:p>
            <a:r>
              <a:rPr lang="zh-CN" altLang="en-US" smtClean="0"/>
              <a:t>超出决策者这个角色</a:t>
            </a:r>
            <a:endParaRPr lang="en-US" altLang="zh-CN" dirty="0" smtClean="0"/>
          </a:p>
          <a:p>
            <a:r>
              <a:rPr lang="zh-CN" altLang="en-US" dirty="0" smtClean="0"/>
              <a:t>角色物品产生物件</a:t>
            </a:r>
            <a:endParaRPr lang="en-US" altLang="zh-CN" dirty="0" smtClean="0"/>
          </a:p>
          <a:p>
            <a:r>
              <a:rPr lang="zh-CN" altLang="en-US" dirty="0" smtClean="0"/>
              <a:t>技能产生物件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r>
              <a:rPr lang="zh-CN" altLang="en-US" dirty="0" smtClean="0"/>
              <a:t>对应创建的类也会提供</a:t>
            </a:r>
            <a:r>
              <a:rPr lang="en-US" altLang="zh-CN" dirty="0" err="1" smtClean="0"/>
              <a:t>lua</a:t>
            </a:r>
            <a:r>
              <a:rPr lang="zh-CN" altLang="en-US" dirty="0" smtClean="0"/>
              <a:t>回调初始化对象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Flow</a:t>
            </a:r>
            <a:r>
              <a:rPr lang="en-US" altLang="zh-CN" baseline="0" dirty="0" smtClean="0"/>
              <a:t> graph a</a:t>
            </a:r>
            <a:r>
              <a:rPr lang="zh-CN" altLang="en-US" baseline="0" dirty="0" smtClean="0"/>
              <a:t>物件是可燃物（燃烧特效管理，燃烧传播）</a:t>
            </a:r>
            <a:endParaRPr lang="en-US" altLang="zh-CN" baseline="0" dirty="0" smtClean="0"/>
          </a:p>
          <a:p>
            <a:r>
              <a:rPr lang="en-US" altLang="zh-CN" baseline="0" dirty="0" smtClean="0"/>
              <a:t>B</a:t>
            </a:r>
            <a:r>
              <a:rPr lang="zh-CN" altLang="en-US" baseline="0" dirty="0" smtClean="0"/>
              <a:t>是</a:t>
            </a:r>
            <a:r>
              <a:rPr lang="en-US" altLang="zh-CN" baseline="0" dirty="0" err="1" smtClean="0"/>
              <a:t>buffarea</a:t>
            </a:r>
            <a:r>
              <a:rPr lang="zh-CN" altLang="en-US" baseline="0" dirty="0" smtClean="0"/>
              <a:t>，可燃物当燃烧触发的时候可以</a:t>
            </a:r>
            <a:r>
              <a:rPr lang="en-US" altLang="zh-CN" baseline="0" dirty="0" smtClean="0"/>
              <a:t>enable </a:t>
            </a:r>
            <a:r>
              <a:rPr lang="en-US" altLang="zh-CN" baseline="0" dirty="0" err="1" smtClean="0"/>
              <a:t>buffarea</a:t>
            </a:r>
            <a:r>
              <a:rPr lang="zh-CN" altLang="en-US" baseline="0" dirty="0" smtClean="0"/>
              <a:t>生效，甚至设置加什么样的</a:t>
            </a:r>
            <a:r>
              <a:rPr lang="en-US" altLang="zh-CN" baseline="0" dirty="0" smtClean="0"/>
              <a:t>buff</a:t>
            </a:r>
          </a:p>
          <a:p>
            <a:r>
              <a:rPr lang="zh-CN" altLang="en-US" baseline="0" dirty="0" smtClean="0"/>
              <a:t>熄灭的时候</a:t>
            </a:r>
            <a:r>
              <a:rPr lang="en-US" altLang="zh-CN" baseline="0" dirty="0" smtClean="0"/>
              <a:t>disable </a:t>
            </a:r>
            <a:r>
              <a:rPr lang="en-US" altLang="zh-CN" baseline="0" dirty="0" err="1" smtClean="0"/>
              <a:t>buffarea</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两个球都消失了</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既可以被攻击，也具有加</a:t>
            </a:r>
            <a:r>
              <a:rPr lang="en-US" altLang="zh-CN" dirty="0" smtClean="0"/>
              <a:t>buff</a:t>
            </a:r>
            <a:r>
              <a:rPr lang="zh-CN" altLang="en-US" dirty="0" smtClean="0"/>
              <a:t>的能力，还可以发射飞行道具等等，如果一个简单的逻辑需要拖入几个</a:t>
            </a:r>
            <a:r>
              <a:rPr lang="en-US" altLang="zh-CN" dirty="0" smtClean="0"/>
              <a:t>entity</a:t>
            </a:r>
            <a:r>
              <a:rPr lang="zh-CN" altLang="en-US" dirty="0" smtClean="0"/>
              <a:t>相互配合</a:t>
            </a:r>
            <a:endParaRPr lang="en-US" altLang="zh-CN" dirty="0" smtClean="0"/>
          </a:p>
          <a:p>
            <a:r>
              <a:rPr lang="zh-CN" altLang="en-US" dirty="0" smtClean="0"/>
              <a:t>如果</a:t>
            </a:r>
            <a:r>
              <a:rPr lang="en-US" altLang="zh-CN" dirty="0" smtClean="0"/>
              <a:t>C++</a:t>
            </a:r>
            <a:r>
              <a:rPr lang="zh-CN" altLang="en-US" dirty="0" smtClean="0"/>
              <a:t>的支持类变大，重用度就低了，一个小功能还要拖几个，麻烦，根本原因是一个</a:t>
            </a:r>
            <a:r>
              <a:rPr lang="en-US" altLang="zh-CN" dirty="0" smtClean="0"/>
              <a:t>entity</a:t>
            </a:r>
            <a:r>
              <a:rPr lang="zh-CN" altLang="en-US" dirty="0" smtClean="0"/>
              <a:t>只能绑定一个</a:t>
            </a:r>
            <a:r>
              <a:rPr lang="en-US" altLang="zh-CN" dirty="0" smtClean="0"/>
              <a:t>C++</a:t>
            </a:r>
            <a:r>
              <a:rPr lang="zh-CN" altLang="en-US" dirty="0" smtClean="0"/>
              <a:t>的类导致</a:t>
            </a:r>
            <a:r>
              <a:rPr lang="zh-CN" altLang="en-US" dirty="0" smtClean="0"/>
              <a:t>的</a:t>
            </a:r>
            <a:endParaRPr lang="en-US" altLang="zh-CN" dirty="0" smtClean="0"/>
          </a:p>
          <a:p>
            <a:r>
              <a:rPr lang="zh-CN" altLang="en-US" dirty="0" smtClean="0"/>
              <a:t>飞行道具落地生成冰山，毒谭等</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km.oa.com/articles/show/19037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km.oa.com/articles/show/190383" TargetMode="External"/><Relationship Id="rId4" Type="http://schemas.openxmlformats.org/officeDocument/2006/relationships/hyperlink" Target="http://km.oa.com/articles/show/190382"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系统本身支持多个扩展类绑定到一个</a:t>
            </a:r>
            <a:r>
              <a:rPr lang="en-US" altLang="zh-CN" b="0" dirty="0" smtClean="0">
                <a:latin typeface="宋体" charset="-122"/>
              </a:rPr>
              <a:t>entity</a:t>
            </a:r>
            <a:r>
              <a:rPr lang="zh-CN" altLang="en-US" b="0" dirty="0" smtClean="0">
                <a:latin typeface="宋体" charset="-122"/>
              </a:rPr>
              <a:t>，只是受流程约束</a:t>
            </a:r>
            <a:endParaRPr lang="en-US" altLang="zh-CN" b="0" dirty="0" smtClean="0">
              <a:latin typeface="宋体" charset="-122"/>
            </a:endParaRPr>
          </a:p>
          <a:p>
            <a:pPr lvl="1" eaLnBrk="1" hangingPunct="1"/>
            <a:r>
              <a:rPr lang="zh-CN" altLang="en-US" b="0" dirty="0" smtClean="0">
                <a:latin typeface="宋体" charset="-122"/>
              </a:rPr>
              <a:t>改变了</a:t>
            </a:r>
            <a:r>
              <a:rPr lang="en-US" altLang="zh-CN" b="0" dirty="0" smtClean="0">
                <a:latin typeface="宋体" charset="-122"/>
              </a:rPr>
              <a:t>entity</a:t>
            </a:r>
            <a:r>
              <a:rPr lang="zh-CN" altLang="en-US" b="0" dirty="0" smtClean="0">
                <a:latin typeface="宋体" charset="-122"/>
              </a:rPr>
              <a:t>的生成流程，添加了在</a:t>
            </a:r>
            <a:r>
              <a:rPr lang="en-US" altLang="zh-CN" b="0" dirty="0" smtClean="0">
                <a:latin typeface="宋体" charset="-122"/>
              </a:rPr>
              <a:t>LUA</a:t>
            </a:r>
            <a:r>
              <a:rPr lang="zh-CN" altLang="en-US" b="0" dirty="0" smtClean="0">
                <a:latin typeface="宋体" charset="-122"/>
              </a:rPr>
              <a:t>中直接创建</a:t>
            </a:r>
            <a:r>
              <a:rPr lang="en-US" altLang="zh-CN" b="0" dirty="0" smtClean="0">
                <a:latin typeface="宋体" charset="-122"/>
              </a:rPr>
              <a:t>C++</a:t>
            </a:r>
            <a:r>
              <a:rPr lang="zh-CN" altLang="en-US" b="0" dirty="0" smtClean="0">
                <a:latin typeface="宋体" charset="-122"/>
              </a:rPr>
              <a:t>扩展类的功能</a:t>
            </a:r>
            <a:endParaRPr lang="en-US" altLang="zh-CN" b="0" dirty="0" smtClean="0">
              <a:latin typeface="宋体" charset="-122"/>
            </a:endParaRPr>
          </a:p>
          <a:p>
            <a:pPr lvl="1" eaLnBrk="1" hangingPunct="1"/>
            <a:r>
              <a:rPr lang="zh-CN" altLang="en-US" b="0" dirty="0" smtClean="0">
                <a:latin typeface="宋体" charset="-122"/>
              </a:rPr>
              <a:t>带来问题，</a:t>
            </a:r>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物件系统多样化和组合冗余解决：</a:t>
            </a:r>
            <a:endParaRPr lang="en-US" altLang="zh-CN" dirty="0" smtClean="0"/>
          </a:p>
          <a:p>
            <a:pPr eaLnBrk="1" hangingPunct="1"/>
            <a:r>
              <a:rPr lang="zh-CN" altLang="en-US" dirty="0" smtClean="0"/>
              <a:t>充分利用</a:t>
            </a:r>
            <a:r>
              <a:rPr lang="en-US" altLang="zh-CN" dirty="0" smtClean="0"/>
              <a:t>LUA</a:t>
            </a:r>
            <a:r>
              <a:rPr lang="zh-CN" altLang="en-US" dirty="0" smtClean="0"/>
              <a:t>的动态语言特性</a:t>
            </a:r>
            <a:endParaRPr lang="en-US" altLang="zh-CN" dirty="0" smtClean="0"/>
          </a:p>
          <a:p>
            <a:pPr eaLnBrk="1" hangingPunct="1"/>
            <a:endParaRPr lang="en-US" altLang="zh-CN" dirty="0" smtClean="0"/>
          </a:p>
          <a:p>
            <a:pPr eaLnBrk="1" hangingPunct="1"/>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1027" name="Picture 3"/>
          <p:cNvPicPr>
            <a:picLocks noChangeAspect="1" noChangeArrowheads="1"/>
          </p:cNvPicPr>
          <p:nvPr/>
        </p:nvPicPr>
        <p:blipFill>
          <a:blip r:embed="rId3"/>
          <a:srcRect/>
          <a:stretch>
            <a:fillRect/>
          </a:stretch>
        </p:blipFill>
        <p:spPr bwMode="auto">
          <a:xfrm>
            <a:off x="1219200" y="2438400"/>
            <a:ext cx="6846938" cy="2947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648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利用</a:t>
            </a:r>
            <a:r>
              <a:rPr lang="en-US" altLang="zh-CN" b="0" dirty="0" err="1" smtClean="0">
                <a:latin typeface="宋体" charset="-122"/>
              </a:rPr>
              <a:t>dofile</a:t>
            </a:r>
            <a:r>
              <a:rPr lang="zh-CN" altLang="en-US" b="0" dirty="0" smtClean="0">
                <a:latin typeface="宋体" charset="-122"/>
              </a:rPr>
              <a:t>会执行全局函数的功能，预先定义各种全局函数</a:t>
            </a:r>
            <a:endParaRPr lang="en-US" altLang="zh-CN" b="0" dirty="0" smtClean="0">
              <a:latin typeface="宋体" charset="-122"/>
            </a:endParaRPr>
          </a:p>
          <a:p>
            <a:pPr lvl="1" eaLnBrk="1" hangingPunct="1"/>
            <a:r>
              <a:rPr lang="en-US" altLang="zh-CN" b="0" dirty="0" smtClean="0">
                <a:latin typeface="宋体" charset="-122"/>
              </a:rPr>
              <a:t>function </a:t>
            </a:r>
            <a:r>
              <a:rPr lang="en-US" altLang="zh-CN" b="0" dirty="0" err="1" smtClean="0">
                <a:latin typeface="宋体" charset="-122"/>
              </a:rPr>
              <a:t>makeBuffModule</a:t>
            </a:r>
            <a:r>
              <a:rPr lang="en-US" altLang="zh-CN" b="0" dirty="0" smtClean="0">
                <a:latin typeface="宋体" charset="-122"/>
              </a:rPr>
              <a:t>(table)</a:t>
            </a:r>
          </a:p>
          <a:p>
            <a:pPr lvl="2" eaLnBrk="1" hangingPunct="1">
              <a:buNone/>
            </a:pPr>
            <a:r>
              <a:rPr lang="en-US" altLang="zh-CN" b="0" dirty="0" smtClean="0">
                <a:latin typeface="宋体" charset="-122"/>
              </a:rPr>
              <a:t>	</a:t>
            </a:r>
            <a:r>
              <a:rPr lang="en-US" altLang="zh-CN" b="0" dirty="0" err="1" smtClean="0">
                <a:latin typeface="宋体" charset="-122"/>
              </a:rPr>
              <a:t>table.Properties.buffInfo</a:t>
            </a:r>
            <a:r>
              <a:rPr lang="en-US" altLang="zh-CN" b="0" dirty="0" smtClean="0">
                <a:latin typeface="宋体" charset="-122"/>
              </a:rPr>
              <a:t> = {…}</a:t>
            </a:r>
          </a:p>
          <a:p>
            <a:pPr lvl="2" eaLnBrk="1" hangingPunct="1">
              <a:buNone/>
            </a:pPr>
            <a:r>
              <a:rPr lang="en-US" altLang="zh-CN" b="0" dirty="0" smtClean="0">
                <a:latin typeface="宋体" charset="-122"/>
              </a:rPr>
              <a:t>	 function </a:t>
            </a:r>
            <a:r>
              <a:rPr lang="en-US" altLang="zh-CN" b="0" dirty="0" err="1" smtClean="0">
                <a:latin typeface="宋体" charset="-122"/>
              </a:rPr>
              <a:t>table:AddBuff</a:t>
            </a:r>
            <a:r>
              <a:rPr lang="en-US" altLang="zh-CN" b="0" dirty="0" smtClean="0">
                <a:latin typeface="宋体" charset="-122"/>
              </a:rPr>
              <a:t>()</a:t>
            </a:r>
          </a:p>
          <a:p>
            <a:pPr lvl="2" eaLnBrk="1" hangingPunct="1">
              <a:buNone/>
            </a:pPr>
            <a:r>
              <a:rPr lang="en-US" altLang="zh-CN" b="0" dirty="0" smtClean="0">
                <a:latin typeface="宋体" charset="-122"/>
              </a:rPr>
              <a:t>		 add(</a:t>
            </a:r>
            <a:r>
              <a:rPr lang="en-US" altLang="zh-CN" b="0" dirty="0" err="1" smtClean="0">
                <a:latin typeface="宋体" charset="-122"/>
              </a:rPr>
              <a:t>self,buffstring</a:t>
            </a:r>
            <a:r>
              <a:rPr lang="en-US" altLang="zh-CN" b="0" dirty="0" smtClean="0">
                <a:latin typeface="宋体" charset="-122"/>
              </a:rPr>
              <a:t>)</a:t>
            </a:r>
          </a:p>
          <a:p>
            <a:pPr lvl="2" eaLnBrk="1" hangingPunct="1">
              <a:buNone/>
            </a:pPr>
            <a:r>
              <a:rPr lang="en-US" altLang="zh-CN" b="0" dirty="0" smtClean="0">
                <a:latin typeface="宋体" charset="-122"/>
              </a:rPr>
              <a:t>		 …</a:t>
            </a:r>
          </a:p>
          <a:p>
            <a:pPr lvl="2" eaLnBrk="1" hangingPunct="1">
              <a:buNone/>
            </a:pPr>
            <a:r>
              <a:rPr lang="en-US" altLang="zh-CN" b="0" dirty="0" smtClean="0">
                <a:latin typeface="宋体" charset="-122"/>
              </a:rPr>
              <a:t>	 end</a:t>
            </a:r>
          </a:p>
          <a:p>
            <a:pPr lvl="1" eaLnBrk="1" hangingPunct="1">
              <a:buNone/>
            </a:pPr>
            <a:r>
              <a:rPr lang="en-US" altLang="zh-CN" b="0" dirty="0" smtClean="0">
                <a:latin typeface="宋体" charset="-122"/>
              </a:rPr>
              <a:t>	end;</a:t>
            </a:r>
          </a:p>
          <a:p>
            <a:pPr lvl="1" eaLnBrk="1" hangingPunct="1"/>
            <a:r>
              <a:rPr lang="en-US" altLang="zh-CN" b="0" dirty="0" err="1" smtClean="0">
                <a:latin typeface="宋体" charset="-122"/>
              </a:rPr>
              <a:t>makeBuffModule</a:t>
            </a:r>
            <a:r>
              <a:rPr lang="en-US" altLang="zh-CN" b="0" dirty="0" smtClean="0">
                <a:latin typeface="宋体" charset="-122"/>
              </a:rPr>
              <a:t>(A);</a:t>
            </a:r>
          </a:p>
          <a:p>
            <a:pPr lvl="1" eaLnBrk="1" hangingPunct="1">
              <a:buNone/>
            </a:pPr>
            <a:r>
              <a:rPr lang="en-US" altLang="zh-CN" b="0" dirty="0" smtClean="0">
                <a:latin typeface="宋体" charset="-122"/>
              </a:rPr>
              <a:t>	A.lua</a:t>
            </a:r>
            <a:r>
              <a:rPr lang="zh-CN" altLang="en-US" b="0" dirty="0" smtClean="0">
                <a:latin typeface="宋体" charset="-122"/>
              </a:rPr>
              <a:t>中调用，</a:t>
            </a:r>
            <a:r>
              <a:rPr lang="en-US" altLang="zh-CN" b="0" dirty="0" smtClean="0">
                <a:latin typeface="宋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
                <a:latin typeface="宋体" charset="-122"/>
              </a:rPr>
              <a:t>模块的属性和功能等</a:t>
            </a:r>
            <a:endParaRPr lang="en-US" altLang="zh-CN" b="0" dirty="0" smtClean="0">
              <a:latin typeface="宋体" charset="-122"/>
            </a:endParaRPr>
          </a:p>
          <a:p>
            <a:pPr lvl="1" eaLnBrk="1" hangingPunct="1">
              <a:buNone/>
            </a:pPr>
            <a:r>
              <a:rPr lang="en-US" altLang="zh-CN" b="0" dirty="0" smtClean="0">
                <a:latin typeface="宋体" charset="-122"/>
              </a:rPr>
              <a:t>	</a:t>
            </a:r>
            <a:r>
              <a:rPr lang="zh-CN" altLang="en-US" b="0" dirty="0" smtClean="0">
                <a:latin typeface="宋体" charset="-122"/>
              </a:rPr>
              <a:t>调用完毕根据需要重载默认函数</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eaLnBrk="1" hangingPunct="1"/>
            <a:r>
              <a:rPr lang="zh-CN" altLang="en-US" dirty="0" smtClean="0">
                <a:latin typeface="宋体" charset="-122"/>
              </a:rPr>
              <a:t>动态物件的开发流程优化</a:t>
            </a:r>
            <a:endParaRPr lang="en-US" altLang="zh-CN" dirty="0" smtClean="0">
              <a:latin typeface="宋体" charset="-122"/>
            </a:endParaRPr>
          </a:p>
          <a:p>
            <a:pPr lvl="1" eaLnBrk="1" hangingPunct="1"/>
            <a:r>
              <a:rPr lang="zh-CN" altLang="en-US" b="0" dirty="0" smtClean="0">
                <a:latin typeface="宋体" charset="-122"/>
              </a:rPr>
              <a:t>动态物件引入了怪物</a:t>
            </a:r>
            <a:r>
              <a:rPr lang="en-US" altLang="zh-CN" b="0" dirty="0" smtClean="0">
                <a:latin typeface="宋体" charset="-122"/>
              </a:rPr>
              <a:t>AI</a:t>
            </a:r>
            <a:r>
              <a:rPr lang="zh-CN" altLang="en-US" b="0" dirty="0" smtClean="0">
                <a:latin typeface="宋体" charset="-122"/>
              </a:rPr>
              <a:t>中使用的</a:t>
            </a:r>
            <a:r>
              <a:rPr lang="en-US" altLang="zh-CN" b="0" dirty="0" err="1" smtClean="0">
                <a:latin typeface="宋体" charset="-122"/>
              </a:rPr>
              <a:t>behaviour</a:t>
            </a:r>
            <a:r>
              <a:rPr lang="en-US" altLang="zh-CN" b="0" dirty="0" smtClean="0">
                <a:latin typeface="宋体" charset="-122"/>
              </a:rPr>
              <a:t> tree</a:t>
            </a:r>
            <a:r>
              <a:rPr lang="zh-CN" altLang="en-US" b="0" dirty="0" smtClean="0">
                <a:latin typeface="宋体" charset="-122"/>
              </a:rPr>
              <a:t>系统，</a:t>
            </a:r>
            <a:endParaRPr lang="en-US" altLang="zh-CN" b="0" dirty="0" smtClean="0">
              <a:latin typeface="宋体" charset="-122"/>
            </a:endParaRPr>
          </a:p>
          <a:p>
            <a:pPr lvl="1" eaLnBrk="1" hangingPunct="1"/>
            <a:r>
              <a:rPr lang="en-US" altLang="zh-CN" b="0" dirty="0" smtClean="0">
                <a:latin typeface="宋体" charset="-122"/>
              </a:rPr>
              <a:t>BT</a:t>
            </a:r>
            <a:r>
              <a:rPr lang="zh-CN" altLang="en-US" b="0" dirty="0" smtClean="0">
                <a:latin typeface="宋体" charset="-122"/>
              </a:rPr>
              <a:t>优势：支持动态创建，有项目内完善的编辑器和</a:t>
            </a:r>
            <a:r>
              <a:rPr lang="en-US" altLang="zh-CN" b="0" dirty="0" smtClean="0">
                <a:latin typeface="宋体" charset="-122"/>
              </a:rPr>
              <a:t>debug</a:t>
            </a:r>
            <a:r>
              <a:rPr lang="zh-CN" altLang="en-US" b="0" dirty="0" smtClean="0">
                <a:latin typeface="宋体" charset="-122"/>
              </a:rPr>
              <a:t>工具，支持远程调试 </a:t>
            </a:r>
            <a:endParaRPr lang="en-US" altLang="zh-CN" b="0" dirty="0" smtClean="0">
              <a:latin typeface="宋体" charset="-122"/>
            </a:endParaRPr>
          </a:p>
          <a:p>
            <a:pPr lvl="1" eaLnBrk="1" hangingPunct="1"/>
            <a:r>
              <a:rPr lang="zh-CN" altLang="en-US" b="0" dirty="0" smtClean="0">
                <a:latin typeface="宋体" charset="-122"/>
              </a:rPr>
              <a:t>缺点：物件间相互引用没有</a:t>
            </a:r>
            <a:r>
              <a:rPr lang="en-US" altLang="zh-CN" b="0" dirty="0" smtClean="0">
                <a:latin typeface="宋体" charset="-122"/>
              </a:rPr>
              <a:t>flow graph</a:t>
            </a:r>
            <a:r>
              <a:rPr lang="zh-CN" altLang="en-US" b="0" dirty="0" smtClean="0">
                <a:latin typeface="宋体" charset="-122"/>
              </a:rPr>
              <a:t>直观</a:t>
            </a:r>
            <a:endParaRPr lang="en-US" altLang="zh-CN" b="0" dirty="0" smtClean="0">
              <a:latin typeface="宋体" charset="-122"/>
            </a:endParaRPr>
          </a:p>
          <a:p>
            <a:pPr lvl="1" eaLnBrk="1" hangingPunct="1"/>
            <a:r>
              <a:rPr lang="zh-CN" altLang="en-US" b="0" dirty="0" smtClean="0">
                <a:latin typeface="宋体" charset="-122"/>
              </a:rPr>
              <a:t>由于动态物件是动态生成的，与其他物件的互动一般是通过各种逻辑触发实现，基本不会出现对确定的某物件产生依赖的逻辑，取长补短，成为</a:t>
            </a:r>
            <a:r>
              <a:rPr lang="en-US" altLang="zh-CN" b="0" dirty="0" smtClean="0">
                <a:latin typeface="宋体" charset="-122"/>
              </a:rPr>
              <a:t>flow graph</a:t>
            </a:r>
            <a:r>
              <a:rPr lang="zh-CN" altLang="en-US" b="0" dirty="0" smtClean="0">
                <a:latin typeface="宋体" charset="-122"/>
              </a:rPr>
              <a:t>的替代方案</a:t>
            </a:r>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r>
              <a:rPr lang="zh-CN" altLang="en-US" dirty="0" smtClean="0">
                <a:latin typeface="宋体" charset="-122"/>
              </a:rPr>
              <a:t>场景</a:t>
            </a:r>
            <a:r>
              <a:rPr lang="zh-CN" altLang="en-US" dirty="0" smtClean="0">
                <a:latin typeface="宋体" charset="-122"/>
              </a:rPr>
              <a:t>物件系统的</a:t>
            </a:r>
            <a:r>
              <a:rPr lang="zh-CN" altLang="en-US" dirty="0" smtClean="0">
                <a:latin typeface="宋体" charset="-122"/>
              </a:rPr>
              <a:t>层次结构</a:t>
            </a: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5122" name="Picture 2"/>
          <p:cNvPicPr>
            <a:picLocks noChangeAspect="1" noChangeArrowheads="1"/>
          </p:cNvPicPr>
          <p:nvPr/>
        </p:nvPicPr>
        <p:blipFill>
          <a:blip r:embed="rId3"/>
          <a:srcRect/>
          <a:stretch>
            <a:fillRect/>
          </a:stretch>
        </p:blipFill>
        <p:spPr bwMode="auto">
          <a:xfrm>
            <a:off x="2438400" y="1752600"/>
            <a:ext cx="429622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场景物件的同步逻辑优化</a:t>
            </a:r>
            <a:endParaRPr lang="en-US" altLang="zh-CN" dirty="0" smtClean="0">
              <a:latin typeface="宋体" charset="-122"/>
            </a:endParaRPr>
          </a:p>
          <a:p>
            <a:pPr lvl="1" eaLnBrk="1" hangingPunct="1"/>
            <a:r>
              <a:rPr lang="zh-CN" altLang="en-US" b="0" dirty="0" smtClean="0">
                <a:latin typeface="宋体" charset="-122"/>
              </a:rPr>
              <a:t>逻辑层可以触发的行为分为两种，一种是需要恢复的，一种是不需要的，两者处理准则，需要恢复的，通过属性或者状态机触发，不需要恢复的，可以直接触发</a:t>
            </a:r>
            <a:endParaRPr lang="en-US" altLang="zh-CN" b="0" dirty="0" smtClean="0">
              <a:latin typeface="宋体" charset="-122"/>
            </a:endParaRPr>
          </a:p>
          <a:p>
            <a:pPr lvl="1" eaLnBrk="1" hangingPunct="1"/>
            <a:r>
              <a:rPr lang="zh-CN" altLang="en-US" b="0" dirty="0" smtClean="0">
                <a:latin typeface="宋体" charset="-122"/>
              </a:rPr>
              <a:t>如何处理上线后逻辑又执行一次的问题？</a:t>
            </a:r>
            <a:endParaRPr lang="en-US" altLang="zh-CN" b="0" dirty="0" smtClean="0">
              <a:latin typeface="宋体" charset="-122"/>
            </a:endParaRPr>
          </a:p>
          <a:p>
            <a:pPr lvl="1" eaLnBrk="1" hangingPunct="1"/>
            <a:r>
              <a:rPr lang="en-US" altLang="zh-CN" b="0" dirty="0" smtClean="0">
                <a:latin typeface="宋体" charset="-122"/>
              </a:rPr>
              <a:t>1.</a:t>
            </a:r>
            <a:r>
              <a:rPr lang="zh-CN" altLang="en-US" b="0" dirty="0" smtClean="0">
                <a:latin typeface="宋体" charset="-122"/>
              </a:rPr>
              <a:t>状态机做复杂些，分为正常，变色中，变色完成三个状态</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制作行为的加速版本</a:t>
            </a:r>
            <a:endParaRPr lang="en-US" altLang="zh-CN" b="0" dirty="0" smtClean="0">
              <a:latin typeface="宋体" charset="-122"/>
            </a:endParaRPr>
          </a:p>
          <a:p>
            <a:pPr lvl="1" eaLnBrk="1" hangingPunct="1"/>
            <a:r>
              <a:rPr lang="zh-CN" altLang="en-US" b="0" dirty="0" smtClean="0">
                <a:latin typeface="宋体" charset="-122"/>
              </a:rPr>
              <a:t>状态机，只考虑</a:t>
            </a:r>
            <a:r>
              <a:rPr lang="en-US" altLang="zh-CN" b="0" dirty="0" err="1" smtClean="0">
                <a:latin typeface="宋体" charset="-122"/>
              </a:rPr>
              <a:t>OnEnter</a:t>
            </a:r>
            <a:r>
              <a:rPr lang="zh-CN" altLang="en-US" b="0" dirty="0" smtClean="0">
                <a:latin typeface="宋体" charset="-122"/>
              </a:rPr>
              <a:t>，</a:t>
            </a:r>
            <a:r>
              <a:rPr lang="en-US" altLang="zh-CN" b="0" dirty="0" err="1" smtClean="0">
                <a:latin typeface="宋体" charset="-122"/>
              </a:rPr>
              <a:t>OnLeave</a:t>
            </a:r>
            <a:r>
              <a:rPr lang="zh-CN" altLang="en-US" b="0" dirty="0" smtClean="0">
                <a:latin typeface="宋体" charset="-122"/>
              </a:rPr>
              <a:t>的处理，属性改变逻辑也只考虑最少属性</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静态场景物件的开发流程改进</a:t>
            </a:r>
            <a:endParaRPr lang="en-US" altLang="zh-CN" dirty="0" smtClean="0">
              <a:latin typeface="宋体" charset="-122"/>
            </a:endParaRPr>
          </a:p>
          <a:p>
            <a:pPr lvl="1" eaLnBrk="1" hangingPunct="1"/>
            <a:r>
              <a:rPr lang="zh-CN" altLang="en-US" b="0" dirty="0" smtClean="0">
                <a:latin typeface="宋体" charset="-122"/>
              </a:rPr>
              <a:t>静态物件的</a:t>
            </a:r>
            <a:r>
              <a:rPr lang="en-US" altLang="zh-CN" b="0" dirty="0" smtClean="0">
                <a:latin typeface="宋体" charset="-122"/>
              </a:rPr>
              <a:t>archetype</a:t>
            </a:r>
          </a:p>
          <a:p>
            <a:pPr lvl="1" eaLnBrk="1" hangingPunct="1"/>
            <a:r>
              <a:rPr lang="zh-CN" altLang="en-US" b="0" dirty="0" smtClean="0">
                <a:latin typeface="宋体" charset="-122"/>
              </a:rPr>
              <a:t>属性划分为静态和动态</a:t>
            </a:r>
            <a:endParaRPr lang="en-US" altLang="zh-CN" b="0" dirty="0" smtClean="0">
              <a:latin typeface="宋体" charset="-122"/>
            </a:endParaRPr>
          </a:p>
          <a:p>
            <a:pPr lvl="1" eaLnBrk="1" hangingPunct="1"/>
            <a:r>
              <a:rPr lang="zh-CN" altLang="en-US" b="0" dirty="0" smtClean="0">
                <a:latin typeface="宋体" charset="-122"/>
              </a:rPr>
              <a:t>属性</a:t>
            </a:r>
            <a:r>
              <a:rPr lang="en-US" altLang="zh-CN" b="0" dirty="0" smtClean="0">
                <a:latin typeface="宋体" charset="-122"/>
              </a:rPr>
              <a:t>table</a:t>
            </a:r>
            <a:r>
              <a:rPr lang="zh-CN" altLang="en-US" b="0" dirty="0" smtClean="0">
                <a:latin typeface="宋体" charset="-122"/>
              </a:rPr>
              <a:t>共享</a:t>
            </a:r>
            <a:endParaRPr lang="en-US" altLang="zh-CN" b="0" dirty="0" smtClean="0">
              <a:latin typeface="宋体" charset="-122"/>
            </a:endParaRPr>
          </a:p>
          <a:p>
            <a:pPr lvl="1" eaLnBrk="1" hangingPunct="1"/>
            <a:r>
              <a:rPr lang="zh-CN" altLang="en-US" b="0" dirty="0" smtClean="0">
                <a:latin typeface="宋体" charset="-122"/>
              </a:rPr>
              <a:t>扩展的</a:t>
            </a:r>
            <a:r>
              <a:rPr lang="en-US" altLang="zh-CN" b="0" dirty="0" smtClean="0">
                <a:latin typeface="宋体" charset="-122"/>
              </a:rPr>
              <a:t>archetype</a:t>
            </a:r>
            <a:r>
              <a:rPr lang="zh-CN" altLang="en-US" b="0" dirty="0" smtClean="0">
                <a:latin typeface="宋体" charset="-122"/>
              </a:rPr>
              <a:t>，加入动态属性</a:t>
            </a:r>
            <a:endParaRPr lang="en-US" altLang="zh-CN" b="0" dirty="0" smtClean="0">
              <a:latin typeface="宋体" charset="-122"/>
            </a:endParaRPr>
          </a:p>
          <a:p>
            <a:pPr lvl="1" eaLnBrk="1" hangingPunct="1"/>
            <a:r>
              <a:rPr lang="zh-CN" altLang="en-US" b="0" dirty="0" smtClean="0">
                <a:latin typeface="宋体" charset="-122"/>
              </a:rPr>
              <a:t>内存节省，配置数据脱离关卡，添加删除修改属性关卡不需要修改</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场景物件的功能扩展和</a:t>
            </a:r>
            <a:r>
              <a:rPr lang="zh-CN" altLang="en-US" dirty="0" smtClean="0">
                <a:latin typeface="宋体" charset="-122"/>
              </a:rPr>
              <a:t>优化</a:t>
            </a:r>
            <a:endParaRPr lang="en-US" altLang="zh-CN" dirty="0" smtClean="0">
              <a:latin typeface="宋体" charset="-122"/>
            </a:endParaRPr>
          </a:p>
          <a:p>
            <a:pPr lvl="1" eaLnBrk="1" hangingPunct="1"/>
            <a:r>
              <a:rPr lang="zh-CN" altLang="en-US" dirty="0" smtClean="0">
                <a:latin typeface="宋体" charset="-122"/>
              </a:rPr>
              <a:t>功能扩展</a:t>
            </a:r>
            <a:endParaRPr lang="en-US" altLang="zh-CN" dirty="0" smtClean="0">
              <a:latin typeface="宋体" charset="-122"/>
            </a:endParaRPr>
          </a:p>
          <a:p>
            <a:pPr lvl="1" eaLnBrk="1" hangingPunct="1"/>
            <a:r>
              <a:rPr lang="zh-CN" altLang="en-US" b="0" dirty="0" smtClean="0">
                <a:latin typeface="宋体" charset="-122"/>
              </a:rPr>
              <a:t>水面控制逻辑，通过物理线程绑定</a:t>
            </a:r>
            <a:r>
              <a:rPr lang="en-US" altLang="zh-CN" b="0" dirty="0" smtClean="0">
                <a:latin typeface="宋体" charset="-122"/>
              </a:rPr>
              <a:t>Render Node</a:t>
            </a:r>
          </a:p>
          <a:p>
            <a:pPr lvl="1" eaLnBrk="1" hangingPunct="1"/>
            <a:r>
              <a:rPr lang="zh-CN" altLang="en-US" b="0" dirty="0" smtClean="0">
                <a:latin typeface="宋体" charset="-122"/>
              </a:rPr>
              <a:t>物件支持静态</a:t>
            </a:r>
            <a:r>
              <a:rPr lang="en-US" altLang="zh-CN" b="0" dirty="0" smtClean="0">
                <a:latin typeface="宋体" charset="-122"/>
              </a:rPr>
              <a:t>mesh</a:t>
            </a:r>
            <a:r>
              <a:rPr lang="zh-CN" altLang="en-US" b="0" dirty="0" smtClean="0">
                <a:latin typeface="宋体" charset="-122"/>
              </a:rPr>
              <a:t>和</a:t>
            </a:r>
            <a:r>
              <a:rPr lang="en-US" altLang="zh-CN" b="0" dirty="0" smtClean="0">
                <a:latin typeface="宋体" charset="-122"/>
              </a:rPr>
              <a:t>skin mesh</a:t>
            </a:r>
            <a:r>
              <a:rPr lang="zh-CN" altLang="en-US" b="0" dirty="0" smtClean="0">
                <a:latin typeface="宋体" charset="-122"/>
              </a:rPr>
              <a:t>，不支持植被的</a:t>
            </a:r>
            <a:r>
              <a:rPr lang="en-US" altLang="zh-CN" b="0" dirty="0" smtClean="0">
                <a:latin typeface="宋体" charset="-122"/>
              </a:rPr>
              <a:t>detail bending</a:t>
            </a:r>
            <a:r>
              <a:rPr lang="zh-CN" altLang="en-US" b="0" dirty="0" smtClean="0">
                <a:latin typeface="宋体" charset="-122"/>
              </a:rPr>
              <a:t>和</a:t>
            </a:r>
            <a:r>
              <a:rPr lang="en-US" altLang="zh-CN" b="0" dirty="0" smtClean="0">
                <a:latin typeface="宋体" charset="-122"/>
              </a:rPr>
              <a:t>touch bending</a:t>
            </a:r>
            <a:r>
              <a:rPr lang="zh-CN" altLang="en-US" b="0" dirty="0" smtClean="0">
                <a:latin typeface="宋体" charset="-122"/>
              </a:rPr>
              <a:t>效果，解决</a:t>
            </a:r>
            <a:r>
              <a:rPr lang="en-US" altLang="zh-CN" b="0" dirty="0" smtClean="0">
                <a:latin typeface="宋体" charset="-122"/>
              </a:rPr>
              <a:t>vegetation</a:t>
            </a:r>
            <a:r>
              <a:rPr lang="zh-CN" altLang="en-US" b="0" dirty="0" smtClean="0">
                <a:latin typeface="宋体" charset="-122"/>
              </a:rPr>
              <a:t>绑定多个包围盒导致效果错误问题</a:t>
            </a:r>
            <a:endParaRPr lang="en-US" altLang="zh-CN" b="0" dirty="0" smtClean="0">
              <a:latin typeface="宋体" charset="-122"/>
            </a:endParaRPr>
          </a:p>
          <a:p>
            <a:pPr lvl="1" eaLnBrk="1" hangingPunct="1"/>
            <a:r>
              <a:rPr lang="zh-CN" altLang="en-US" dirty="0" smtClean="0">
                <a:latin typeface="宋体" charset="-122"/>
              </a:rPr>
              <a:t>优化</a:t>
            </a:r>
            <a:endParaRPr lang="en-US" altLang="zh-CN" dirty="0" smtClean="0">
              <a:latin typeface="宋体" charset="-122"/>
            </a:endParaRPr>
          </a:p>
          <a:p>
            <a:pPr lvl="1" eaLnBrk="1" hangingPunct="1"/>
            <a:r>
              <a:rPr lang="zh-CN" altLang="en-US" b="0" dirty="0" smtClean="0">
                <a:latin typeface="宋体" charset="-122"/>
              </a:rPr>
              <a:t>效果与效率的平衡，属性不断变换过程中物理化暂停</a:t>
            </a:r>
            <a:endParaRPr lang="en-US" altLang="zh-CN" b="0" dirty="0" smtClean="0">
              <a:latin typeface="宋体" charset="-122"/>
            </a:endParaRPr>
          </a:p>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特殊地形的移动</a:t>
            </a:r>
            <a:endParaRPr lang="en-US" altLang="zh-CN" dirty="0" smtClean="0">
              <a:latin typeface="宋体" charset="-122"/>
            </a:endParaRPr>
          </a:p>
          <a:p>
            <a:pPr lvl="1" eaLnBrk="1" hangingPunct="1"/>
            <a:r>
              <a:rPr lang="zh-CN" altLang="en-US" b="0" dirty="0" smtClean="0">
                <a:latin typeface="宋体" charset="-122"/>
              </a:rPr>
              <a:t>在顶部和侧面墙壁的移动逻辑，编辑器到物理系统到</a:t>
            </a:r>
            <a:r>
              <a:rPr lang="en-US" altLang="zh-CN" b="0" dirty="0" smtClean="0">
                <a:latin typeface="宋体" charset="-122"/>
              </a:rPr>
              <a:t>locomotion</a:t>
            </a:r>
            <a:r>
              <a:rPr lang="zh-CN" altLang="en-US" b="0" dirty="0" smtClean="0">
                <a:latin typeface="宋体" charset="-122"/>
              </a:rPr>
              <a:t>系统的开发，扩展物理系统加快</a:t>
            </a:r>
            <a:r>
              <a:rPr lang="en-US" altLang="zh-CN" b="0" dirty="0" err="1" smtClean="0">
                <a:latin typeface="宋体" charset="-122"/>
              </a:rPr>
              <a:t>raycast</a:t>
            </a:r>
            <a:r>
              <a:rPr lang="zh-CN" altLang="en-US" b="0" dirty="0" smtClean="0">
                <a:latin typeface="宋体" charset="-122"/>
              </a:rPr>
              <a:t>的速度</a:t>
            </a:r>
            <a:endParaRPr lang="en-US" altLang="zh-CN" b="0" dirty="0" smtClean="0">
              <a:latin typeface="宋体" charset="-122"/>
            </a:endParaRPr>
          </a:p>
          <a:p>
            <a:pPr lvl="1" eaLnBrk="1" hangingPunct="1"/>
            <a:r>
              <a:rPr lang="zh-CN" altLang="en-US" dirty="0" smtClean="0">
                <a:latin typeface="宋体" charset="-122"/>
              </a:rPr>
              <a:t>物件系统集成</a:t>
            </a:r>
            <a:endParaRPr lang="en-US" altLang="zh-CN" dirty="0" smtClean="0">
              <a:latin typeface="宋体" charset="-122"/>
            </a:endParaRPr>
          </a:p>
          <a:p>
            <a:pPr lvl="1" eaLnBrk="1" hangingPunct="1"/>
            <a:r>
              <a:rPr lang="zh-CN" altLang="en-US" b="0" dirty="0" smtClean="0">
                <a:latin typeface="宋体" charset="-122"/>
              </a:rPr>
              <a:t>特殊物件的生成，集成的是物件系统的玩法，用</a:t>
            </a:r>
            <a:r>
              <a:rPr lang="en-US" altLang="zh-CN" b="0" dirty="0" smtClean="0">
                <a:latin typeface="宋体" charset="-122"/>
              </a:rPr>
              <a:t>BT</a:t>
            </a:r>
            <a:r>
              <a:rPr lang="zh-CN" altLang="en-US" b="0" dirty="0" smtClean="0">
                <a:latin typeface="宋体" charset="-122"/>
              </a:rPr>
              <a:t>制作逻辑</a:t>
            </a:r>
            <a:endParaRPr lang="en-US" altLang="zh-CN" b="0" dirty="0" smtClean="0">
              <a:latin typeface="宋体" charset="-122"/>
            </a:endParaRPr>
          </a:p>
          <a:p>
            <a:pPr lvl="1" eaLnBrk="1" hangingPunct="1"/>
            <a:r>
              <a:rPr lang="zh-CN" altLang="en-US" dirty="0" smtClean="0">
                <a:latin typeface="宋体" charset="-122"/>
              </a:rPr>
              <a:t>群体</a:t>
            </a:r>
            <a:r>
              <a:rPr lang="en-US" altLang="zh-CN" dirty="0" smtClean="0">
                <a:latin typeface="宋体" charset="-122"/>
              </a:rPr>
              <a:t>AI</a:t>
            </a:r>
            <a:endParaRPr lang="en-US" altLang="zh-CN" dirty="0" smtClean="0">
              <a:latin typeface="宋体" charset="-122"/>
            </a:endParaRPr>
          </a:p>
          <a:p>
            <a:pPr lvl="1" eaLnBrk="1" hangingPunct="1"/>
            <a:r>
              <a:rPr lang="zh-CN" altLang="en-US" b="0" dirty="0" smtClean="0">
                <a:latin typeface="宋体" charset="-122"/>
              </a:rPr>
              <a:t>怪物的群体</a:t>
            </a:r>
            <a:r>
              <a:rPr lang="en-US" altLang="zh-CN" b="0" dirty="0" smtClean="0">
                <a:latin typeface="宋体" charset="-122"/>
              </a:rPr>
              <a:t>AI</a:t>
            </a:r>
            <a:r>
              <a:rPr lang="zh-CN" altLang="en-US" b="0" dirty="0" smtClean="0">
                <a:latin typeface="宋体" charset="-122"/>
              </a:rPr>
              <a:t>系统基础框架开发</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丰富多样的怪物特殊玩法</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en-US" altLang="zh-CN" dirty="0" smtClean="0">
                <a:latin typeface="宋体" panose="02010600030101010101" pitchFamily="2" charset="-122"/>
                <a:cs typeface="+mn-cs"/>
              </a:rPr>
              <a:t>C</a:t>
            </a:r>
            <a:r>
              <a:rPr lang="en-US" altLang="zh-CN" dirty="0">
                <a:latin typeface="宋体" panose="02010600030101010101" pitchFamily="2" charset="-122"/>
                <a:cs typeface="+mn-cs"/>
              </a:rPr>
              <a:t>++</a:t>
            </a:r>
            <a:r>
              <a:rPr lang="zh-CN" altLang="en-US" dirty="0">
                <a:latin typeface="宋体" panose="02010600030101010101" pitchFamily="2" charset="-122"/>
                <a:cs typeface="+mn-cs"/>
              </a:rPr>
              <a:t>语言，</a:t>
            </a:r>
            <a:r>
              <a:rPr lang="en-US" altLang="zh-CN" dirty="0" err="1">
                <a:latin typeface="宋体" panose="02010600030101010101" pitchFamily="2" charset="-122"/>
                <a:cs typeface="+mn-cs"/>
              </a:rPr>
              <a:t>Lua</a:t>
            </a:r>
            <a:r>
              <a:rPr lang="zh-CN" altLang="en-US" dirty="0">
                <a:latin typeface="宋体" panose="02010600030101010101" pitchFamily="2" charset="-122"/>
                <a:cs typeface="+mn-cs"/>
              </a:rPr>
              <a:t>语言知识</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掌握</a:t>
            </a:r>
            <a:r>
              <a:rPr lang="en-US" altLang="zh-CN" b="0" dirty="0" smtClean="0">
                <a:latin typeface="宋体" panose="02010600030101010101" pitchFamily="2" charset="-122"/>
                <a:cs typeface="+mn-cs"/>
              </a:rPr>
              <a:t>C++</a:t>
            </a:r>
            <a:r>
              <a:rPr lang="zh-CN" altLang="en-US" b="0" dirty="0" smtClean="0">
                <a:latin typeface="宋体" panose="02010600030101010101" pitchFamily="2" charset="-122"/>
                <a:cs typeface="+mn-cs"/>
              </a:rPr>
              <a:t>的继承，封装和多态，模版的使用方面知识，深入研究</a:t>
            </a:r>
            <a:r>
              <a:rPr lang="en-US" altLang="zh-CN" b="0" dirty="0" smtClean="0">
                <a:latin typeface="宋体" panose="02010600030101010101" pitchFamily="2" charset="-122"/>
                <a:cs typeface="+mn-cs"/>
              </a:rPr>
              <a:t>cocos2dx</a:t>
            </a:r>
            <a:r>
              <a:rPr lang="zh-CN" altLang="en-US" b="0" dirty="0" smtClean="0">
                <a:latin typeface="宋体" panose="02010600030101010101" pitchFamily="2" charset="-122"/>
                <a:cs typeface="+mn-cs"/>
              </a:rPr>
              <a:t>，</a:t>
            </a:r>
            <a:r>
              <a:rPr lang="en-US" altLang="zh-CN" b="0" dirty="0" err="1" smtClean="0">
                <a:latin typeface="宋体" panose="02010600030101010101" pitchFamily="2" charset="-122"/>
                <a:cs typeface="+mn-cs"/>
              </a:rPr>
              <a:t>tolua</a:t>
            </a:r>
            <a:r>
              <a:rPr lang="zh-CN" altLang="en-US" b="0" dirty="0" smtClean="0">
                <a:latin typeface="宋体" panose="02010600030101010101" pitchFamily="2" charset="-122"/>
                <a:cs typeface="+mn-cs"/>
              </a:rPr>
              <a:t>，</a:t>
            </a:r>
            <a:r>
              <a:rPr lang="en-US" altLang="zh-CN" b="0" dirty="0" smtClean="0">
                <a:latin typeface="宋体" panose="02010600030101010101" pitchFamily="2" charset="-122"/>
                <a:cs typeface="+mn-cs"/>
              </a:rPr>
              <a:t>Cry3</a:t>
            </a:r>
            <a:r>
              <a:rPr lang="zh-CN" altLang="en-US" b="0" dirty="0" smtClean="0">
                <a:latin typeface="宋体" panose="02010600030101010101" pitchFamily="2" charset="-122"/>
                <a:cs typeface="+mn-cs"/>
              </a:rPr>
              <a:t>的</a:t>
            </a:r>
            <a:r>
              <a:rPr lang="en-US" altLang="zh-CN" b="0" dirty="0" err="1" smtClean="0">
                <a:latin typeface="宋体" panose="02010600030101010101" pitchFamily="2" charset="-122"/>
                <a:cs typeface="+mn-cs"/>
              </a:rPr>
              <a:t>lua</a:t>
            </a:r>
            <a:r>
              <a:rPr lang="zh-CN" altLang="en-US" b="0" dirty="0" smtClean="0">
                <a:latin typeface="宋体" panose="02010600030101010101" pitchFamily="2" charset="-122"/>
                <a:cs typeface="+mn-cs"/>
              </a:rPr>
              <a:t>引擎，对动态语言的使用有更多的经验</a:t>
            </a:r>
            <a:endParaRPr lang="en-US" altLang="zh-CN" b="0" dirty="0" smtClean="0">
              <a:latin typeface="宋体" panose="02010600030101010101" pitchFamily="2" charset="-122"/>
              <a:cs typeface="+mn-cs"/>
            </a:endParaRPr>
          </a:p>
          <a:p>
            <a:pPr marL="798513" lvl="2" indent="-261938" eaLnBrk="1" hangingPunct="1">
              <a:defRPr/>
            </a:pPr>
            <a:endParaRPr lang="en-US" altLang="zh-CN" b="0" dirty="0">
              <a:latin typeface="宋体" panose="02010600030101010101" pitchFamily="2" charset="-122"/>
              <a:cs typeface="+mn-cs"/>
            </a:endParaRPr>
          </a:p>
          <a:p>
            <a:pPr marL="798513" lvl="2" indent="-261938" eaLnBrk="1" hangingPunct="1">
              <a:defRPr/>
            </a:pPr>
            <a:r>
              <a:rPr lang="zh-CN" altLang="en-US" dirty="0" smtClean="0">
                <a:latin typeface="宋体" panose="02010600030101010101" pitchFamily="2" charset="-122"/>
                <a:cs typeface="+mn-cs"/>
              </a:rPr>
              <a:t>系统</a:t>
            </a:r>
            <a:r>
              <a:rPr lang="zh-CN" altLang="en-US" dirty="0" smtClean="0">
                <a:latin typeface="宋体" panose="02010600030101010101" pitchFamily="2" charset="-122"/>
                <a:cs typeface="+mn-cs"/>
              </a:rPr>
              <a:t>设计</a:t>
            </a:r>
            <a:r>
              <a:rPr lang="zh-CN" altLang="en-US" dirty="0">
                <a:latin typeface="宋体" panose="02010600030101010101" pitchFamily="2" charset="-122"/>
                <a:cs typeface="+mn-cs"/>
              </a:rPr>
              <a:t>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通过场景物件系统，群体</a:t>
            </a:r>
            <a:r>
              <a:rPr lang="en-US" altLang="zh-CN" b="0" dirty="0" smtClean="0">
                <a:latin typeface="宋体" panose="02010600030101010101" pitchFamily="2" charset="-122"/>
                <a:cs typeface="+mn-cs"/>
              </a:rPr>
              <a:t>AI</a:t>
            </a:r>
            <a:r>
              <a:rPr lang="zh-CN" altLang="en-US" b="0" dirty="0" smtClean="0">
                <a:latin typeface="宋体" panose="02010600030101010101" pitchFamily="2" charset="-122"/>
                <a:cs typeface="+mn-cs"/>
              </a:rPr>
              <a:t>系统的开发和迭代优化，在系统层次划分，数据的静态动态处理，功能划分和重用这些基本原则有更深的认识，前后台同步方案以及怪物猎人这类使用引擎的单进程多副本架构有了深入理解</a:t>
            </a:r>
            <a:endParaRPr lang="en-US" altLang="zh-CN" b="0" dirty="0">
              <a:latin typeface="宋体" panose="02010600030101010101" pitchFamily="2" charset="-122"/>
              <a:cs typeface="+mn-cs"/>
            </a:endParaRPr>
          </a:p>
          <a:p>
            <a:pPr marL="798513" lvl="2" indent="-261938" eaLnBrk="1" hangingPunct="1">
              <a:defRPr/>
            </a:pP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宋体" charset="-122"/>
              </a:rPr>
              <a:t>在怪物猎人个人经历</a:t>
            </a:r>
            <a:endParaRPr lang="en-US" altLang="zh-CN" sz="2400" dirty="0" smtClean="0">
              <a:latin typeface="宋体" charset="-122"/>
            </a:endParaRPr>
          </a:p>
          <a:p>
            <a:pPr eaLnBrk="1" hangingPunct="1"/>
            <a:r>
              <a:rPr lang="zh-CN" altLang="en-US" sz="2400" dirty="0" smtClean="0">
                <a:latin typeface="宋体" charset="-122"/>
              </a:rPr>
              <a:t>经历时间：</a:t>
            </a:r>
            <a:r>
              <a:rPr lang="en-US" altLang="zh-CN" sz="2400" b="0" dirty="0" smtClean="0">
                <a:latin typeface="宋体" charset="-122"/>
              </a:rPr>
              <a:t>2009.7-2014.8</a:t>
            </a:r>
          </a:p>
          <a:p>
            <a:pPr eaLnBrk="1" hangingPunct="1"/>
            <a:r>
              <a:rPr lang="zh-CN" altLang="en-US" sz="2400" dirty="0" smtClean="0">
                <a:latin typeface="宋体" charset="-122"/>
              </a:rPr>
              <a:t>经历阶段：</a:t>
            </a:r>
            <a:r>
              <a:rPr lang="zh-CN" altLang="en-US" sz="2400" b="0" dirty="0" smtClean="0">
                <a:latin typeface="宋体" charset="-122"/>
              </a:rPr>
              <a:t>立项到第三次封闭测试</a:t>
            </a:r>
            <a:endParaRPr lang="en-US" altLang="zh-CN" sz="2400" b="0" dirty="0" smtClean="0">
              <a:latin typeface="宋体" charset="-122"/>
            </a:endParaRPr>
          </a:p>
          <a:p>
            <a:pPr eaLnBrk="1" hangingPunct="1"/>
            <a:r>
              <a:rPr lang="zh-CN" altLang="en-US" sz="2400" dirty="0" smtClean="0">
                <a:latin typeface="宋体" charset="-122"/>
              </a:rPr>
              <a:t>工作内容：</a:t>
            </a:r>
            <a:endParaRPr lang="en-US" altLang="zh-CN" sz="2400" dirty="0" smtClean="0">
              <a:latin typeface="宋体" charset="-122"/>
            </a:endParaRPr>
          </a:p>
          <a:p>
            <a:pPr lvl="1" eaLnBrk="1" hangingPunct="1"/>
            <a:r>
              <a:rPr lang="zh-CN" altLang="en-US" sz="2400" b="0" dirty="0" smtClean="0">
                <a:latin typeface="宋体" charset="-122"/>
              </a:rPr>
              <a:t>深圳用</a:t>
            </a:r>
            <a:r>
              <a:rPr lang="en-US" altLang="zh-CN" sz="2400" b="0" dirty="0" err="1" smtClean="0">
                <a:latin typeface="宋体" charset="-122"/>
              </a:rPr>
              <a:t>Scaleform</a:t>
            </a:r>
            <a:r>
              <a:rPr lang="zh-CN" altLang="en-US" sz="2400" b="0" dirty="0" smtClean="0">
                <a:latin typeface="宋体" charset="-122"/>
              </a:rPr>
              <a:t>搭建怪物猎人的</a:t>
            </a:r>
            <a:r>
              <a:rPr lang="en-US" altLang="zh-CN" sz="2400" b="0" dirty="0" smtClean="0">
                <a:latin typeface="宋体" charset="-122"/>
              </a:rPr>
              <a:t>UI</a:t>
            </a:r>
          </a:p>
          <a:p>
            <a:pPr lvl="1" eaLnBrk="1" hangingPunct="1"/>
            <a:r>
              <a:rPr lang="zh-CN" altLang="en-US" sz="2400" b="0" dirty="0" smtClean="0">
                <a:latin typeface="宋体" charset="-122"/>
              </a:rPr>
              <a:t>上海之后</a:t>
            </a:r>
            <a:r>
              <a:rPr lang="en-US" altLang="zh-CN" sz="2400" b="0" dirty="0" smtClean="0">
                <a:latin typeface="宋体" charset="-122"/>
              </a:rPr>
              <a:t>evolution</a:t>
            </a:r>
            <a:r>
              <a:rPr lang="zh-CN" altLang="en-US" sz="2400" b="0" dirty="0" smtClean="0">
                <a:latin typeface="宋体" charset="-122"/>
              </a:rPr>
              <a:t>引擎做过角色</a:t>
            </a:r>
            <a:endParaRPr lang="en-US" altLang="zh-CN" sz="2400" b="0" dirty="0" smtClean="0">
              <a:latin typeface="宋体" charset="-122"/>
            </a:endParaRPr>
          </a:p>
          <a:p>
            <a:pPr lvl="1" eaLnBrk="1" hangingPunct="1"/>
            <a:r>
              <a:rPr lang="zh-CN" altLang="en-US" sz="2400" b="0" dirty="0" smtClean="0">
                <a:latin typeface="宋体" charset="-122"/>
              </a:rPr>
              <a:t>怪物猎人使用</a:t>
            </a:r>
            <a:r>
              <a:rPr lang="en-US" altLang="zh-CN" sz="2400" b="0" dirty="0" smtClean="0">
                <a:latin typeface="宋体" charset="-122"/>
              </a:rPr>
              <a:t>cry3</a:t>
            </a:r>
            <a:r>
              <a:rPr lang="zh-CN" altLang="en-US" sz="2400" b="0" dirty="0" smtClean="0">
                <a:latin typeface="宋体" charset="-122"/>
              </a:rPr>
              <a:t>后初期做怪物</a:t>
            </a:r>
            <a:r>
              <a:rPr lang="en-US" altLang="zh-CN" sz="2400" b="0" dirty="0" smtClean="0">
                <a:latin typeface="宋体" charset="-122"/>
              </a:rPr>
              <a:t>AI</a:t>
            </a:r>
            <a:r>
              <a:rPr lang="zh-CN" altLang="en-US" sz="2400" b="0" dirty="0" smtClean="0">
                <a:latin typeface="宋体" charset="-122"/>
              </a:rPr>
              <a:t>开发</a:t>
            </a:r>
            <a:endParaRPr lang="en-US" altLang="zh-CN" sz="2400" b="0" dirty="0" smtClean="0">
              <a:latin typeface="宋体" charset="-122"/>
            </a:endParaRPr>
          </a:p>
          <a:p>
            <a:pPr lvl="1" eaLnBrk="1" hangingPunct="1"/>
            <a:r>
              <a:rPr lang="zh-CN" altLang="en-US" sz="2400" b="0" dirty="0" smtClean="0">
                <a:latin typeface="宋体" charset="-122"/>
              </a:rPr>
              <a:t>怪物猎人场景物件开发流程规范制定，系统搭建和需求实现以及后续优化，同步方案设计和实施</a:t>
            </a:r>
            <a:endParaRPr lang="en-US" altLang="zh-CN" sz="2400" b="0" dirty="0" smtClean="0">
              <a:latin typeface="宋体" charset="-122"/>
            </a:endParaRPr>
          </a:p>
          <a:p>
            <a:pPr lvl="1" eaLnBrk="1" hangingPunct="1"/>
            <a:r>
              <a:rPr lang="zh-CN" altLang="en-US" sz="2400" b="0" dirty="0" smtClean="0">
                <a:latin typeface="宋体" charset="-122"/>
              </a:rPr>
              <a:t>怪物特殊玩法实现，特殊移动，与物件的交互等</a:t>
            </a:r>
            <a:endParaRPr lang="en-US" altLang="zh-CN" sz="2400" b="0" dirty="0" smtClean="0">
              <a:latin typeface="宋体" charset="-122"/>
            </a:endParaRPr>
          </a:p>
          <a:p>
            <a:pPr lvl="1" eaLnBrk="1" hangingPunct="1"/>
            <a:r>
              <a:rPr lang="zh-CN" altLang="en-US" sz="2400" b="0" dirty="0" smtClean="0">
                <a:latin typeface="宋体" charset="-122"/>
              </a:rPr>
              <a:t>怪物群体</a:t>
            </a:r>
            <a:r>
              <a:rPr lang="en-US" altLang="zh-CN" sz="2400" b="0" dirty="0" smtClean="0">
                <a:latin typeface="宋体" charset="-122"/>
              </a:rPr>
              <a:t>AI</a:t>
            </a:r>
            <a:r>
              <a:rPr lang="zh-CN" altLang="en-US" sz="2400" b="0" dirty="0" smtClean="0">
                <a:latin typeface="宋体" charset="-122"/>
              </a:rPr>
              <a:t>系统的设计和实现</a:t>
            </a:r>
            <a:endParaRPr lang="en-US" altLang="zh-CN" sz="2400" b="0" dirty="0" smtClean="0">
              <a:latin typeface="宋体" charset="-122"/>
            </a:endParaRPr>
          </a:p>
          <a:p>
            <a:pPr lvl="1" eaLnBrk="1" hangingPunct="1"/>
            <a:r>
              <a:rPr lang="zh-CN" altLang="en-US" sz="2400" b="0" dirty="0" smtClean="0">
                <a:latin typeface="宋体" charset="-122"/>
              </a:rPr>
              <a:t>一些内存优化和系统重构工作</a:t>
            </a:r>
            <a:endParaRPr lang="en-US" altLang="zh-CN" sz="24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zh-CN" altLang="en-US" dirty="0" smtClean="0">
                <a:latin typeface="宋体" panose="02010600030101010101" pitchFamily="2" charset="-122"/>
                <a:cs typeface="+mn-cs"/>
              </a:rPr>
              <a:t>解决问题</a:t>
            </a:r>
            <a:r>
              <a:rPr lang="zh-CN" altLang="en-US" dirty="0">
                <a:latin typeface="宋体" panose="02010600030101010101" pitchFamily="2" charset="-122"/>
                <a:cs typeface="+mn-cs"/>
              </a:rPr>
              <a:t>的能力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一些棘手</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的处理，客户端服务器时间流逝微小差距问题，骨骼绑定的特效轻微摆动问题，引擎的可破坏物件碎片无法显示问题以及后来很多怪物同步</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的修复</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创新能力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物件系统同步逻辑的优化，对水，植被的扩展</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学习能力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通过工作中的使用和扩展，对</a:t>
            </a:r>
            <a:r>
              <a:rPr lang="en-US" altLang="zh-CN" b="0" dirty="0" err="1" smtClean="0">
                <a:latin typeface="宋体" panose="02010600030101010101" pitchFamily="2" charset="-122"/>
                <a:cs typeface="+mn-cs"/>
              </a:rPr>
              <a:t>C</a:t>
            </a:r>
            <a:r>
              <a:rPr lang="en-US" altLang="zh-CN" b="0" dirty="0" err="1" smtClean="0">
                <a:latin typeface="宋体" panose="02010600030101010101" pitchFamily="2" charset="-122"/>
                <a:cs typeface="+mn-cs"/>
              </a:rPr>
              <a:t>ryEngine</a:t>
            </a:r>
            <a:r>
              <a:rPr lang="zh-CN" altLang="en-US" b="0" dirty="0" smtClean="0">
                <a:latin typeface="宋体" panose="02010600030101010101" pitchFamily="2" charset="-122"/>
                <a:cs typeface="+mn-cs"/>
              </a:rPr>
              <a:t>的物理和脚本模块，</a:t>
            </a:r>
            <a:r>
              <a:rPr lang="en-US" altLang="zh-CN" b="0" dirty="0" smtClean="0">
                <a:latin typeface="宋体" panose="02010600030101010101" pitchFamily="2" charset="-122"/>
                <a:cs typeface="+mn-cs"/>
              </a:rPr>
              <a:t>entity</a:t>
            </a:r>
            <a:r>
              <a:rPr lang="zh-CN" altLang="en-US" b="0" dirty="0" smtClean="0">
                <a:latin typeface="宋体" panose="02010600030101010101" pitchFamily="2" charset="-122"/>
                <a:cs typeface="+mn-cs"/>
              </a:rPr>
              <a:t>系统有深入的了解，将这些知识运用到系统设计中</a:t>
            </a:r>
            <a:endParaRPr lang="zh-CN" b="0" dirty="0">
              <a:latin typeface="宋体" panose="02010600030101010101" pitchFamily="2" charset="-122"/>
              <a:cs typeface="+mn-cs"/>
            </a:endParaRPr>
          </a:p>
          <a:p>
            <a:pPr eaLnBrk="1" hangingPunct="1">
              <a:defRPr/>
            </a:pPr>
            <a:r>
              <a:rPr lang="zh-CN" altLang="en-US" dirty="0">
                <a:latin typeface="宋体" panose="02010600030101010101" pitchFamily="2" charset="-122"/>
              </a:rPr>
              <a:t>待</a:t>
            </a:r>
            <a:r>
              <a:rPr lang="zh-CN" altLang="en-US" dirty="0" smtClean="0">
                <a:latin typeface="宋体" panose="02010600030101010101" pitchFamily="2" charset="-122"/>
              </a:rPr>
              <a:t>提升项</a:t>
            </a:r>
            <a:endParaRPr lang="en-US" altLang="zh-CN" dirty="0" smtClean="0">
              <a:latin typeface="宋体" panose="02010600030101010101" pitchFamily="2" charset="-122"/>
            </a:endParaRPr>
          </a:p>
          <a:p>
            <a:pPr marL="798513" lvl="2" indent="-261938" eaLnBrk="1" hangingPunct="1">
              <a:defRPr/>
            </a:pPr>
            <a:r>
              <a:rPr lang="zh-CN" altLang="en-US" b="0" dirty="0" smtClean="0">
                <a:latin typeface="宋体" panose="02010600030101010101" pitchFamily="2" charset="-122"/>
                <a:cs typeface="+mn-cs"/>
              </a:rPr>
              <a:t>客户端渲染知识有一定研究，但是没有实战的机会</a:t>
            </a:r>
            <a:endParaRPr lang="zh-CN" altLang="en-US"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dirty="0" smtClean="0"/>
              <a:t>知识的分享与传承</a:t>
            </a:r>
            <a:endParaRPr lang="en-US" altLang="zh-CN" dirty="0" smtClean="0"/>
          </a:p>
          <a:p>
            <a:pPr lvl="1" eaLnBrk="1" hangingPunct="1"/>
            <a:r>
              <a:rPr lang="zh-CN" altLang="en-US" b="0" dirty="0" smtClean="0"/>
              <a:t>组内分享原创课程</a:t>
            </a:r>
            <a:r>
              <a:rPr lang="en-US" altLang="zh-CN" b="0" dirty="0" smtClean="0"/>
              <a:t>《CE</a:t>
            </a:r>
            <a:r>
              <a:rPr lang="zh-CN" altLang="en-US" b="0" dirty="0" smtClean="0"/>
              <a:t>引擎</a:t>
            </a:r>
            <a:r>
              <a:rPr lang="en-US" altLang="zh-CN" b="0" dirty="0" smtClean="0"/>
              <a:t>LUA</a:t>
            </a:r>
            <a:r>
              <a:rPr lang="zh-CN" altLang="en-US" b="0" dirty="0" smtClean="0"/>
              <a:t>封装</a:t>
            </a:r>
            <a:r>
              <a:rPr lang="en-US" altLang="zh-CN" b="0" dirty="0" smtClean="0"/>
              <a:t>》</a:t>
            </a:r>
            <a:endParaRPr lang="en-US" altLang="zh-CN" b="0" dirty="0" smtClean="0"/>
          </a:p>
          <a:p>
            <a:pPr lvl="1" eaLnBrk="1" hangingPunct="1"/>
            <a:r>
              <a:rPr lang="zh-CN" altLang="en-US" b="0" dirty="0" smtClean="0"/>
              <a:t>组内</a:t>
            </a:r>
            <a:r>
              <a:rPr lang="zh-CN" altLang="en-US" b="0" dirty="0" smtClean="0"/>
              <a:t>分享场景物件系统的设计</a:t>
            </a:r>
            <a:endParaRPr lang="en-US" altLang="zh-CN" b="0" dirty="0" smtClean="0"/>
          </a:p>
          <a:p>
            <a:pPr lvl="1" eaLnBrk="1" hangingPunct="1"/>
            <a:r>
              <a:rPr lang="en-US" altLang="zh-CN" b="0" dirty="0" smtClean="0"/>
              <a:t>KM</a:t>
            </a:r>
            <a:r>
              <a:rPr lang="zh-CN" altLang="en-US" b="0" dirty="0" smtClean="0"/>
              <a:t>分享</a:t>
            </a:r>
            <a:r>
              <a:rPr lang="en-US" altLang="zh-CN" b="0" dirty="0" smtClean="0"/>
              <a:t>《C++</a:t>
            </a:r>
            <a:r>
              <a:rPr lang="zh-CN" altLang="en-US" b="0" dirty="0" smtClean="0"/>
              <a:t>析构与泄漏 之准备篇</a:t>
            </a:r>
            <a:r>
              <a:rPr lang="en-US" altLang="zh-CN" b="0" dirty="0" smtClean="0"/>
              <a:t>》</a:t>
            </a:r>
            <a:r>
              <a:rPr lang="zh-CN" altLang="en-US" b="0" dirty="0" smtClean="0"/>
              <a:t>：</a:t>
            </a:r>
            <a:r>
              <a:rPr lang="en-US" altLang="zh-CN" b="0" dirty="0" smtClean="0"/>
              <a:t> </a:t>
            </a:r>
            <a:r>
              <a:rPr lang="en-US" altLang="zh-CN" b="0" dirty="0" smtClean="0">
                <a:hlinkClick r:id="rId3"/>
              </a:rPr>
              <a:t>http://km.oa.com/articles/show/190379</a:t>
            </a:r>
            <a:endParaRPr lang="en-US" altLang="zh-CN" b="0" dirty="0" smtClean="0"/>
          </a:p>
          <a:p>
            <a:pPr lvl="1" eaLnBrk="1" hangingPunct="1"/>
            <a:r>
              <a:rPr lang="en-US" altLang="zh-CN" b="0" dirty="0" smtClean="0"/>
              <a:t>KM</a:t>
            </a:r>
            <a:r>
              <a:rPr lang="zh-CN" altLang="en-US" b="0" dirty="0" smtClean="0"/>
              <a:t>分享</a:t>
            </a:r>
            <a:r>
              <a:rPr lang="en-US" altLang="zh-CN" b="0" dirty="0" smtClean="0"/>
              <a:t>《C++</a:t>
            </a:r>
            <a:r>
              <a:rPr lang="zh-CN" altLang="en-US" b="0" dirty="0" smtClean="0"/>
              <a:t>析构与泄漏 之深入篇</a:t>
            </a:r>
            <a:r>
              <a:rPr lang="en-US" altLang="zh-CN" b="0" dirty="0" smtClean="0"/>
              <a:t>》</a:t>
            </a:r>
            <a:r>
              <a:rPr lang="zh-CN" altLang="en-US" b="0" dirty="0" smtClean="0"/>
              <a:t>：</a:t>
            </a:r>
            <a:r>
              <a:rPr lang="en-US" altLang="zh-CN" b="0" dirty="0" smtClean="0"/>
              <a:t> </a:t>
            </a:r>
            <a:r>
              <a:rPr lang="en-US" altLang="zh-CN" b="0" dirty="0" smtClean="0">
                <a:hlinkClick r:id="rId4"/>
              </a:rPr>
              <a:t>http://km.oa.com/articles/show/190382</a:t>
            </a:r>
            <a:endParaRPr lang="en-US" altLang="zh-CN" b="0" dirty="0" smtClean="0"/>
          </a:p>
          <a:p>
            <a:pPr lvl="1" eaLnBrk="1" hangingPunct="1"/>
            <a:r>
              <a:rPr lang="en-US" altLang="zh-CN" b="0" dirty="0" smtClean="0"/>
              <a:t>KM</a:t>
            </a:r>
            <a:r>
              <a:rPr lang="zh-CN" altLang="en-US" b="0" dirty="0" smtClean="0"/>
              <a:t>分享</a:t>
            </a:r>
            <a:r>
              <a:rPr lang="en-US" altLang="zh-CN" b="0" dirty="0" smtClean="0"/>
              <a:t>《C++</a:t>
            </a:r>
            <a:r>
              <a:rPr lang="zh-CN" altLang="en-US" b="0" dirty="0" smtClean="0"/>
              <a:t>析构与泄漏 之泄漏篇</a:t>
            </a:r>
            <a:r>
              <a:rPr lang="en-US" altLang="zh-CN" b="0" dirty="0" smtClean="0"/>
              <a:t>》</a:t>
            </a:r>
            <a:r>
              <a:rPr lang="zh-CN" altLang="en-US" b="0" dirty="0" smtClean="0"/>
              <a:t>：</a:t>
            </a:r>
            <a:r>
              <a:rPr lang="en-US" altLang="zh-CN" b="0" dirty="0" smtClean="0"/>
              <a:t> </a:t>
            </a:r>
            <a:r>
              <a:rPr lang="en-US" altLang="zh-CN" b="0" dirty="0" smtClean="0">
                <a:hlinkClick r:id="rId5"/>
              </a:rPr>
              <a:t>http://km.oa.com/articles/show/190383</a:t>
            </a:r>
            <a:endParaRPr lang="en-US" altLang="zh-CN" b="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专业影响力和贡献</a:t>
            </a:r>
            <a:endParaRPr lang="zh-CN" altLang="en-US" dirty="0"/>
          </a:p>
        </p:txBody>
      </p:sp>
      <p:sp>
        <p:nvSpPr>
          <p:cNvPr id="3" name="内容占位符 2"/>
          <p:cNvSpPr>
            <a:spLocks noGrp="1"/>
          </p:cNvSpPr>
          <p:nvPr>
            <p:ph idx="1"/>
          </p:nvPr>
        </p:nvSpPr>
        <p:spPr>
          <a:xfrm>
            <a:off x="685800" y="1600200"/>
            <a:ext cx="7543800" cy="3962400"/>
          </a:xfrm>
        </p:spPr>
        <p:txBody>
          <a:bodyPr/>
          <a:lstStyle/>
          <a:p>
            <a:pPr eaLnBrk="1" hangingPunct="1"/>
            <a:r>
              <a:rPr lang="zh-CN" altLang="en-US" dirty="0" smtClean="0"/>
              <a:t>专业课程的讲授</a:t>
            </a:r>
            <a:endParaRPr lang="en-US" altLang="zh-CN" dirty="0" smtClean="0"/>
          </a:p>
          <a:p>
            <a:pPr lvl="1" eaLnBrk="1" hangingPunct="1"/>
            <a:r>
              <a:rPr lang="en-US" altLang="zh-CN" b="0" dirty="0" smtClean="0"/>
              <a:t>BU</a:t>
            </a:r>
            <a:r>
              <a:rPr lang="zh-CN" altLang="en-US" b="0" dirty="0" smtClean="0"/>
              <a:t>内课程分享场景物件系统的设计</a:t>
            </a:r>
            <a:endParaRPr lang="en-US" altLang="zh-CN" b="0" dirty="0" smtClean="0"/>
          </a:p>
          <a:p>
            <a:pPr eaLnBrk="1" hangingPunct="1"/>
            <a:r>
              <a:rPr lang="zh-CN" altLang="en-US" dirty="0" smtClean="0"/>
              <a:t>流程</a:t>
            </a:r>
            <a:r>
              <a:rPr lang="en-US" altLang="zh-CN" dirty="0" smtClean="0"/>
              <a:t>/</a:t>
            </a:r>
            <a:r>
              <a:rPr lang="zh-CN" altLang="en-US" dirty="0" smtClean="0"/>
              <a:t>方法</a:t>
            </a:r>
            <a:r>
              <a:rPr lang="en-US" altLang="zh-CN" dirty="0" smtClean="0"/>
              <a:t>/</a:t>
            </a:r>
            <a:r>
              <a:rPr lang="zh-CN" altLang="en-US" dirty="0" smtClean="0"/>
              <a:t>工具的优化</a:t>
            </a:r>
            <a:endParaRPr lang="en-US" altLang="zh-CN" dirty="0" smtClean="0"/>
          </a:p>
          <a:p>
            <a:pPr lvl="1" eaLnBrk="1" hangingPunct="1"/>
            <a:r>
              <a:rPr lang="zh-CN" altLang="en-US" b="0" dirty="0" smtClean="0"/>
              <a:t>通过物件系统的迭代，组件化提高开发效率，</a:t>
            </a:r>
            <a:r>
              <a:rPr lang="en-US" altLang="zh-CN" b="0" dirty="0" smtClean="0"/>
              <a:t>archetype</a:t>
            </a:r>
            <a:r>
              <a:rPr lang="zh-CN" altLang="en-US" b="0" dirty="0" smtClean="0"/>
              <a:t>不断降低迭代成本，场景设计师几乎无返工现象</a:t>
            </a:r>
            <a:endParaRPr lang="en-US" altLang="zh-CN" b="0" dirty="0" smtClean="0"/>
          </a:p>
          <a:p>
            <a:pPr lvl="1" eaLnBrk="1" hangingPunct="1"/>
            <a:r>
              <a:rPr lang="zh-CN" altLang="en-US" b="0" dirty="0" smtClean="0"/>
              <a:t>成功将物件系统推广到角色组的</a:t>
            </a:r>
            <a:r>
              <a:rPr lang="en-US" altLang="zh-CN" b="0" dirty="0" smtClean="0"/>
              <a:t>item</a:t>
            </a:r>
            <a:r>
              <a:rPr lang="zh-CN" altLang="en-US" b="0" dirty="0" smtClean="0"/>
              <a:t>逻辑的</a:t>
            </a:r>
            <a:r>
              <a:rPr lang="zh-CN" altLang="en-US" b="0" dirty="0" smtClean="0"/>
              <a:t>使用</a:t>
            </a:r>
            <a:endParaRPr lang="en-US" altLang="zh-CN" b="0" dirty="0" smtClean="0"/>
          </a:p>
          <a:p>
            <a:pPr lvl="1" eaLnBrk="1" hangingPunct="1"/>
            <a:r>
              <a:rPr lang="zh-CN" altLang="en-US" b="0" dirty="0" smtClean="0"/>
              <a:t>数据分为静态动态思路优化了早期封装的动画系统，把静态数据共享，每个副本节约</a:t>
            </a:r>
            <a:r>
              <a:rPr lang="en-US" altLang="zh-CN" b="0" dirty="0" smtClean="0"/>
              <a:t>30M</a:t>
            </a:r>
            <a:r>
              <a:rPr lang="zh-CN" altLang="en-US" b="0" dirty="0" smtClean="0"/>
              <a:t>，同时学习了单进程多副本框架</a:t>
            </a:r>
            <a:endParaRPr lang="en-US" altLang="zh-CN" b="0" dirty="0" smtClean="0"/>
          </a:p>
          <a:p>
            <a:pPr lvl="1" eaLnBrk="1" hangingPunct="1"/>
            <a:r>
              <a:rPr lang="zh-CN" altLang="en-US" b="0" dirty="0" smtClean="0"/>
              <a:t>逻辑实现分层的功能推动怪物</a:t>
            </a:r>
            <a:r>
              <a:rPr lang="zh-CN" altLang="en-US" b="0" smtClean="0"/>
              <a:t>的一些系统开发</a:t>
            </a:r>
            <a:endParaRPr lang="en-US" altLang="zh-CN" b="0" dirty="0" smtClean="0"/>
          </a:p>
          <a:p>
            <a:pPr lvl="1" eaLnBrk="1" hangingPunct="1"/>
            <a:endParaRPr lang="en-US" altLang="zh-CN" sz="1200"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工作感言</a:t>
            </a:r>
            <a:endParaRPr lang="zh-CN" altLang="en-US" dirty="0" smtClean="0"/>
          </a:p>
        </p:txBody>
      </p:sp>
      <p:sp>
        <p:nvSpPr>
          <p:cNvPr id="19459" name="Rectangle 3"/>
          <p:cNvSpPr>
            <a:spLocks noGrp="1" noChangeArrowheads="1"/>
          </p:cNvSpPr>
          <p:nvPr>
            <p:ph type="body" idx="1"/>
          </p:nvPr>
        </p:nvSpPr>
        <p:spPr>
          <a:xfrm>
            <a:off x="609600" y="1295400"/>
            <a:ext cx="7543800" cy="4419600"/>
          </a:xfrm>
        </p:spPr>
        <p:txBody>
          <a:bodyPr/>
          <a:lstStyle/>
          <a:p>
            <a:pPr lvl="1" eaLnBrk="1" hangingPunct="1"/>
            <a:r>
              <a:rPr lang="zh-CN" altLang="en-US" sz="2400" dirty="0" smtClean="0"/>
              <a:t>面对工作中的不爽，不要抱怨，不要逃避，那是新的发光点，去试图解决，优化，看似简单工作也能做的出彩</a:t>
            </a:r>
            <a:endParaRPr lang="en-US" altLang="zh-CN" sz="240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entity</a:t>
            </a:r>
            <a:r>
              <a:rPr lang="zh-CN" altLang="en-US" dirty="0" smtClean="0"/>
              <a:t>系统简介</a:t>
            </a:r>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95400" y="1752600"/>
            <a:ext cx="644556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en-US" altLang="zh-CN" dirty="0" smtClean="0"/>
              <a:t>Cry3</a:t>
            </a:r>
            <a:r>
              <a:rPr lang="zh-CN" altLang="en-US" dirty="0" smtClean="0"/>
              <a:t>提供的物件系统</a:t>
            </a:r>
            <a:endParaRPr lang="en-US" altLang="zh-CN" dirty="0" smtClean="0"/>
          </a:p>
          <a:p>
            <a:pPr eaLnBrk="1" hangingPunct="1"/>
            <a:r>
              <a:rPr lang="zh-CN" altLang="en-US" dirty="0" smtClean="0"/>
              <a:t>用</a:t>
            </a:r>
            <a:r>
              <a:rPr lang="en-US" altLang="zh-CN" dirty="0" smtClean="0"/>
              <a:t>LUA</a:t>
            </a:r>
            <a:r>
              <a:rPr lang="zh-CN" altLang="en-US" dirty="0" smtClean="0"/>
              <a:t>来定义</a:t>
            </a:r>
            <a:r>
              <a:rPr lang="en-US" altLang="zh-CN" dirty="0" smtClean="0"/>
              <a:t>entity</a:t>
            </a:r>
            <a:r>
              <a:rPr lang="zh-CN" altLang="en-US" dirty="0" smtClean="0"/>
              <a:t>，假设</a:t>
            </a:r>
            <a:r>
              <a:rPr lang="en-US" altLang="zh-CN" dirty="0" smtClean="0"/>
              <a:t>A.lua</a:t>
            </a:r>
          </a:p>
          <a:p>
            <a:pPr eaLnBrk="1" hangingPunct="1">
              <a:buNone/>
            </a:pPr>
            <a:r>
              <a:rPr lang="en-US" altLang="zh-CN" b="0" dirty="0" smtClean="0"/>
              <a:t>	A = </a:t>
            </a:r>
          </a:p>
          <a:p>
            <a:pPr eaLnBrk="1" hangingPunct="1">
              <a:buNone/>
            </a:pPr>
            <a:r>
              <a:rPr lang="en-US" altLang="zh-CN" b="0" dirty="0" smtClean="0"/>
              <a:t>	{</a:t>
            </a:r>
          </a:p>
          <a:p>
            <a:pPr lvl="1" eaLnBrk="1" hangingPunct="1">
              <a:buNone/>
            </a:pPr>
            <a:r>
              <a:rPr lang="en-US" altLang="zh-CN" b="0" dirty="0" smtClean="0"/>
              <a:t>	Properties = </a:t>
            </a:r>
          </a:p>
          <a:p>
            <a:pPr lvl="1" eaLnBrk="1" hangingPunct="1">
              <a:buNone/>
            </a:pPr>
            <a:r>
              <a:rPr lang="en-US" altLang="zh-CN" b="0" dirty="0" smtClean="0"/>
              <a:t>	{</a:t>
            </a:r>
          </a:p>
          <a:p>
            <a:pPr lvl="2" eaLnBrk="1" hangingPunct="1">
              <a:buNone/>
            </a:pPr>
            <a:r>
              <a:rPr lang="en-US" altLang="zh-CN" b="0" dirty="0" smtClean="0"/>
              <a:t>	Model = “objects/box.cga”,</a:t>
            </a:r>
          </a:p>
          <a:p>
            <a:pPr lvl="1" eaLnBrk="1" hangingPunct="1">
              <a:buNone/>
            </a:pPr>
            <a:r>
              <a:rPr lang="en-US" altLang="zh-CN" b="0" dirty="0" smtClean="0"/>
              <a:t>	},</a:t>
            </a:r>
          </a:p>
          <a:p>
            <a:pPr eaLnBrk="1" hangingPunct="1">
              <a:buNone/>
            </a:pPr>
            <a:r>
              <a:rPr lang="en-US" altLang="zh-CN" b="0" dirty="0" smtClean="0"/>
              <a:t>	}</a:t>
            </a:r>
          </a:p>
          <a:p>
            <a:pPr eaLnBrk="1" hangingPunct="1">
              <a:buNone/>
            </a:pPr>
            <a:r>
              <a:rPr lang="en-US" altLang="zh-CN" b="0" dirty="0" smtClean="0"/>
              <a:t>	function A:OnSpawn()</a:t>
            </a:r>
          </a:p>
          <a:p>
            <a:pPr eaLnBrk="1" hangingPunct="1">
              <a:buNone/>
            </a:pPr>
            <a:r>
              <a:rPr lang="en-US" altLang="zh-CN" b="0" dirty="0" smtClean="0"/>
              <a:t>		…</a:t>
            </a:r>
          </a:p>
          <a:p>
            <a:pPr eaLnBrk="1" hangingPunct="1">
              <a:buNone/>
            </a:pPr>
            <a:r>
              <a:rPr lang="en-US" altLang="zh-CN" b="0" dirty="0" smtClean="0"/>
              <a:t>	end </a:t>
            </a:r>
          </a:p>
          <a:p>
            <a:pPr eaLnBrk="1" hangingPunct="1">
              <a:buNone/>
            </a:pPr>
            <a:r>
              <a:rPr lang="en-US" altLang="zh-CN" b="0" dirty="0" smtClean="0"/>
              <a:t>	</a:t>
            </a:r>
            <a:r>
              <a:rPr lang="en-US" altLang="zh-CN" b="0" dirty="0" err="1" smtClean="0"/>
              <a:t>RegisterFactory</a:t>
            </a:r>
            <a:r>
              <a:rPr lang="en-US" altLang="zh-CN" b="0" dirty="0" smtClean="0"/>
              <a:t>(“</a:t>
            </a:r>
            <a:r>
              <a:rPr lang="en-US" altLang="zh-CN" b="0" dirty="0" err="1" smtClean="0"/>
              <a:t>A”,&amp;ClassACreator</a:t>
            </a:r>
            <a:r>
              <a:rPr lang="en-US" altLang="zh-CN" b="0" dirty="0" smtClean="0"/>
              <a:t>);     //C++</a:t>
            </a:r>
            <a:r>
              <a:rPr lang="zh-CN" altLang="en-US" b="0" dirty="0" smtClean="0"/>
              <a:t>中调用</a:t>
            </a:r>
            <a:endParaRPr lang="en-US" altLang="zh-CN"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提供的物件系统</a:t>
            </a:r>
            <a:endParaRPr lang="en-US" altLang="zh-CN" dirty="0" smtClean="0"/>
          </a:p>
          <a:p>
            <a:pPr lvl="1" eaLnBrk="1" hangingPunct="1"/>
            <a:r>
              <a:rPr lang="zh-CN" altLang="en-US" sz="2400" b="0" dirty="0" smtClean="0"/>
              <a:t>每个物件功能单一，与</a:t>
            </a:r>
            <a:r>
              <a:rPr lang="en-US" altLang="zh-CN" sz="2400" b="0" dirty="0" smtClean="0"/>
              <a:t>C++</a:t>
            </a:r>
            <a:r>
              <a:rPr lang="zh-CN" altLang="en-US" sz="2400" b="0" dirty="0" smtClean="0"/>
              <a:t>的对象唯一对应，</a:t>
            </a:r>
            <a:r>
              <a:rPr lang="en-US" altLang="zh-CN" sz="2400" b="0" dirty="0" smtClean="0"/>
              <a:t>game factory</a:t>
            </a:r>
            <a:r>
              <a:rPr lang="zh-CN" altLang="en-US" sz="2400" b="0" dirty="0" smtClean="0"/>
              <a:t>的</a:t>
            </a:r>
            <a:r>
              <a:rPr lang="en-US" altLang="zh-CN" sz="2400" b="0" dirty="0" smtClean="0"/>
              <a:t>key</a:t>
            </a:r>
            <a:r>
              <a:rPr lang="zh-CN" altLang="en-US" sz="2400" b="0" dirty="0" smtClean="0"/>
              <a:t>与</a:t>
            </a:r>
            <a:r>
              <a:rPr lang="en-US" altLang="zh-CN" sz="2400" b="0" dirty="0" smtClean="0"/>
              <a:t>LUA</a:t>
            </a:r>
            <a:r>
              <a:rPr lang="zh-CN" altLang="en-US" sz="2400" b="0" dirty="0" smtClean="0"/>
              <a:t>文件名</a:t>
            </a:r>
            <a:endParaRPr lang="en-US" altLang="zh-CN" sz="2400" b="0" dirty="0" smtClean="0"/>
          </a:p>
          <a:p>
            <a:pPr lvl="1" eaLnBrk="1" hangingPunct="1"/>
            <a:r>
              <a:rPr lang="en-US" altLang="zh-CN" sz="2400" b="0" dirty="0" smtClean="0"/>
              <a:t>Flow graph</a:t>
            </a:r>
            <a:r>
              <a:rPr lang="zh-CN" altLang="en-US" sz="2400" b="0" dirty="0" smtClean="0"/>
              <a:t>用来把各个物件串起来</a:t>
            </a:r>
            <a:endParaRPr lang="en-US" altLang="zh-CN" sz="2400" b="0" dirty="0" smtClean="0"/>
          </a:p>
          <a:p>
            <a:pPr lvl="1" eaLnBrk="1" hangingPunct="1"/>
            <a:r>
              <a:rPr lang="zh-CN" altLang="en-US" sz="2400" b="0" dirty="0" smtClean="0"/>
              <a:t>无同步和恢复逻辑（基本与</a:t>
            </a:r>
            <a:r>
              <a:rPr lang="en-US" altLang="zh-CN" sz="2400" b="0" dirty="0" smtClean="0"/>
              <a:t>game play</a:t>
            </a:r>
            <a:r>
              <a:rPr lang="zh-CN" altLang="en-US" sz="2400" b="0" dirty="0" smtClean="0"/>
              <a:t>无关，同步的是导致物件状态或者属性改变的事件，爆炸，进入离开等，或者是起到配置作用，重力场，出生点）</a:t>
            </a:r>
            <a:endParaRPr lang="en-US" altLang="zh-CN" sz="2400" b="0" dirty="0" smtClean="0"/>
          </a:p>
          <a:p>
            <a:pPr lvl="1" eaLnBrk="1" hangingPunct="1"/>
            <a:r>
              <a:rPr lang="zh-CN" altLang="en-US" sz="2400" b="0" dirty="0" smtClean="0"/>
              <a:t>动态生成的物件逻辑只能用</a:t>
            </a:r>
            <a:r>
              <a:rPr lang="en-US" altLang="zh-CN" sz="2400" b="0" dirty="0" smtClean="0"/>
              <a:t>LUA</a:t>
            </a:r>
            <a:r>
              <a:rPr lang="zh-CN" altLang="en-US" sz="2400" b="0" dirty="0" smtClean="0"/>
              <a:t>脚本编写逻辑</a:t>
            </a:r>
            <a:endParaRPr lang="en-US" altLang="zh-CN" sz="2400" b="0" dirty="0" smtClean="0"/>
          </a:p>
          <a:p>
            <a:pPr lvl="1" eaLnBrk="1" hangingPunct="1"/>
            <a:r>
              <a:rPr lang="zh-CN" altLang="en-US" sz="2400" b="0" dirty="0" smtClean="0"/>
              <a:t>大部分拖入场景的物件，基本属性保存在关卡数据内</a:t>
            </a:r>
            <a:endParaRPr lang="en-US" altLang="zh-CN" sz="2400" b="0" dirty="0" smtClean="0"/>
          </a:p>
          <a:p>
            <a:pPr lvl="1" eaLnBrk="1" hangingPunct="1"/>
            <a:r>
              <a:rPr lang="zh-CN" altLang="en-US" sz="2400" b="0" dirty="0" smtClean="0"/>
              <a:t>游戏一些基本元素水，植被等只有渲染逻辑，不可控制</a:t>
            </a:r>
            <a:endParaRPr lang="en-US" altLang="zh-CN" sz="24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1 </a:t>
            </a:r>
          </a:p>
        </p:txBody>
      </p:sp>
      <p:pic>
        <p:nvPicPr>
          <p:cNvPr id="2050" name="Picture 2"/>
          <p:cNvPicPr>
            <a:picLocks noChangeAspect="1" noChangeArrowheads="1"/>
          </p:cNvPicPr>
          <p:nvPr/>
        </p:nvPicPr>
        <p:blipFill>
          <a:blip r:embed="rId3"/>
          <a:srcRect/>
          <a:stretch>
            <a:fillRect/>
          </a:stretch>
        </p:blipFill>
        <p:spPr bwMode="auto">
          <a:xfrm>
            <a:off x="1600200" y="2209800"/>
            <a:ext cx="5819641"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2</a:t>
            </a:r>
          </a:p>
        </p:txBody>
      </p:sp>
      <p:pic>
        <p:nvPicPr>
          <p:cNvPr id="3074" name="Picture 2"/>
          <p:cNvPicPr>
            <a:picLocks noChangeAspect="1" noChangeArrowheads="1"/>
          </p:cNvPicPr>
          <p:nvPr/>
        </p:nvPicPr>
        <p:blipFill>
          <a:blip r:embed="rId3"/>
          <a:srcRect/>
          <a:stretch>
            <a:fillRect/>
          </a:stretch>
        </p:blipFill>
        <p:spPr bwMode="auto">
          <a:xfrm>
            <a:off x="990600" y="1981200"/>
            <a:ext cx="714756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914399" y="1752600"/>
            <a:ext cx="764409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en-US" altLang="zh-CN" dirty="0" smtClean="0"/>
              <a:t>Cry3</a:t>
            </a:r>
            <a:r>
              <a:rPr lang="zh-CN" altLang="en-US" dirty="0" smtClean="0"/>
              <a:t>物件系统的缺点：</a:t>
            </a:r>
            <a:endParaRPr lang="en-US" altLang="zh-CN" dirty="0" smtClean="0"/>
          </a:p>
          <a:p>
            <a:pPr lvl="1" eaLnBrk="1" hangingPunct="1"/>
            <a:r>
              <a:rPr lang="zh-CN" altLang="en-US" b="0" dirty="0" smtClean="0">
                <a:latin typeface="宋体" charset="-122"/>
              </a:rPr>
              <a:t>不能应对策划的复杂需求，比如物件的多样化和组合关系，尤其是组合关系</a:t>
            </a:r>
            <a:endParaRPr lang="en-US" altLang="zh-CN" b="0" dirty="0" smtClean="0">
              <a:latin typeface="宋体" charset="-122"/>
            </a:endParaRPr>
          </a:p>
          <a:p>
            <a:pPr lvl="1" eaLnBrk="1" hangingPunct="1"/>
            <a:r>
              <a:rPr lang="zh-CN" altLang="en-US" b="0" dirty="0" smtClean="0">
                <a:latin typeface="宋体" charset="-122"/>
              </a:rPr>
              <a:t>同步和恢复只能靠客户端自己计算（比如可破坏物件，同步的是爆炸，而不是物件的行为），计算结果可能不一致</a:t>
            </a:r>
            <a:endParaRPr lang="en-US" altLang="zh-CN" b="0" dirty="0" smtClean="0">
              <a:latin typeface="宋体" charset="-122"/>
            </a:endParaRPr>
          </a:p>
          <a:p>
            <a:pPr lvl="1" eaLnBrk="1" hangingPunct="1"/>
            <a:r>
              <a:rPr lang="zh-CN" altLang="en-US" b="0" dirty="0" smtClean="0">
                <a:latin typeface="宋体" charset="-122"/>
              </a:rPr>
              <a:t>动态物件开发只能在脚本中进行，策划和</a:t>
            </a:r>
            <a:r>
              <a:rPr lang="en-US" altLang="zh-CN" b="0" dirty="0" smtClean="0">
                <a:latin typeface="宋体" charset="-122"/>
              </a:rPr>
              <a:t>level designer</a:t>
            </a:r>
            <a:r>
              <a:rPr lang="zh-CN" altLang="en-US" b="0" dirty="0" smtClean="0">
                <a:latin typeface="宋体" charset="-122"/>
              </a:rPr>
              <a:t>参与度低</a:t>
            </a:r>
            <a:endParaRPr lang="en-US" altLang="zh-CN" b="0" dirty="0" smtClean="0">
              <a:latin typeface="宋体" charset="-122"/>
            </a:endParaRPr>
          </a:p>
          <a:p>
            <a:pPr lvl="1" eaLnBrk="1" hangingPunct="1"/>
            <a:r>
              <a:rPr lang="zh-CN" altLang="en-US" b="0" dirty="0" smtClean="0">
                <a:latin typeface="宋体" charset="-122"/>
              </a:rPr>
              <a:t>属性保存在关卡文件，当物件逻辑迭代的时候需要打开关卡修改，尤其是属性默认值发生修改的时候，由于之前的值已经写入关卡数据，新的默认值无法生效，</a:t>
            </a:r>
            <a:r>
              <a:rPr lang="en-US" altLang="zh-CN" b="0" dirty="0" smtClean="0">
                <a:latin typeface="宋体" charset="-122"/>
              </a:rPr>
              <a:t>LD</a:t>
            </a:r>
            <a:r>
              <a:rPr lang="zh-CN" altLang="en-US" b="0" dirty="0" smtClean="0">
                <a:latin typeface="宋体" charset="-122"/>
              </a:rPr>
              <a:t>需要逐个修改</a:t>
            </a:r>
            <a:endParaRPr lang="en-US" altLang="zh-CN" b="0" dirty="0" smtClean="0">
              <a:latin typeface="宋体" charset="-122"/>
            </a:endParaRPr>
          </a:p>
          <a:p>
            <a:pPr lvl="1" eaLnBrk="1" hangingPunct="1"/>
            <a:r>
              <a:rPr lang="zh-CN" altLang="en-US" b="0" dirty="0" smtClean="0">
                <a:latin typeface="宋体" charset="-122"/>
              </a:rPr>
              <a:t>一些功能缺失，比如水的升降，</a:t>
            </a:r>
            <a:r>
              <a:rPr lang="en-US" altLang="zh-CN" b="0" dirty="0" smtClean="0">
                <a:latin typeface="宋体" charset="-122"/>
              </a:rPr>
              <a:t>entity </a:t>
            </a:r>
            <a:r>
              <a:rPr lang="zh-CN" altLang="en-US" b="0" dirty="0" smtClean="0">
                <a:latin typeface="宋体" charset="-122"/>
              </a:rPr>
              <a:t>模型支持</a:t>
            </a:r>
            <a:r>
              <a:rPr lang="en-US" altLang="zh-CN" b="0" dirty="0" smtClean="0">
                <a:latin typeface="宋体" charset="-122"/>
              </a:rPr>
              <a:t>touch bending</a:t>
            </a: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14155</TotalTime>
  <Pages>0</Pages>
  <Words>2393</Words>
  <Characters>0</Characters>
  <Application>Microsoft Office PowerPoint</Application>
  <DocSecurity>0</DocSecurity>
  <PresentationFormat>全屏显示(4:3)</PresentationFormat>
  <Lines>0</Lines>
  <Paragraphs>224</Paragraphs>
  <Slides>23</Slides>
  <Notes>21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2006_03_09_Tencent_QQ.COM_Template</vt:lpstr>
      <vt:lpstr>软件开发类_客户端前台通道面试陈述 </vt:lpstr>
      <vt:lpstr>个人经历概述</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丰富多样的怪物特殊玩法</vt:lpstr>
      <vt:lpstr>专业领域专长和不足（结合通道能力标准）</vt:lpstr>
      <vt:lpstr>专业领域专长和不足（结合通道能力标准）</vt:lpstr>
      <vt:lpstr>专业影响力和贡献</vt:lpstr>
      <vt:lpstr>专业影响力和贡献</vt:lpstr>
      <vt:lpstr>工作感言</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MC SYSTEM</cp:lastModifiedBy>
  <cp:revision>874</cp:revision>
  <cp:lastPrinted>1899-12-30T00:00:00Z</cp:lastPrinted>
  <dcterms:created xsi:type="dcterms:W3CDTF">2006-03-09T11:35:13Z</dcterms:created>
  <dcterms:modified xsi:type="dcterms:W3CDTF">2014-08-26T19:08:50Z</dcterms:modified>
</cp:coreProperties>
</file>