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3"/>
  </p:notesMasterIdLst>
  <p:sldIdLst>
    <p:sldId id="256" r:id="rId2"/>
    <p:sldId id="450" r:id="rId3"/>
    <p:sldId id="451" r:id="rId4"/>
    <p:sldId id="459" r:id="rId5"/>
    <p:sldId id="460" r:id="rId6"/>
    <p:sldId id="461" r:id="rId7"/>
    <p:sldId id="462" r:id="rId8"/>
    <p:sldId id="463" r:id="rId9"/>
    <p:sldId id="454" r:id="rId10"/>
    <p:sldId id="458" r:id="rId11"/>
    <p:sldId id="455" r:id="rId12"/>
  </p:sldIdLst>
  <p:sldSz cx="9144000" cy="6858000" type="screen4x3"/>
  <p:notesSz cx="6858000" cy="9144000"/>
  <p:defaultTextStyle>
    <a:defPPr>
      <a:defRPr lang="zh-CN"/>
    </a:defPPr>
    <a:lvl1pPr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1pPr>
    <a:lvl2pPr marL="4572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2pPr>
    <a:lvl3pPr marL="9144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3pPr>
    <a:lvl4pPr marL="13716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4pPr>
    <a:lvl5pPr marL="1828800" algn="l" rtl="0" eaLnBrk="0" fontAlgn="base" hangingPunct="0">
      <a:spcBef>
        <a:spcPct val="0"/>
      </a:spcBef>
      <a:spcAft>
        <a:spcPct val="0"/>
      </a:spcAft>
      <a:defRPr sz="1600" b="1" kern="1200">
        <a:solidFill>
          <a:schemeClr val="tx1"/>
        </a:solidFill>
        <a:latin typeface="楷体" pitchFamily="49" charset="-122"/>
        <a:ea typeface="楷体" pitchFamily="49" charset="-122"/>
        <a:cs typeface="+mn-cs"/>
      </a:defRPr>
    </a:lvl5pPr>
    <a:lvl6pPr marL="2286000" algn="l" defTabSz="914400" rtl="0" eaLnBrk="1" latinLnBrk="0" hangingPunct="1">
      <a:defRPr sz="1600" b="1" kern="1200">
        <a:solidFill>
          <a:schemeClr val="tx1"/>
        </a:solidFill>
        <a:latin typeface="楷体" pitchFamily="49" charset="-122"/>
        <a:ea typeface="楷体" pitchFamily="49" charset="-122"/>
        <a:cs typeface="+mn-cs"/>
      </a:defRPr>
    </a:lvl6pPr>
    <a:lvl7pPr marL="2743200" algn="l" defTabSz="914400" rtl="0" eaLnBrk="1" latinLnBrk="0" hangingPunct="1">
      <a:defRPr sz="1600" b="1" kern="1200">
        <a:solidFill>
          <a:schemeClr val="tx1"/>
        </a:solidFill>
        <a:latin typeface="楷体" pitchFamily="49" charset="-122"/>
        <a:ea typeface="楷体" pitchFamily="49" charset="-122"/>
        <a:cs typeface="+mn-cs"/>
      </a:defRPr>
    </a:lvl7pPr>
    <a:lvl8pPr marL="3200400" algn="l" defTabSz="914400" rtl="0" eaLnBrk="1" latinLnBrk="0" hangingPunct="1">
      <a:defRPr sz="1600" b="1" kern="1200">
        <a:solidFill>
          <a:schemeClr val="tx1"/>
        </a:solidFill>
        <a:latin typeface="楷体" pitchFamily="49" charset="-122"/>
        <a:ea typeface="楷体" pitchFamily="49" charset="-122"/>
        <a:cs typeface="+mn-cs"/>
      </a:defRPr>
    </a:lvl8pPr>
    <a:lvl9pPr marL="3657600" algn="l" defTabSz="914400" rtl="0" eaLnBrk="1" latinLnBrk="0" hangingPunct="1">
      <a:defRPr sz="1600" b="1" kern="1200">
        <a:solidFill>
          <a:schemeClr val="tx1"/>
        </a:solidFill>
        <a:latin typeface="楷体" pitchFamily="49" charset="-122"/>
        <a:ea typeface="楷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89"/>
    <a:srgbClr val="FF0000"/>
    <a:srgbClr val="A5032D"/>
    <a:srgbClr val="BE270E"/>
    <a:srgbClr val="CCCC00"/>
    <a:srgbClr val="CC9900"/>
    <a:srgbClr val="3333FF"/>
    <a:srgbClr val="CC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587" autoAdjust="0"/>
  </p:normalViewPr>
  <p:slideViewPr>
    <p:cSldViewPr>
      <p:cViewPr varScale="1">
        <p:scale>
          <a:sx n="45" d="100"/>
          <a:sy n="45" d="100"/>
        </p:scale>
        <p:origin x="-1482" y="-96"/>
      </p:cViewPr>
      <p:guideLst>
        <p:guide orient="horz" pos="2160"/>
        <p:guide pos="2852"/>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宋体" pitchFamily="2" charset="-122"/>
                <a:cs typeface="楷体"/>
              </a:defRPr>
            </a:lvl1pPr>
          </a:lstStyle>
          <a:p>
            <a:pPr>
              <a:defRPr/>
            </a:pPr>
            <a:endParaRPr lang="en-US" altLang="zh-CN"/>
          </a:p>
        </p:txBody>
      </p:sp>
      <p:sp>
        <p:nvSpPr>
          <p:cNvPr id="3076" name="Rectangle 4"/>
          <p:cNvSpPr>
            <a:spLocks noRo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ea typeface="宋体" pitchFamily="2" charset="-122"/>
                <a:cs typeface="楷体"/>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charset="-122"/>
              </a:defRPr>
            </a:lvl1pPr>
          </a:lstStyle>
          <a:p>
            <a:fld id="{287CCF68-D40B-4599-926A-7A0EC2D9742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p:spPr>
        <p:txBody>
          <a:bodyPr/>
          <a:lstStyle/>
          <a:p>
            <a:pPr eaLnBrk="1" hangingPunct="1"/>
            <a:r>
              <a:rPr lang="zh-CN" altLang="en-US" sz="1600" dirty="0" smtClean="0">
                <a:latin typeface="微软雅黑" pitchFamily="34" charset="-122"/>
                <a:ea typeface="微软雅黑" pitchFamily="34" charset="-122"/>
              </a:rPr>
              <a:t>开始在轩辕传奇</a:t>
            </a:r>
            <a:endParaRPr lang="en-US" altLang="zh-CN" sz="1600" dirty="0" smtClean="0">
              <a:latin typeface="微软雅黑" pitchFamily="34" charset="-122"/>
              <a:ea typeface="微软雅黑" pitchFamily="34" charset="-122"/>
            </a:endParaRPr>
          </a:p>
          <a:p>
            <a:pPr lvl="1" eaLnBrk="1" hangingPunct="1"/>
            <a:r>
              <a:rPr lang="zh-CN" altLang="en-US" sz="1400" dirty="0" smtClean="0">
                <a:latin typeface="微软雅黑" pitchFamily="34" charset="-122"/>
                <a:ea typeface="微软雅黑" pitchFamily="34" charset="-122"/>
              </a:rPr>
              <a:t>各类工具的开发：版本发布工具（类似于</a:t>
            </a:r>
            <a:r>
              <a:rPr lang="en-US" altLang="zh-CN" sz="1400" dirty="0" err="1" smtClean="0">
                <a:latin typeface="微软雅黑" pitchFamily="34" charset="-122"/>
                <a:ea typeface="微软雅黑" pitchFamily="34" charset="-122"/>
              </a:rPr>
              <a:t>VisualBuilder</a:t>
            </a: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），模型编辑器，需求</a:t>
            </a:r>
            <a:r>
              <a:rPr lang="en-US" altLang="zh-CN" sz="1400" dirty="0" smtClean="0">
                <a:latin typeface="微软雅黑" pitchFamily="34" charset="-122"/>
                <a:ea typeface="微软雅黑" pitchFamily="34" charset="-122"/>
              </a:rPr>
              <a:t>/Bug</a:t>
            </a:r>
            <a:r>
              <a:rPr lang="zh-CN" altLang="en-US" sz="1400" dirty="0" smtClean="0">
                <a:latin typeface="微软雅黑" pitchFamily="34" charset="-122"/>
                <a:ea typeface="微软雅黑" pitchFamily="34" charset="-122"/>
              </a:rPr>
              <a:t>追踪系统搭建（类似于</a:t>
            </a:r>
            <a:r>
              <a:rPr lang="en-US" altLang="zh-CN" sz="1400" dirty="0" err="1" smtClean="0">
                <a:latin typeface="微软雅黑" pitchFamily="34" charset="-122"/>
                <a:ea typeface="微软雅黑" pitchFamily="34" charset="-122"/>
              </a:rPr>
              <a:t>Tapd</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VFS</a:t>
            </a:r>
            <a:r>
              <a:rPr lang="zh-CN" altLang="en-US" sz="1400" dirty="0" smtClean="0">
                <a:latin typeface="微软雅黑" pitchFamily="34" charset="-122"/>
                <a:ea typeface="微软雅黑" pitchFamily="34" charset="-122"/>
              </a:rPr>
              <a:t>工具。</a:t>
            </a:r>
            <a:endParaRPr lang="en-US" altLang="zh-CN" sz="1400" dirty="0" smtClean="0">
              <a:latin typeface="微软雅黑" pitchFamily="34" charset="-122"/>
              <a:ea typeface="微软雅黑" pitchFamily="34" charset="-122"/>
            </a:endParaRPr>
          </a:p>
          <a:p>
            <a:pPr lvl="1" eaLnBrk="1" hangingPunct="1"/>
            <a:r>
              <a:rPr lang="zh-CN" altLang="en-US" sz="1400" dirty="0" smtClean="0">
                <a:latin typeface="微软雅黑" pitchFamily="34" charset="-122"/>
                <a:ea typeface="微软雅黑" pitchFamily="34" charset="-122"/>
              </a:rPr>
              <a:t>开发各种特性，熟悉客户端的开发环境，熟悉项目组的开发流程，学习各种课程。</a:t>
            </a:r>
            <a:endParaRPr lang="en-US" altLang="zh-CN" sz="1400" dirty="0" smtClean="0">
              <a:latin typeface="微软雅黑" pitchFamily="34" charset="-122"/>
              <a:ea typeface="微软雅黑" pitchFamily="34" charset="-122"/>
            </a:endParaRPr>
          </a:p>
          <a:p>
            <a:pPr eaLnBrk="1" hangingPunct="1"/>
            <a:r>
              <a:rPr lang="zh-CN" altLang="en-US" sz="1600" dirty="0" smtClean="0">
                <a:latin typeface="微软雅黑" pitchFamily="34" charset="-122"/>
                <a:ea typeface="微软雅黑" pitchFamily="34" charset="-122"/>
              </a:rPr>
              <a:t>成长在轩辕传奇：</a:t>
            </a:r>
            <a:endParaRPr lang="en-US" altLang="zh-CN" sz="1600" dirty="0" smtClean="0">
              <a:latin typeface="微软雅黑" pitchFamily="34" charset="-122"/>
              <a:ea typeface="微软雅黑" pitchFamily="34" charset="-122"/>
            </a:endParaRPr>
          </a:p>
          <a:p>
            <a:pPr lvl="1" eaLnBrk="1" hangingPunct="1"/>
            <a:r>
              <a:rPr lang="zh-CN" altLang="en-US" sz="1400" dirty="0" smtClean="0">
                <a:latin typeface="微软雅黑" pitchFamily="34" charset="-122"/>
                <a:ea typeface="微软雅黑" pitchFamily="34" charset="-122"/>
              </a:rPr>
              <a:t>开发和优化客户端内部多个重要系统（</a:t>
            </a:r>
            <a:r>
              <a:rPr lang="en-US" altLang="zh-CN" sz="1400" dirty="0" smtClean="0">
                <a:latin typeface="微软雅黑" pitchFamily="34" charset="-122"/>
                <a:ea typeface="微软雅黑" pitchFamily="34" charset="-122"/>
              </a:rPr>
              <a:t>NPC</a:t>
            </a:r>
            <a:r>
              <a:rPr lang="zh-CN" altLang="en-US" sz="1400" dirty="0" smtClean="0">
                <a:latin typeface="微软雅黑" pitchFamily="34" charset="-122"/>
                <a:ea typeface="微软雅黑" pitchFamily="34" charset="-122"/>
              </a:rPr>
              <a:t>功能系统，任务系统，成就系统，游戏对象系统），使之具有可配置性，可扩展性和可维护性，从而让策划有更高的参与度，程序扩展更加方便，最后提升整体开发效率。</a:t>
            </a:r>
            <a:endParaRPr lang="en-US" altLang="zh-CN" sz="1400" dirty="0" smtClean="0">
              <a:latin typeface="微软雅黑" pitchFamily="34" charset="-122"/>
              <a:ea typeface="微软雅黑" pitchFamily="34" charset="-122"/>
            </a:endParaRPr>
          </a:p>
          <a:p>
            <a:pPr lvl="1" eaLnBrk="1" hangingPunct="1"/>
            <a:r>
              <a:rPr lang="zh-CN" altLang="en-US" sz="1400" dirty="0" smtClean="0">
                <a:latin typeface="微软雅黑" pitchFamily="34" charset="-122"/>
                <a:ea typeface="微软雅黑" pitchFamily="34" charset="-122"/>
              </a:rPr>
              <a:t>长期跟踪并解决客户端内存泄漏，崩溃和性能问题，从而提升客户端的稳定性。</a:t>
            </a:r>
            <a:endParaRPr lang="en-US" altLang="zh-CN" sz="1400" dirty="0" smtClean="0">
              <a:latin typeface="微软雅黑" pitchFamily="34" charset="-122"/>
              <a:ea typeface="微软雅黑" pitchFamily="34" charset="-122"/>
            </a:endParaRPr>
          </a:p>
          <a:p>
            <a:pPr lvl="1" eaLnBrk="1" hangingPunct="1"/>
            <a:r>
              <a:rPr lang="zh-CN" altLang="en-US" sz="1400" dirty="0" smtClean="0">
                <a:latin typeface="微软雅黑" pitchFamily="34" charset="-122"/>
                <a:ea typeface="微软雅黑" pitchFamily="34" charset="-122"/>
              </a:rPr>
              <a:t>底层系统优化：</a:t>
            </a:r>
            <a:endParaRPr lang="en-US" altLang="zh-CN" sz="1400" dirty="0" smtClean="0">
              <a:latin typeface="微软雅黑" pitchFamily="34" charset="-122"/>
              <a:ea typeface="微软雅黑" pitchFamily="34" charset="-122"/>
            </a:endParaRPr>
          </a:p>
          <a:p>
            <a:pPr lvl="2" eaLnBrk="1" hangingPunct="1"/>
            <a:r>
              <a:rPr lang="zh-CN" altLang="en-US" sz="1400" dirty="0" smtClean="0">
                <a:latin typeface="微软雅黑" pitchFamily="34" charset="-122"/>
                <a:ea typeface="微软雅黑" pitchFamily="34" charset="-122"/>
              </a:rPr>
              <a:t>后台加载优化，通过优先级和吞吐量提高加载成功率。</a:t>
            </a:r>
            <a:endParaRPr lang="en-US" altLang="zh-CN" sz="1400" dirty="0" smtClean="0">
              <a:latin typeface="微软雅黑" pitchFamily="34" charset="-122"/>
              <a:ea typeface="微软雅黑" pitchFamily="34" charset="-122"/>
            </a:endParaRPr>
          </a:p>
          <a:p>
            <a:pPr lvl="2" eaLnBrk="1" hangingPunct="1"/>
            <a:r>
              <a:rPr lang="zh-CN" altLang="en-US" sz="1400" dirty="0" smtClean="0">
                <a:latin typeface="微软雅黑" pitchFamily="34" charset="-122"/>
                <a:ea typeface="微软雅黑" pitchFamily="34" charset="-122"/>
              </a:rPr>
              <a:t>多线程优化，解决死锁和线程安全问题。</a:t>
            </a:r>
            <a:endParaRPr lang="en-US" altLang="zh-CN" sz="1400" dirty="0" smtClean="0">
              <a:latin typeface="微软雅黑" pitchFamily="34" charset="-122"/>
              <a:ea typeface="微软雅黑" pitchFamily="34" charset="-122"/>
            </a:endParaRPr>
          </a:p>
          <a:p>
            <a:pPr lvl="2" eaLnBrk="1" hangingPunct="1"/>
            <a:r>
              <a:rPr lang="zh-CN" altLang="en-US" sz="1400" dirty="0" smtClean="0">
                <a:latin typeface="微软雅黑" pitchFamily="34" charset="-122"/>
                <a:ea typeface="微软雅黑" pitchFamily="34" charset="-122"/>
              </a:rPr>
              <a:t>资源加载优化，通过分类和多级缓存提高资源加载效率。</a:t>
            </a:r>
            <a:endParaRPr lang="en-US" altLang="zh-CN" sz="1400" dirty="0" smtClean="0">
              <a:latin typeface="微软雅黑" pitchFamily="34" charset="-122"/>
              <a:ea typeface="微软雅黑" pitchFamily="34" charset="-122"/>
            </a:endParaRPr>
          </a:p>
          <a:p>
            <a:pPr lvl="2" eaLnBrk="1" hangingPunct="1"/>
            <a:r>
              <a:rPr lang="zh-CN" altLang="en-US" sz="1400" dirty="0" smtClean="0">
                <a:latin typeface="微软雅黑" pitchFamily="34" charset="-122"/>
                <a:ea typeface="微软雅黑" pitchFamily="34" charset="-122"/>
              </a:rPr>
              <a:t>网络包处理优化，通过重构大幅降低内存占用，通过吞吐量平滑处理消耗。</a:t>
            </a:r>
            <a:endParaRPr lang="en-US" altLang="zh-CN" sz="1400" dirty="0" smtClean="0">
              <a:latin typeface="微软雅黑" pitchFamily="34" charset="-122"/>
              <a:ea typeface="微软雅黑" pitchFamily="34" charset="-122"/>
            </a:endParaRPr>
          </a:p>
          <a:p>
            <a:pPr lvl="2" eaLnBrk="1" hangingPunct="1"/>
            <a:r>
              <a:rPr lang="zh-CN" altLang="en-US" sz="1400" dirty="0" smtClean="0">
                <a:latin typeface="微软雅黑" pitchFamily="34" charset="-122"/>
                <a:ea typeface="微软雅黑" pitchFamily="34" charset="-122"/>
              </a:rPr>
              <a:t>网络协议优化，通过降低网络包大小和网络包量来解决在大规模城战情况下服务器的性能问题和客户端表现不流畅，频繁拉拽等问题。</a:t>
            </a:r>
            <a:endParaRPr lang="en-US" altLang="zh-CN" sz="1400" dirty="0" smtClean="0">
              <a:latin typeface="微软雅黑" pitchFamily="34" charset="-122"/>
              <a:ea typeface="微软雅黑" pitchFamily="34" charset="-122"/>
            </a:endParaRPr>
          </a:p>
          <a:p>
            <a:pPr eaLnBrk="1" hangingPunct="1"/>
            <a:r>
              <a:rPr lang="zh-CN" altLang="en-US" sz="1600" dirty="0" smtClean="0">
                <a:latin typeface="微软雅黑" pitchFamily="34" charset="-122"/>
                <a:ea typeface="微软雅黑" pitchFamily="34" charset="-122"/>
              </a:rPr>
              <a:t>成长在轩辕传奇：</a:t>
            </a:r>
            <a:endParaRPr lang="en-US" altLang="zh-CN" sz="1600" dirty="0" smtClean="0">
              <a:latin typeface="微软雅黑" pitchFamily="34" charset="-122"/>
              <a:ea typeface="微软雅黑" pitchFamily="34" charset="-122"/>
            </a:endParaRPr>
          </a:p>
          <a:p>
            <a:pPr lvl="1" eaLnBrk="1" hangingPunct="1"/>
            <a:r>
              <a:rPr lang="en-US" altLang="zh-CN" sz="1400" dirty="0" err="1" smtClean="0">
                <a:latin typeface="微软雅黑" pitchFamily="34" charset="-122"/>
                <a:ea typeface="微软雅黑" pitchFamily="34" charset="-122"/>
              </a:rPr>
              <a:t>Lua</a:t>
            </a:r>
            <a:r>
              <a:rPr lang="zh-CN" altLang="zh-CN" sz="1400" dirty="0" smtClean="0">
                <a:latin typeface="微软雅黑" pitchFamily="34" charset="-122"/>
                <a:ea typeface="微软雅黑" pitchFamily="34" charset="-122"/>
              </a:rPr>
              <a:t>脚本体系</a:t>
            </a:r>
            <a:r>
              <a:rPr lang="zh-CN" altLang="en-US" sz="1400" dirty="0" smtClean="0">
                <a:latin typeface="微软雅黑" pitchFamily="34" charset="-122"/>
                <a:ea typeface="微软雅黑" pitchFamily="34" charset="-122"/>
              </a:rPr>
              <a:t>的架构设计和代码实现</a:t>
            </a:r>
            <a:r>
              <a:rPr lang="zh-CN" altLang="zh-CN" sz="1400" dirty="0" smtClean="0">
                <a:latin typeface="微软雅黑" pitchFamily="34" charset="-122"/>
                <a:ea typeface="微软雅黑" pitchFamily="34" charset="-122"/>
              </a:rPr>
              <a:t>。</a:t>
            </a:r>
          </a:p>
          <a:p>
            <a:pPr lvl="1" eaLnBrk="1" hangingPunct="1"/>
            <a:r>
              <a:rPr lang="zh-CN" altLang="zh-CN" sz="1400" dirty="0" smtClean="0">
                <a:latin typeface="微软雅黑" pitchFamily="34" charset="-122"/>
                <a:ea typeface="微软雅黑" pitchFamily="34" charset="-122"/>
              </a:rPr>
              <a:t>逻辑开发体系</a:t>
            </a:r>
            <a:r>
              <a:rPr lang="zh-CN" altLang="en-US" sz="1400" dirty="0" smtClean="0">
                <a:latin typeface="微软雅黑" pitchFamily="34" charset="-122"/>
                <a:ea typeface="微软雅黑" pitchFamily="34" charset="-122"/>
              </a:rPr>
              <a:t>的架构设计和代码实现</a:t>
            </a:r>
            <a:r>
              <a:rPr lang="zh-CN" altLang="zh-CN"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lvl="1" eaLnBrk="1" hangingPunct="1"/>
            <a:r>
              <a:rPr lang="zh-CN" altLang="zh-CN" sz="1400" dirty="0" smtClean="0">
                <a:latin typeface="微软雅黑" pitchFamily="34" charset="-122"/>
                <a:ea typeface="微软雅黑" pitchFamily="34" charset="-122"/>
              </a:rPr>
              <a:t>调试体系</a:t>
            </a:r>
            <a:r>
              <a:rPr lang="zh-CN" altLang="en-US" sz="1400" dirty="0" smtClean="0">
                <a:latin typeface="微软雅黑" pitchFamily="34" charset="-122"/>
                <a:ea typeface="微软雅黑" pitchFamily="34" charset="-122"/>
              </a:rPr>
              <a:t>的架构设计和代码实现</a:t>
            </a:r>
            <a:r>
              <a:rPr lang="zh-CN" altLang="zh-CN" sz="1400" dirty="0" smtClean="0">
                <a:latin typeface="微软雅黑" pitchFamily="34" charset="-122"/>
                <a:ea typeface="微软雅黑" pitchFamily="34" charset="-122"/>
              </a:rPr>
              <a:t>：可扩展的日志系统实现，</a:t>
            </a:r>
            <a:r>
              <a:rPr lang="en-US" altLang="zh-CN" sz="1400" dirty="0" err="1" smtClean="0">
                <a:latin typeface="微软雅黑" pitchFamily="34" charset="-122"/>
                <a:ea typeface="微软雅黑" pitchFamily="34" charset="-122"/>
              </a:rPr>
              <a:t>Tqos</a:t>
            </a:r>
            <a:r>
              <a:rPr lang="zh-CN" altLang="zh-CN" sz="1400" dirty="0" smtClean="0">
                <a:latin typeface="微软雅黑" pitchFamily="34" charset="-122"/>
                <a:ea typeface="微软雅黑" pitchFamily="34" charset="-122"/>
              </a:rPr>
              <a:t>接入，</a:t>
            </a:r>
            <a:r>
              <a:rPr lang="en-US" altLang="zh-CN" sz="1400" dirty="0" smtClean="0">
                <a:latin typeface="微软雅黑" pitchFamily="34" charset="-122"/>
                <a:ea typeface="微软雅黑" pitchFamily="34" charset="-122"/>
              </a:rPr>
              <a:t>Game Console</a:t>
            </a:r>
            <a:r>
              <a:rPr lang="zh-CN" altLang="zh-CN" sz="1400" dirty="0" smtClean="0">
                <a:latin typeface="微软雅黑" pitchFamily="34" charset="-122"/>
                <a:ea typeface="微软雅黑" pitchFamily="34" charset="-122"/>
              </a:rPr>
              <a:t>（支持实时反馈调试信息，执行和扩展</a:t>
            </a:r>
            <a:r>
              <a:rPr lang="en-US" altLang="zh-CN" sz="1400" dirty="0" smtClean="0">
                <a:latin typeface="微软雅黑" pitchFamily="34" charset="-122"/>
                <a:ea typeface="微软雅黑" pitchFamily="34" charset="-122"/>
              </a:rPr>
              <a:t>Command</a:t>
            </a:r>
            <a:r>
              <a:rPr lang="zh-CN" altLang="zh-CN" sz="1400" dirty="0" smtClean="0">
                <a:latin typeface="微软雅黑" pitchFamily="34" charset="-122"/>
                <a:ea typeface="微软雅黑" pitchFamily="34" charset="-122"/>
              </a:rPr>
              <a:t>）实现，</a:t>
            </a:r>
            <a:r>
              <a:rPr lang="en-US" altLang="zh-CN" sz="1400" dirty="0" smtClean="0">
                <a:latin typeface="微软雅黑" pitchFamily="34" charset="-122"/>
                <a:ea typeface="微软雅黑" pitchFamily="34" charset="-122"/>
              </a:rPr>
              <a:t>Game Error List</a:t>
            </a:r>
            <a:r>
              <a:rPr lang="zh-CN" altLang="zh-CN" sz="1400" dirty="0" smtClean="0">
                <a:latin typeface="微软雅黑" pitchFamily="34" charset="-122"/>
                <a:ea typeface="微软雅黑" pitchFamily="34" charset="-122"/>
              </a:rPr>
              <a:t>（开发阶段游戏内输出错误日志），脚本重载机制，使得开发不需要重启客户端就可以快速的验证自己的实现，</a:t>
            </a:r>
            <a:r>
              <a:rPr lang="zh-CN" altLang="en-US" sz="1400" dirty="0" smtClean="0">
                <a:latin typeface="微软雅黑" pitchFamily="34" charset="-122"/>
                <a:ea typeface="微软雅黑" pitchFamily="34" charset="-122"/>
              </a:rPr>
              <a:t>大幅</a:t>
            </a:r>
            <a:r>
              <a:rPr lang="zh-CN" altLang="zh-CN" sz="1400" dirty="0" smtClean="0">
                <a:latin typeface="微软雅黑" pitchFamily="34" charset="-122"/>
                <a:ea typeface="微软雅黑" pitchFamily="34" charset="-122"/>
              </a:rPr>
              <a:t>提高了开发效率。</a:t>
            </a:r>
          </a:p>
          <a:p>
            <a:pPr lvl="1" eaLnBrk="1" hangingPunct="1"/>
            <a:r>
              <a:rPr lang="zh-CN" altLang="en-US" sz="1400" dirty="0" smtClean="0">
                <a:latin typeface="微软雅黑" pitchFamily="34" charset="-122"/>
                <a:ea typeface="微软雅黑" pitchFamily="34" charset="-122"/>
              </a:rPr>
              <a:t>微端资源管理体系的架构设计和代码实现：资源管理系统，资源智能投递系统（</a:t>
            </a:r>
            <a:r>
              <a:rPr lang="zh-CN" altLang="zh-CN" sz="1400" dirty="0" smtClean="0">
                <a:latin typeface="微软雅黑" pitchFamily="34" charset="-122"/>
                <a:ea typeface="微软雅黑" pitchFamily="34" charset="-122"/>
              </a:rPr>
              <a:t>根据目标场景进行自动投递以及扩散投递，根据活动进行投递，根据必要资源进行投递，根据玩家游戏路线进行投递，以及可以进行手动投递</a:t>
            </a:r>
            <a:r>
              <a:rPr lang="zh-CN" altLang="en-US" sz="1400" dirty="0" smtClean="0">
                <a:latin typeface="微软雅黑" pitchFamily="34" charset="-122"/>
                <a:ea typeface="微软雅黑" pitchFamily="34" charset="-122"/>
              </a:rPr>
              <a:t>），游戏对象资源替换机制（在资源未下载完毕的情况使用替代资源表现，下载完毕以后进行自动替换），资源预加载。</a:t>
            </a:r>
            <a:endParaRPr lang="zh-CN" altLang="zh-CN" sz="1400" dirty="0" smtClean="0">
              <a:latin typeface="微软雅黑" pitchFamily="34" charset="-122"/>
              <a:ea typeface="微软雅黑" pitchFamily="34" charset="-122"/>
            </a:endParaRPr>
          </a:p>
          <a:p>
            <a:endParaRPr lang="zh-CN" altLang="en-US" dirty="0" smtClean="0">
              <a:latin typeface="Arial" charset="0"/>
              <a:ea typeface="宋体" charset="-122"/>
            </a:endParaRPr>
          </a:p>
        </p:txBody>
      </p:sp>
      <p:sp>
        <p:nvSpPr>
          <p:cNvPr id="6148" name="灯片编号占位符 3"/>
          <p:cNvSpPr>
            <a:spLocks noGrp="1"/>
          </p:cNvSpPr>
          <p:nvPr>
            <p:ph type="sldNum" sz="quarter" idx="5"/>
          </p:nvPr>
        </p:nvSpPr>
        <p:spPr>
          <a:noFill/>
        </p:spPr>
        <p:txBody>
          <a:bodyPr/>
          <a:lstStyle/>
          <a:p>
            <a:fld id="{099C1776-6F55-4DC4-B6DA-4097D7BE4D41}" type="slidenum">
              <a:rPr lang="zh-CN" altLang="en-US"/>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p:spPr>
        <p:txBody>
          <a:bodyPr/>
          <a:lstStyle/>
          <a:p>
            <a:pPr marL="0" lvl="1"/>
            <a:r>
              <a:rPr lang="zh-CN" altLang="zh-CN" sz="1600" smtClean="0">
                <a:latin typeface="Arial" charset="0"/>
                <a:ea typeface="宋体" charset="-122"/>
              </a:rPr>
              <a:t>骨骼</a:t>
            </a:r>
            <a:r>
              <a:rPr lang="en-US" altLang="zh-CN" sz="1600" smtClean="0">
                <a:latin typeface="Arial" charset="0"/>
                <a:ea typeface="宋体" charset="-122"/>
              </a:rPr>
              <a:t>Lod</a:t>
            </a:r>
            <a:r>
              <a:rPr lang="zh-CN" altLang="en-US" sz="1600" smtClean="0">
                <a:latin typeface="Arial" charset="0"/>
                <a:ea typeface="宋体" charset="-122"/>
              </a:rPr>
              <a:t>：</a:t>
            </a:r>
            <a:endParaRPr lang="en-US" altLang="zh-CN" sz="1600" smtClean="0">
              <a:latin typeface="Arial" charset="0"/>
              <a:ea typeface="宋体" charset="-122"/>
            </a:endParaRPr>
          </a:p>
          <a:p>
            <a:pPr marL="0" lvl="1"/>
            <a:r>
              <a:rPr lang="en-US" altLang="zh-CN" sz="1600" smtClean="0">
                <a:latin typeface="Arial" charset="0"/>
                <a:ea typeface="宋体" charset="-122"/>
              </a:rPr>
              <a:t>	</a:t>
            </a:r>
            <a:r>
              <a:rPr lang="zh-CN" altLang="en-US" sz="1600" smtClean="0">
                <a:latin typeface="Arial" charset="0"/>
                <a:ea typeface="宋体" charset="-122"/>
              </a:rPr>
              <a:t>服务器动画只需要关系骨骼树上的主干部分（</a:t>
            </a:r>
            <a:r>
              <a:rPr lang="en-US" altLang="zh-CN" sz="1600" smtClean="0">
                <a:latin typeface="Arial" charset="0"/>
                <a:ea typeface="宋体" charset="-122"/>
              </a:rPr>
              <a:t>14</a:t>
            </a:r>
            <a:r>
              <a:rPr lang="zh-CN" altLang="en-US" sz="1600" smtClean="0">
                <a:latin typeface="Arial" charset="0"/>
                <a:ea typeface="宋体" charset="-122"/>
              </a:rPr>
              <a:t>），而客户端需要完整表现的骨骼数量（</a:t>
            </a:r>
            <a:r>
              <a:rPr lang="en-US" altLang="zh-CN" sz="1600" smtClean="0">
                <a:latin typeface="Arial" charset="0"/>
                <a:ea typeface="宋体" charset="-122"/>
              </a:rPr>
              <a:t>55</a:t>
            </a:r>
            <a:r>
              <a:rPr lang="zh-CN" altLang="en-US" sz="1600" smtClean="0">
                <a:latin typeface="Arial" charset="0"/>
                <a:ea typeface="宋体" charset="-122"/>
              </a:rPr>
              <a:t>），通过</a:t>
            </a:r>
            <a:r>
              <a:rPr lang="en-US" altLang="zh-CN" sz="1600" smtClean="0">
                <a:latin typeface="Arial" charset="0"/>
                <a:ea typeface="宋体" charset="-122"/>
              </a:rPr>
              <a:t>LOD</a:t>
            </a:r>
            <a:r>
              <a:rPr lang="zh-CN" altLang="en-US" sz="1600" smtClean="0">
                <a:latin typeface="Arial" charset="0"/>
                <a:ea typeface="宋体" charset="-122"/>
              </a:rPr>
              <a:t>控制服务器动画只更新主干部分</a:t>
            </a:r>
            <a:endParaRPr lang="en-US" altLang="zh-CN" sz="1600" smtClean="0">
              <a:latin typeface="Arial" charset="0"/>
              <a:ea typeface="宋体" charset="-122"/>
            </a:endParaRPr>
          </a:p>
          <a:p>
            <a:pPr marL="0" lvl="1"/>
            <a:r>
              <a:rPr lang="en-US" altLang="zh-CN" sz="1600" smtClean="0">
                <a:latin typeface="Arial" charset="0"/>
                <a:ea typeface="宋体" charset="-122"/>
              </a:rPr>
              <a:t>Behavior Tree Reducing</a:t>
            </a:r>
            <a:r>
              <a:rPr lang="zh-CN" altLang="en-US" sz="1600" smtClean="0">
                <a:latin typeface="Arial" charset="0"/>
                <a:ea typeface="宋体" charset="-122"/>
              </a:rPr>
              <a:t>：</a:t>
            </a:r>
            <a:endParaRPr lang="en-US" altLang="zh-CN" sz="1600"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简化动画行为树的实现，包括简化</a:t>
            </a:r>
            <a:r>
              <a:rPr lang="en-US" altLang="zh-CN" smtClean="0">
                <a:latin typeface="Arial" charset="0"/>
                <a:ea typeface="宋体" charset="-122"/>
              </a:rPr>
              <a:t>Active Nodes</a:t>
            </a:r>
            <a:r>
              <a:rPr lang="zh-CN" altLang="en-US" smtClean="0">
                <a:latin typeface="Arial" charset="0"/>
                <a:ea typeface="宋体" charset="-122"/>
              </a:rPr>
              <a:t>，</a:t>
            </a:r>
            <a:r>
              <a:rPr lang="en-US" altLang="zh-CN" smtClean="0">
                <a:latin typeface="Arial" charset="0"/>
                <a:ea typeface="宋体" charset="-122"/>
              </a:rPr>
              <a:t>Layer</a:t>
            </a:r>
            <a:r>
              <a:rPr lang="zh-CN" altLang="en-US" smtClean="0">
                <a:latin typeface="Arial" charset="0"/>
                <a:ea typeface="宋体" charset="-122"/>
              </a:rPr>
              <a:t>，</a:t>
            </a:r>
            <a:r>
              <a:rPr lang="en-US" altLang="zh-CN" smtClean="0">
                <a:latin typeface="Arial" charset="0"/>
                <a:ea typeface="宋体" charset="-122"/>
              </a:rPr>
              <a:t>Tree Deep Level</a:t>
            </a:r>
            <a:r>
              <a:rPr lang="zh-CN" altLang="en-US" smtClean="0">
                <a:latin typeface="Arial" charset="0"/>
                <a:ea typeface="宋体" charset="-122"/>
              </a:rPr>
              <a:t>，从而提升动画更新的效率</a:t>
            </a:r>
            <a:endParaRPr lang="en-US" altLang="zh-CN" smtClean="0">
              <a:latin typeface="Arial" charset="0"/>
              <a:ea typeface="宋体" charset="-122"/>
            </a:endParaRPr>
          </a:p>
          <a:p>
            <a:r>
              <a:rPr lang="zh-CN" altLang="en-US" smtClean="0">
                <a:latin typeface="Arial" charset="0"/>
                <a:ea typeface="宋体" charset="-122"/>
              </a:rPr>
              <a:t>关键刚体优先原则：</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参与物理碰撞的刚体只需要关键的头部，上半身和下半身以及武器</a:t>
            </a:r>
            <a:endParaRPr lang="en-US" altLang="zh-CN" smtClean="0">
              <a:latin typeface="Arial" charset="0"/>
              <a:ea typeface="宋体" charset="-122"/>
            </a:endParaRPr>
          </a:p>
          <a:p>
            <a:r>
              <a:rPr lang="zh-CN" altLang="en-US" smtClean="0">
                <a:latin typeface="Arial" charset="0"/>
                <a:ea typeface="宋体" charset="-122"/>
              </a:rPr>
              <a:t>关键状态优先原则：</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会产生战斗结果的状态：攻击过程和防御过程</a:t>
            </a:r>
            <a:endParaRPr lang="en-US" altLang="zh-CN" smtClean="0">
              <a:latin typeface="Arial" charset="0"/>
              <a:ea typeface="宋体" charset="-122"/>
            </a:endParaRPr>
          </a:p>
          <a:p>
            <a:r>
              <a:rPr lang="en-US" altLang="zh-CN" smtClean="0">
                <a:latin typeface="Arial" charset="0"/>
                <a:ea typeface="宋体" charset="-122"/>
              </a:rPr>
              <a:t>Keyframing</a:t>
            </a:r>
            <a:r>
              <a:rPr lang="zh-CN" altLang="en-US" smtClean="0">
                <a:latin typeface="Arial" charset="0"/>
                <a:ea typeface="宋体" charset="-122"/>
              </a:rPr>
              <a:t>：</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动画产生的骨骼</a:t>
            </a:r>
            <a:r>
              <a:rPr lang="en-US" altLang="zh-CN" smtClean="0">
                <a:latin typeface="Arial" charset="0"/>
                <a:ea typeface="宋体" charset="-122"/>
              </a:rPr>
              <a:t>Pose</a:t>
            </a:r>
            <a:r>
              <a:rPr lang="zh-CN" altLang="en-US" smtClean="0">
                <a:latin typeface="Arial" charset="0"/>
                <a:ea typeface="宋体" charset="-122"/>
              </a:rPr>
              <a:t>换算为对应刚体的线性速度和角速度，然后由物理世界模拟，在物理世界中直接设置刚体位置和通过速度移动到某个位置，前者性能消耗相当于重新更新了一次物理世界</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这样当有</a:t>
            </a:r>
            <a:r>
              <a:rPr lang="en-US" altLang="zh-CN" smtClean="0">
                <a:latin typeface="Arial" charset="0"/>
                <a:ea typeface="宋体" charset="-122"/>
              </a:rPr>
              <a:t>100</a:t>
            </a:r>
            <a:r>
              <a:rPr lang="zh-CN" altLang="en-US" smtClean="0">
                <a:latin typeface="Arial" charset="0"/>
                <a:ea typeface="宋体" charset="-122"/>
              </a:rPr>
              <a:t>个刚体时，前者相当于更新了</a:t>
            </a:r>
            <a:r>
              <a:rPr lang="en-US" altLang="zh-CN" smtClean="0">
                <a:latin typeface="Arial" charset="0"/>
                <a:ea typeface="宋体" charset="-122"/>
              </a:rPr>
              <a:t>100</a:t>
            </a:r>
            <a:r>
              <a:rPr lang="zh-CN" altLang="en-US" smtClean="0">
                <a:latin typeface="Arial" charset="0"/>
                <a:ea typeface="宋体" charset="-122"/>
              </a:rPr>
              <a:t>次物理世界，而后者只需要一次</a:t>
            </a:r>
            <a:endParaRPr lang="en-US" altLang="zh-CN" smtClean="0">
              <a:latin typeface="Arial" charset="0"/>
              <a:ea typeface="宋体" charset="-122"/>
            </a:endParaRPr>
          </a:p>
          <a:p>
            <a:r>
              <a:rPr lang="en-US" altLang="zh-CN" smtClean="0">
                <a:latin typeface="Arial" charset="0"/>
                <a:ea typeface="宋体" charset="-122"/>
              </a:rPr>
              <a:t>TOI</a:t>
            </a:r>
            <a:r>
              <a:rPr lang="zh-CN" altLang="en-US" smtClean="0">
                <a:latin typeface="Arial" charset="0"/>
                <a:ea typeface="宋体" charset="-122"/>
              </a:rPr>
              <a:t>机制：</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该机制保证在不同的更新频率下面物理世界中模拟的结果接近，碰撞产生误差较小，可以接受</a:t>
            </a:r>
          </a:p>
        </p:txBody>
      </p:sp>
      <p:sp>
        <p:nvSpPr>
          <p:cNvPr id="12292" name="灯片编号占位符 3"/>
          <p:cNvSpPr>
            <a:spLocks noGrp="1"/>
          </p:cNvSpPr>
          <p:nvPr>
            <p:ph type="sldNum" sz="quarter" idx="5"/>
          </p:nvPr>
        </p:nvSpPr>
        <p:spPr>
          <a:noFill/>
        </p:spPr>
        <p:txBody>
          <a:bodyPr/>
          <a:lstStyle/>
          <a:p>
            <a:fld id="{998AB4AB-AAD2-4EE6-B955-BB4D761210AC}" type="slidenum">
              <a:rPr lang="zh-CN" altLang="en-US"/>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noFill/>
          <a:ln/>
        </p:spPr>
        <p:txBody>
          <a:bodyPr/>
          <a:lstStyle/>
          <a:p>
            <a:r>
              <a:rPr lang="zh-CN" altLang="en-US" smtClean="0">
                <a:latin typeface="Arial" charset="0"/>
                <a:ea typeface="宋体" charset="-122"/>
              </a:rPr>
              <a:t>变速的信息包括：</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玩家朝向，移动朝向，最大速度，当前速度，加速度，转弯半径，转弯系数，是否跳跃</a:t>
            </a:r>
            <a:endParaRPr lang="en-US" altLang="zh-CN" smtClean="0">
              <a:latin typeface="Arial" charset="0"/>
              <a:ea typeface="宋体" charset="-122"/>
            </a:endParaRPr>
          </a:p>
          <a:p>
            <a:r>
              <a:rPr lang="zh-CN" altLang="en-US" smtClean="0">
                <a:latin typeface="Arial" charset="0"/>
                <a:ea typeface="宋体" charset="-122"/>
              </a:rPr>
              <a:t>同步量：</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大部分的同步都间接来自玩家的操作，前进，停止，跳跃，转弯，骑马转弯等等</a:t>
            </a:r>
            <a:endParaRPr lang="en-US" altLang="zh-CN" smtClean="0">
              <a:latin typeface="Arial" charset="0"/>
              <a:ea typeface="宋体" charset="-122"/>
            </a:endParaRPr>
          </a:p>
          <a:p>
            <a:r>
              <a:rPr lang="zh-CN" altLang="en-US" smtClean="0">
                <a:latin typeface="Arial" charset="0"/>
                <a:ea typeface="宋体" charset="-122"/>
              </a:rPr>
              <a:t>加速度低频更新：</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加速度在</a:t>
            </a:r>
            <a:r>
              <a:rPr lang="en-US" altLang="zh-CN" smtClean="0">
                <a:latin typeface="Arial" charset="0"/>
                <a:ea typeface="宋体" charset="-122"/>
              </a:rPr>
              <a:t>10FPS</a:t>
            </a:r>
            <a:r>
              <a:rPr lang="zh-CN" altLang="en-US" smtClean="0">
                <a:latin typeface="Arial" charset="0"/>
                <a:ea typeface="宋体" charset="-122"/>
              </a:rPr>
              <a:t>的更新频率下就已经满足游戏需求</a:t>
            </a:r>
            <a:endParaRPr lang="en-US" altLang="zh-CN" smtClean="0">
              <a:latin typeface="Arial" charset="0"/>
              <a:ea typeface="宋体" charset="-122"/>
            </a:endParaRPr>
          </a:p>
        </p:txBody>
      </p:sp>
      <p:sp>
        <p:nvSpPr>
          <p:cNvPr id="15364" name="灯片编号占位符 3"/>
          <p:cNvSpPr>
            <a:spLocks noGrp="1"/>
          </p:cNvSpPr>
          <p:nvPr>
            <p:ph type="sldNum" sz="quarter" idx="5"/>
          </p:nvPr>
        </p:nvSpPr>
        <p:spPr>
          <a:noFill/>
        </p:spPr>
        <p:txBody>
          <a:bodyPr/>
          <a:lstStyle/>
          <a:p>
            <a:fld id="{8C3FEFDE-2263-417D-8C97-29737050E476}" type="slidenum">
              <a:rPr lang="zh-CN" altLang="en-US"/>
              <a:pPr/>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smtClean="0">
                <a:latin typeface="Arial" charset="0"/>
                <a:ea typeface="宋体" charset="-122"/>
              </a:rPr>
              <a:t>Havok</a:t>
            </a:r>
            <a:r>
              <a:rPr lang="zh-CN" altLang="en-US" smtClean="0">
                <a:latin typeface="Arial" charset="0"/>
                <a:ea typeface="宋体" charset="-122"/>
              </a:rPr>
              <a:t>提供的移动模型</a:t>
            </a:r>
            <a:endParaRPr lang="en-US" altLang="zh-CN" smtClean="0">
              <a:latin typeface="Arial" charset="0"/>
              <a:ea typeface="宋体" charset="-122"/>
            </a:endParaRPr>
          </a:p>
          <a:p>
            <a:r>
              <a:rPr lang="zh-CN" altLang="en-US" smtClean="0">
                <a:latin typeface="Arial" charset="0"/>
                <a:ea typeface="宋体" charset="-122"/>
              </a:rPr>
              <a:t>曲线模型：</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用于马的移动，马的转弯需要该模型</a:t>
            </a:r>
            <a:endParaRPr lang="en-US" altLang="zh-CN" smtClean="0">
              <a:latin typeface="Arial" charset="0"/>
              <a:ea typeface="宋体" charset="-122"/>
            </a:endParaRPr>
          </a:p>
          <a:p>
            <a:r>
              <a:rPr lang="zh-CN" altLang="en-US" smtClean="0">
                <a:latin typeface="Arial" charset="0"/>
                <a:ea typeface="宋体" charset="-122"/>
              </a:rPr>
              <a:t>整体方案：</a:t>
            </a:r>
            <a:endParaRPr lang="en-US" altLang="zh-CN" smtClean="0">
              <a:latin typeface="Arial" charset="0"/>
              <a:ea typeface="宋体" charset="-122"/>
            </a:endParaRPr>
          </a:p>
          <a:p>
            <a:r>
              <a:rPr lang="en-US" altLang="zh-CN" smtClean="0">
                <a:latin typeface="Arial" charset="0"/>
                <a:ea typeface="宋体" charset="-122"/>
              </a:rPr>
              <a:t>	</a:t>
            </a:r>
            <a:r>
              <a:rPr lang="zh-CN" altLang="en-US" smtClean="0">
                <a:latin typeface="Arial" charset="0"/>
                <a:ea typeface="宋体" charset="-122"/>
              </a:rPr>
              <a:t>客户端和服务器使用相同的低频被动变速更新，服务器使用低频移动更新，客户端使用高频移动更新</a:t>
            </a:r>
          </a:p>
        </p:txBody>
      </p:sp>
      <p:sp>
        <p:nvSpPr>
          <p:cNvPr id="17412" name="灯片编号占位符 3"/>
          <p:cNvSpPr>
            <a:spLocks noGrp="1"/>
          </p:cNvSpPr>
          <p:nvPr>
            <p:ph type="sldNum" sz="quarter" idx="5"/>
          </p:nvPr>
        </p:nvSpPr>
        <p:spPr>
          <a:noFill/>
        </p:spPr>
        <p:txBody>
          <a:bodyPr/>
          <a:lstStyle/>
          <a:p>
            <a:fld id="{1B4A423A-AC70-438E-9986-6DE11AC5C74F}" type="slidenum">
              <a:rPr lang="zh-CN" altLang="en-US"/>
              <a:pPr/>
              <a:t>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3-1"/>
          <p:cNvPicPr>
            <a:picLocks noChangeAspect="1" noChangeArrowheads="1"/>
          </p:cNvPicPr>
          <p:nvPr/>
        </p:nvPicPr>
        <p:blipFill>
          <a:blip r:embed="rId2"/>
          <a:srcRect/>
          <a:stretch>
            <a:fillRect/>
          </a:stretch>
        </p:blipFill>
        <p:spPr bwMode="auto">
          <a:xfrm>
            <a:off x="0" y="0"/>
            <a:ext cx="9144000" cy="6864350"/>
          </a:xfrm>
          <a:prstGeom prst="rect">
            <a:avLst/>
          </a:prstGeom>
          <a:noFill/>
          <a:ln w="9525">
            <a:noFill/>
            <a:miter lim="800000"/>
            <a:headEnd/>
            <a:tailEnd/>
          </a:ln>
        </p:spPr>
      </p:pic>
      <p:sp>
        <p:nvSpPr>
          <p:cNvPr id="2051" name="Rectangle 3"/>
          <p:cNvSpPr>
            <a:spLocks noGrp="1" noChangeArrowheads="1"/>
          </p:cNvSpPr>
          <p:nvPr>
            <p:ph type="ctrTitle" sz="quarter"/>
          </p:nvPr>
        </p:nvSpPr>
        <p:spPr>
          <a:xfrm>
            <a:off x="457200" y="2286000"/>
            <a:ext cx="7067550" cy="1143000"/>
          </a:xfrm>
        </p:spPr>
        <p:txBody>
          <a:bodyPr/>
          <a:lstStyle>
            <a:lvl1pPr>
              <a:defRPr sz="4100"/>
            </a:lvl1pPr>
          </a:lstStyle>
          <a:p>
            <a:r>
              <a:rPr lang="zh-CN" altLang="en-US"/>
              <a:t>单击此处编辑母版标题样式</a:t>
            </a:r>
          </a:p>
        </p:txBody>
      </p:sp>
      <p:sp>
        <p:nvSpPr>
          <p:cNvPr id="2052" name="Rectangle 4"/>
          <p:cNvSpPr>
            <a:spLocks noGrp="1" noChangeArrowheads="1"/>
          </p:cNvSpPr>
          <p:nvPr>
            <p:ph type="subTitle" sz="quarter" idx="1"/>
          </p:nvPr>
        </p:nvSpPr>
        <p:spPr>
          <a:xfrm>
            <a:off x="457200" y="6096000"/>
            <a:ext cx="3352800" cy="609600"/>
          </a:xfrm>
        </p:spPr>
        <p:txBody>
          <a:bodyPr/>
          <a:lstStyle>
            <a:lvl1pPr marL="0" indent="0">
              <a:buFontTx/>
              <a:buNone/>
              <a:defRPr/>
            </a:lvl1pPr>
          </a:lstStyle>
          <a:p>
            <a:r>
              <a:rPr lang="zh-CN" altLang="en-US"/>
              <a:t>单击此处编辑作者名称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5375" y="76200"/>
            <a:ext cx="2054225" cy="5029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938" y="76200"/>
            <a:ext cx="6015037" cy="5029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3900" y="1600200"/>
            <a:ext cx="36957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3-2"/>
          <p:cNvPicPr>
            <a:picLocks noChangeAspect="1" noChangeArrowheads="1"/>
          </p:cNvPicPr>
          <p:nvPr/>
        </p:nvPicPr>
        <p:blipFill>
          <a:blip r:embed="rId13"/>
          <a:srcRect/>
          <a:stretch>
            <a:fillRect/>
          </a:stretch>
        </p:blipFill>
        <p:spPr bwMode="auto">
          <a:xfrm>
            <a:off x="0" y="-1588"/>
            <a:ext cx="9144000" cy="6862763"/>
          </a:xfrm>
          <a:prstGeom prst="rect">
            <a:avLst/>
          </a:prstGeom>
          <a:noFill/>
          <a:ln w="9525">
            <a:noFill/>
            <a:miter lim="800000"/>
            <a:headEnd/>
            <a:tailEnd/>
          </a:ln>
        </p:spPr>
      </p:pic>
      <p:sp>
        <p:nvSpPr>
          <p:cNvPr id="1027" name="Rectangle 3"/>
          <p:cNvSpPr>
            <a:spLocks noChangeArrowheads="1"/>
          </p:cNvSpPr>
          <p:nvPr>
            <p:ph type="title"/>
          </p:nvPr>
        </p:nvSpPr>
        <p:spPr bwMode="auto">
          <a:xfrm>
            <a:off x="7938" y="76200"/>
            <a:ext cx="6011862"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ChangeArrowheads="1"/>
          </p:cNvSpPr>
          <p:nvPr>
            <p:ph type="body" idx="1"/>
          </p:nvPr>
        </p:nvSpPr>
        <p:spPr bwMode="auto">
          <a:xfrm>
            <a:off x="685800" y="1600200"/>
            <a:ext cx="7543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descr="定稿"/>
          <p:cNvPicPr>
            <a:picLocks noChangeAspect="1" noChangeArrowheads="1"/>
          </p:cNvPicPr>
          <p:nvPr/>
        </p:nvPicPr>
        <p:blipFill>
          <a:blip r:embed="rId14" cstate="print"/>
          <a:srcRect/>
          <a:stretch>
            <a:fillRect/>
          </a:stretch>
        </p:blipFill>
        <p:spPr bwMode="auto">
          <a:xfrm>
            <a:off x="7812088" y="6296025"/>
            <a:ext cx="1179512" cy="485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tx1"/>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tx1"/>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tx1"/>
          </a:solidFill>
          <a:latin typeface="Times New Roman" pitchFamily="18" charset="0"/>
          <a:ea typeface="宋体" pitchFamily="2" charset="-122"/>
        </a:defRPr>
      </a:lvl5pPr>
      <a:lvl6pPr marL="457200" algn="l" rtl="0" fontAlgn="base">
        <a:spcBef>
          <a:spcPct val="0"/>
        </a:spcBef>
        <a:spcAft>
          <a:spcPct val="0"/>
        </a:spcAft>
        <a:defRPr sz="3200" b="1">
          <a:solidFill>
            <a:schemeClr val="tx1"/>
          </a:solidFill>
          <a:latin typeface="Times New Roman" pitchFamily="18" charset="0"/>
          <a:ea typeface="宋体" pitchFamily="2" charset="-122"/>
        </a:defRPr>
      </a:lvl6pPr>
      <a:lvl7pPr marL="914400" algn="l" rtl="0" fontAlgn="base">
        <a:spcBef>
          <a:spcPct val="0"/>
        </a:spcBef>
        <a:spcAft>
          <a:spcPct val="0"/>
        </a:spcAft>
        <a:defRPr sz="3200" b="1">
          <a:solidFill>
            <a:schemeClr val="tx1"/>
          </a:solidFill>
          <a:latin typeface="Times New Roman" pitchFamily="18" charset="0"/>
          <a:ea typeface="宋体" pitchFamily="2" charset="-122"/>
        </a:defRPr>
      </a:lvl7pPr>
      <a:lvl8pPr marL="1371600" algn="l" rtl="0" fontAlgn="base">
        <a:spcBef>
          <a:spcPct val="0"/>
        </a:spcBef>
        <a:spcAft>
          <a:spcPct val="0"/>
        </a:spcAft>
        <a:defRPr sz="3200" b="1">
          <a:solidFill>
            <a:schemeClr val="tx1"/>
          </a:solidFill>
          <a:latin typeface="Times New Roman" pitchFamily="18" charset="0"/>
          <a:ea typeface="宋体" pitchFamily="2" charset="-122"/>
        </a:defRPr>
      </a:lvl8pPr>
      <a:lvl9pPr marL="1828800" algn="l" rtl="0" fontAlgn="base">
        <a:spcBef>
          <a:spcPct val="0"/>
        </a:spcBef>
        <a:spcAft>
          <a:spcPct val="0"/>
        </a:spcAft>
        <a:defRPr sz="3200" b="1">
          <a:solidFill>
            <a:schemeClr val="tx1"/>
          </a:solidFill>
          <a:latin typeface="Times New Roman" pitchFamily="18" charset="0"/>
          <a:ea typeface="宋体" pitchFamily="2" charset="-122"/>
        </a:defRPr>
      </a:lvl9pPr>
    </p:titleStyle>
    <p:bodyStyle>
      <a:lvl1pPr marL="261938" indent="-261938" algn="l" rtl="0" eaLnBrk="0" fontAlgn="base" hangingPunct="0">
        <a:spcBef>
          <a:spcPct val="20000"/>
        </a:spcBef>
        <a:spcAft>
          <a:spcPct val="0"/>
        </a:spcAft>
        <a:buBlip>
          <a:blip r:embed="rId15"/>
        </a:buBlip>
        <a:defRPr sz="2000" b="1">
          <a:solidFill>
            <a:schemeClr val="tx1"/>
          </a:solidFill>
          <a:latin typeface="+mn-lt"/>
          <a:ea typeface="+mn-ea"/>
          <a:cs typeface="+mn-cs"/>
        </a:defRPr>
      </a:lvl1pPr>
      <a:lvl2pPr marL="900113" indent="-357188" algn="l" rtl="0" eaLnBrk="0" fontAlgn="base" hangingPunct="0">
        <a:spcBef>
          <a:spcPct val="20000"/>
        </a:spcBef>
        <a:spcAft>
          <a:spcPct val="0"/>
        </a:spcAft>
        <a:buBlip>
          <a:blip r:embed="rId15"/>
        </a:buBlip>
        <a:defRPr sz="2000" b="1">
          <a:solidFill>
            <a:schemeClr val="tx1"/>
          </a:solidFill>
          <a:latin typeface="+mn-lt"/>
          <a:ea typeface="+mn-ea"/>
        </a:defRPr>
      </a:lvl2pPr>
      <a:lvl3pPr marL="1436688" indent="-357188" algn="l" rtl="0" eaLnBrk="0" fontAlgn="base" hangingPunct="0">
        <a:spcBef>
          <a:spcPct val="20000"/>
        </a:spcBef>
        <a:spcAft>
          <a:spcPct val="0"/>
        </a:spcAft>
        <a:buBlip>
          <a:blip r:embed="rId15"/>
        </a:buBlip>
        <a:defRPr sz="2000" b="1">
          <a:solidFill>
            <a:schemeClr val="tx1"/>
          </a:solidFill>
          <a:latin typeface="+mn-lt"/>
          <a:ea typeface="+mn-ea"/>
        </a:defRPr>
      </a:lvl3pPr>
      <a:lvl4pPr marL="1973263" indent="-357188" algn="l" rtl="0" eaLnBrk="0" fontAlgn="base" hangingPunct="0">
        <a:spcBef>
          <a:spcPct val="20000"/>
        </a:spcBef>
        <a:spcAft>
          <a:spcPct val="0"/>
        </a:spcAft>
        <a:buBlip>
          <a:blip r:embed="rId15"/>
        </a:buBlip>
        <a:defRPr sz="2000" b="1">
          <a:solidFill>
            <a:schemeClr val="tx1"/>
          </a:solidFill>
          <a:latin typeface="+mn-lt"/>
          <a:ea typeface="+mn-ea"/>
        </a:defRPr>
      </a:lvl4pPr>
      <a:lvl5pPr marL="2513013" indent="-277813" algn="l" rtl="0" eaLnBrk="0" fontAlgn="base" hangingPunct="0">
        <a:spcBef>
          <a:spcPct val="20000"/>
        </a:spcBef>
        <a:spcAft>
          <a:spcPct val="0"/>
        </a:spcAft>
        <a:buBlip>
          <a:blip r:embed="rId15"/>
        </a:buBlip>
        <a:defRPr sz="2000" b="1">
          <a:solidFill>
            <a:schemeClr val="tx1"/>
          </a:solidFill>
          <a:latin typeface="+mn-lt"/>
          <a:ea typeface="+mn-ea"/>
        </a:defRPr>
      </a:lvl5pPr>
      <a:lvl6pPr marL="2970213" indent="-277813" algn="l" rtl="0" fontAlgn="base">
        <a:spcBef>
          <a:spcPct val="20000"/>
        </a:spcBef>
        <a:spcAft>
          <a:spcPct val="0"/>
        </a:spcAft>
        <a:buBlip>
          <a:blip r:embed="rId15"/>
        </a:buBlip>
        <a:defRPr sz="2000" b="1">
          <a:solidFill>
            <a:schemeClr val="tx1"/>
          </a:solidFill>
          <a:latin typeface="+mn-lt"/>
          <a:ea typeface="+mn-ea"/>
        </a:defRPr>
      </a:lvl6pPr>
      <a:lvl7pPr marL="3427413" indent="-277813" algn="l" rtl="0" fontAlgn="base">
        <a:spcBef>
          <a:spcPct val="20000"/>
        </a:spcBef>
        <a:spcAft>
          <a:spcPct val="0"/>
        </a:spcAft>
        <a:buBlip>
          <a:blip r:embed="rId15"/>
        </a:buBlip>
        <a:defRPr sz="2000" b="1">
          <a:solidFill>
            <a:schemeClr val="tx1"/>
          </a:solidFill>
          <a:latin typeface="+mn-lt"/>
          <a:ea typeface="+mn-ea"/>
        </a:defRPr>
      </a:lvl7pPr>
      <a:lvl8pPr marL="3884613" indent="-277813" algn="l" rtl="0" fontAlgn="base">
        <a:spcBef>
          <a:spcPct val="20000"/>
        </a:spcBef>
        <a:spcAft>
          <a:spcPct val="0"/>
        </a:spcAft>
        <a:buBlip>
          <a:blip r:embed="rId15"/>
        </a:buBlip>
        <a:defRPr sz="2000" b="1">
          <a:solidFill>
            <a:schemeClr val="tx1"/>
          </a:solidFill>
          <a:latin typeface="+mn-lt"/>
          <a:ea typeface="+mn-ea"/>
        </a:defRPr>
      </a:lvl8pPr>
      <a:lvl9pPr marL="4341813" indent="-277813" algn="l" rtl="0" fontAlgn="base">
        <a:spcBef>
          <a:spcPct val="20000"/>
        </a:spcBef>
        <a:spcAft>
          <a:spcPct val="0"/>
        </a:spcAft>
        <a:buBlip>
          <a:blip r:embed="rId15"/>
        </a:buBlip>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km.oa.com/articles/show/190382" TargetMode="External"/><Relationship Id="rId2" Type="http://schemas.openxmlformats.org/officeDocument/2006/relationships/hyperlink" Target="http://km.oa.com/articles/show/190379" TargetMode="External"/><Relationship Id="rId1" Type="http://schemas.openxmlformats.org/officeDocument/2006/relationships/slideLayout" Target="../slideLayouts/slideLayout2.xml"/><Relationship Id="rId6" Type="http://schemas.openxmlformats.org/officeDocument/2006/relationships/hyperlink" Target="http://km.oa.com/articles/show/190589" TargetMode="External"/><Relationship Id="rId5" Type="http://schemas.openxmlformats.org/officeDocument/2006/relationships/hyperlink" Target="http://km.oa.com/articles/show/190429" TargetMode="External"/><Relationship Id="rId4" Type="http://schemas.openxmlformats.org/officeDocument/2006/relationships/hyperlink" Target="http://km.oa.com/articles/show/19038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ph type="ctrTitle" sz="quarter"/>
          </p:nvPr>
        </p:nvSpPr>
        <p:spPr>
          <a:xfrm>
            <a:off x="457200" y="1828800"/>
            <a:ext cx="7772400" cy="1524000"/>
          </a:xfrm>
          <a:noFill/>
        </p:spPr>
        <p:txBody>
          <a:bodyPr/>
          <a:lstStyle/>
          <a:p>
            <a:pPr algn="ctr" eaLnBrk="1" hangingPunct="1"/>
            <a:r>
              <a:rPr lang="zh-CN" altLang="en-US" dirty="0" smtClean="0">
                <a:ea typeface="黑体" pitchFamily="49" charset="-122"/>
              </a:rPr>
              <a:t>软件开发类</a:t>
            </a:r>
            <a:r>
              <a:rPr lang="en-US" altLang="zh-CN" dirty="0" smtClean="0">
                <a:ea typeface="黑体" pitchFamily="49" charset="-122"/>
              </a:rPr>
              <a:t>_</a:t>
            </a:r>
            <a:r>
              <a:rPr lang="zh-CN" altLang="en-US" dirty="0" smtClean="0">
                <a:ea typeface="黑体" pitchFamily="49" charset="-122"/>
              </a:rPr>
              <a:t>客户端前台通道面试陈述</a:t>
            </a:r>
            <a:br>
              <a:rPr lang="zh-CN" altLang="en-US" dirty="0" smtClean="0">
                <a:ea typeface="黑体" pitchFamily="49" charset="-122"/>
              </a:rPr>
            </a:br>
            <a:r>
              <a:rPr lang="zh-CN" altLang="en-US" sz="2800" dirty="0" smtClean="0">
                <a:ea typeface="黑体" pitchFamily="49" charset="-122"/>
              </a:rPr>
              <a:t>（适用</a:t>
            </a:r>
            <a:r>
              <a:rPr lang="en-US" altLang="zh-CN" sz="2800" dirty="0" smtClean="0">
                <a:ea typeface="黑体" pitchFamily="49" charset="-122"/>
              </a:rPr>
              <a:t>3</a:t>
            </a:r>
            <a:r>
              <a:rPr lang="zh-CN" altLang="en-US" sz="2800" dirty="0" smtClean="0">
                <a:ea typeface="黑体" pitchFamily="49" charset="-122"/>
              </a:rPr>
              <a:t>级评审）</a:t>
            </a:r>
          </a:p>
        </p:txBody>
      </p:sp>
      <p:sp>
        <p:nvSpPr>
          <p:cNvPr id="4099" name="Rectangle 3"/>
          <p:cNvSpPr>
            <a:spLocks noChangeArrowheads="1"/>
          </p:cNvSpPr>
          <p:nvPr/>
        </p:nvSpPr>
        <p:spPr bwMode="auto">
          <a:xfrm>
            <a:off x="3200400" y="3886200"/>
            <a:ext cx="3124200" cy="1143000"/>
          </a:xfrm>
          <a:prstGeom prst="rect">
            <a:avLst/>
          </a:prstGeom>
          <a:noFill/>
          <a:ln w="9525">
            <a:noFill/>
            <a:miter lim="800000"/>
            <a:headEnd/>
            <a:tailEnd/>
          </a:ln>
        </p:spPr>
        <p:txBody>
          <a:bodyPr anchor="ctr"/>
          <a:lstStyle/>
          <a:p>
            <a:pPr eaLnBrk="1" hangingPunct="1">
              <a:lnSpc>
                <a:spcPct val="125000"/>
              </a:lnSpc>
            </a:pPr>
            <a:r>
              <a:rPr lang="zh-CN" altLang="en-US" sz="2000" dirty="0">
                <a:latin typeface="Times New Roman" pitchFamily="18" charset="0"/>
                <a:ea typeface="楷体_GB2312" pitchFamily="49" charset="-122"/>
              </a:rPr>
              <a:t>申报</a:t>
            </a:r>
            <a:r>
              <a:rPr lang="zh-CN" altLang="en-US" sz="2000" dirty="0" smtClean="0">
                <a:latin typeface="Times New Roman" pitchFamily="18" charset="0"/>
                <a:ea typeface="楷体_GB2312" pitchFamily="49" charset="-122"/>
              </a:rPr>
              <a:t>人：</a:t>
            </a:r>
            <a:r>
              <a:rPr lang="en-US" altLang="zh-CN" sz="2000" dirty="0" err="1" smtClean="0">
                <a:latin typeface="Times New Roman" pitchFamily="18" charset="0"/>
                <a:ea typeface="楷体_GB2312" pitchFamily="49" charset="-122"/>
              </a:rPr>
              <a:t>whitebai</a:t>
            </a:r>
            <a:endParaRPr lang="en-US" altLang="zh-CN" sz="2000" dirty="0" smtClean="0">
              <a:latin typeface="Times New Roman" pitchFamily="18" charset="0"/>
              <a:ea typeface="楷体_GB2312" pitchFamily="49" charset="-122"/>
            </a:endParaRPr>
          </a:p>
          <a:p>
            <a:pPr eaLnBrk="1" hangingPunct="1">
              <a:lnSpc>
                <a:spcPct val="125000"/>
              </a:lnSpc>
            </a:pPr>
            <a:r>
              <a:rPr lang="zh-CN" altLang="en-US" sz="2000" dirty="0" smtClean="0">
                <a:latin typeface="Times New Roman" pitchFamily="18" charset="0"/>
                <a:ea typeface="楷体_GB2312" pitchFamily="49" charset="-122"/>
              </a:rPr>
              <a:t>时间</a:t>
            </a:r>
            <a:r>
              <a:rPr lang="zh-CN" altLang="en-US" sz="2000" dirty="0">
                <a:latin typeface="Times New Roman" pitchFamily="18" charset="0"/>
                <a:ea typeface="楷体_GB2312" pitchFamily="49" charset="-122"/>
              </a:rPr>
              <a:t>：</a:t>
            </a:r>
            <a:r>
              <a:rPr lang="en-US" altLang="zh-CN" sz="2000" dirty="0" smtClean="0">
                <a:latin typeface="Times New Roman" pitchFamily="18" charset="0"/>
                <a:ea typeface="楷体_GB2312" pitchFamily="49" charset="-122"/>
              </a:rPr>
              <a:t>2014.8.24</a:t>
            </a:r>
            <a:endParaRPr lang="zh-CN" altLang="en-US" sz="2000" dirty="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ph type="title"/>
          </p:nvPr>
        </p:nvSpPr>
        <p:spPr>
          <a:xfrm>
            <a:off x="304800" y="228600"/>
            <a:ext cx="6011863" cy="838200"/>
          </a:xfrm>
        </p:spPr>
        <p:txBody>
          <a:bodyPr/>
          <a:lstStyle/>
          <a:p>
            <a:pPr eaLnBrk="1" hangingPunct="1"/>
            <a:r>
              <a:rPr lang="zh-CN" altLang="en-US" smtClean="0"/>
              <a:t>专业影响力和贡献</a:t>
            </a:r>
          </a:p>
        </p:txBody>
      </p:sp>
      <p:sp>
        <p:nvSpPr>
          <p:cNvPr id="19459" name="Rectangle 3"/>
          <p:cNvSpPr>
            <a:spLocks noChangeArrowheads="1"/>
          </p:cNvSpPr>
          <p:nvPr>
            <p:ph type="body" idx="1"/>
          </p:nvPr>
        </p:nvSpPr>
        <p:spPr>
          <a:xfrm>
            <a:off x="609600" y="1295400"/>
            <a:ext cx="7543800" cy="4419600"/>
          </a:xfrm>
        </p:spPr>
        <p:txBody>
          <a:bodyPr/>
          <a:lstStyle/>
          <a:p>
            <a:pPr eaLnBrk="1" hangingPunct="1"/>
            <a:r>
              <a:rPr lang="zh-CN" altLang="en-US" sz="1600" smtClean="0"/>
              <a:t>知识的分享与传承</a:t>
            </a:r>
            <a:endParaRPr lang="en-US" altLang="zh-CN" sz="1600" smtClean="0"/>
          </a:p>
          <a:p>
            <a:pPr lvl="1" eaLnBrk="1" hangingPunct="1"/>
            <a:r>
              <a:rPr lang="zh-CN" altLang="en-US" sz="1200" b="0" smtClean="0"/>
              <a:t>组内分享原创课程</a:t>
            </a:r>
            <a:r>
              <a:rPr lang="en-US" altLang="zh-CN" sz="1200" b="0" smtClean="0"/>
              <a:t>《C++</a:t>
            </a:r>
            <a:r>
              <a:rPr lang="zh-CN" altLang="en-US" sz="1200" b="0" smtClean="0"/>
              <a:t>析构与泄漏</a:t>
            </a:r>
            <a:r>
              <a:rPr lang="en-US" altLang="zh-CN" sz="1200" b="0" smtClean="0"/>
              <a:t>》</a:t>
            </a:r>
          </a:p>
          <a:p>
            <a:pPr lvl="1" eaLnBrk="1" hangingPunct="1"/>
            <a:r>
              <a:rPr lang="zh-CN" altLang="en-US" sz="1200" b="0" smtClean="0"/>
              <a:t>组内分享脚本体系和逻辑开发体系的设计</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之准备篇</a:t>
            </a:r>
            <a:r>
              <a:rPr lang="en-US" altLang="zh-CN" sz="1200" b="0" smtClean="0"/>
              <a:t>》</a:t>
            </a:r>
            <a:r>
              <a:rPr lang="zh-CN" altLang="en-US" sz="1200" b="0" smtClean="0"/>
              <a:t>：</a:t>
            </a:r>
            <a:r>
              <a:rPr lang="en-US" altLang="zh-CN" sz="1200" b="0" smtClean="0"/>
              <a:t> </a:t>
            </a:r>
            <a:r>
              <a:rPr lang="en-US" altLang="zh-CN" sz="1200" b="0" smtClean="0">
                <a:hlinkClick r:id="rId2"/>
              </a:rPr>
              <a:t>http://km.oa.com/articles/show/190379</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之深入篇</a:t>
            </a:r>
            <a:r>
              <a:rPr lang="en-US" altLang="zh-CN" sz="1200" b="0" smtClean="0"/>
              <a:t>》</a:t>
            </a:r>
            <a:r>
              <a:rPr lang="zh-CN" altLang="en-US" sz="1200" b="0" smtClean="0"/>
              <a:t>：</a:t>
            </a:r>
            <a:r>
              <a:rPr lang="en-US" altLang="zh-CN" sz="1200" b="0" smtClean="0"/>
              <a:t> </a:t>
            </a:r>
            <a:r>
              <a:rPr lang="en-US" altLang="zh-CN" sz="1200" b="0" smtClean="0">
                <a:hlinkClick r:id="rId3"/>
              </a:rPr>
              <a:t>http://km.oa.com/articles/show/190382</a:t>
            </a:r>
            <a:endParaRPr lang="en-US" altLang="zh-CN" sz="1200" b="0" smtClean="0"/>
          </a:p>
          <a:p>
            <a:pPr lvl="1" eaLnBrk="1" hangingPunct="1"/>
            <a:r>
              <a:rPr lang="en-US" altLang="zh-CN" sz="1200" b="0" smtClean="0"/>
              <a:t>KM</a:t>
            </a:r>
            <a:r>
              <a:rPr lang="zh-CN" altLang="en-US" sz="1200" b="0" smtClean="0"/>
              <a:t>分享</a:t>
            </a:r>
            <a:r>
              <a:rPr lang="en-US" altLang="zh-CN" sz="1200" b="0" smtClean="0"/>
              <a:t>《C++</a:t>
            </a:r>
            <a:r>
              <a:rPr lang="zh-CN" altLang="en-US" sz="1200" b="0" smtClean="0"/>
              <a:t>析构与泄漏 之泄漏篇</a:t>
            </a:r>
            <a:r>
              <a:rPr lang="en-US" altLang="zh-CN" sz="1200" b="0" smtClean="0"/>
              <a:t>》</a:t>
            </a:r>
            <a:r>
              <a:rPr lang="zh-CN" altLang="en-US" sz="1200" b="0" smtClean="0"/>
              <a:t>：</a:t>
            </a:r>
            <a:r>
              <a:rPr lang="en-US" altLang="zh-CN" sz="1200" b="0" smtClean="0"/>
              <a:t> </a:t>
            </a:r>
            <a:r>
              <a:rPr lang="en-US" altLang="zh-CN" sz="1200" b="0" smtClean="0">
                <a:hlinkClick r:id="rId4"/>
              </a:rPr>
              <a:t>http://km.oa.com/articles/show/190383</a:t>
            </a:r>
            <a:endParaRPr lang="en-US" altLang="zh-CN" sz="1200" b="0" smtClean="0"/>
          </a:p>
          <a:p>
            <a:pPr lvl="1" eaLnBrk="1" hangingPunct="1"/>
            <a:r>
              <a:rPr lang="en-US" altLang="zh-CN" sz="1200" b="0" smtClean="0"/>
              <a:t>KM</a:t>
            </a:r>
            <a:r>
              <a:rPr lang="zh-CN" altLang="en-US" sz="1200" b="0" smtClean="0"/>
              <a:t>分享</a:t>
            </a:r>
            <a:r>
              <a:rPr lang="en-US" altLang="zh-CN" sz="1200" b="0" smtClean="0"/>
              <a:t>《[</a:t>
            </a:r>
            <a:r>
              <a:rPr lang="zh-CN" altLang="en-US" sz="1200" b="0" smtClean="0"/>
              <a:t>转载</a:t>
            </a:r>
            <a:r>
              <a:rPr lang="en-US" altLang="zh-CN" sz="1200" b="0" smtClean="0"/>
              <a:t>]Dead Reckoning: Latency Hiding for Networked Games》</a:t>
            </a:r>
            <a:r>
              <a:rPr lang="zh-CN" altLang="en-US" sz="1200" b="0" smtClean="0"/>
              <a:t>：</a:t>
            </a:r>
            <a:r>
              <a:rPr lang="en-US" altLang="zh-CN" sz="1200" b="0" smtClean="0"/>
              <a:t> </a:t>
            </a:r>
            <a:r>
              <a:rPr lang="en-US" altLang="zh-CN" sz="1200" b="0" smtClean="0">
                <a:hlinkClick r:id="rId5"/>
              </a:rPr>
              <a:t>http://km.oa.com/articles/show/190429</a:t>
            </a:r>
            <a:endParaRPr lang="en-US" altLang="zh-CN" sz="1200" b="0" smtClean="0"/>
          </a:p>
          <a:p>
            <a:pPr lvl="1" eaLnBrk="1" hangingPunct="1"/>
            <a:r>
              <a:rPr lang="en-US" altLang="zh-CN" sz="1200" b="0" smtClean="0"/>
              <a:t>KM</a:t>
            </a:r>
            <a:r>
              <a:rPr lang="zh-CN" altLang="en-US" sz="1200" b="0" smtClean="0"/>
              <a:t>分享</a:t>
            </a:r>
            <a:r>
              <a:rPr lang="en-US" altLang="zh-CN" sz="1200" b="0" smtClean="0"/>
              <a:t>《[</a:t>
            </a:r>
            <a:r>
              <a:rPr lang="zh-CN" altLang="en-US" sz="1200" b="0" smtClean="0"/>
              <a:t>转载</a:t>
            </a:r>
            <a:r>
              <a:rPr lang="en-US" altLang="zh-CN" sz="1200" b="0" smtClean="0"/>
              <a:t>]</a:t>
            </a:r>
            <a:r>
              <a:rPr lang="zh-CN" altLang="en-US" sz="1200" b="0" smtClean="0"/>
              <a:t>六种可定量分析的代码味道 </a:t>
            </a:r>
            <a:r>
              <a:rPr lang="en-US" altLang="zh-CN" sz="1200" b="0" smtClean="0"/>
              <a:t>》</a:t>
            </a:r>
            <a:r>
              <a:rPr lang="zh-CN" altLang="en-US" sz="1200" b="0" smtClean="0"/>
              <a:t>：</a:t>
            </a:r>
            <a:r>
              <a:rPr lang="en-US" altLang="zh-CN" sz="1200" b="0" smtClean="0">
                <a:hlinkClick r:id="rId6"/>
              </a:rPr>
              <a:t>http://km.oa.com/articles/show/190589</a:t>
            </a:r>
            <a:endParaRPr lang="en-US" altLang="zh-CN" sz="1200" b="0" smtClean="0"/>
          </a:p>
          <a:p>
            <a:pPr eaLnBrk="1" hangingPunct="1"/>
            <a:r>
              <a:rPr lang="zh-CN" altLang="en-US" sz="1600" smtClean="0"/>
              <a:t>专业课程的讲授</a:t>
            </a:r>
            <a:endParaRPr lang="en-US" altLang="zh-CN" sz="1600" smtClean="0"/>
          </a:p>
          <a:p>
            <a:pPr lvl="1" eaLnBrk="1" hangingPunct="1"/>
            <a:r>
              <a:rPr lang="zh-CN" altLang="en-US" sz="1200" b="0" smtClean="0"/>
              <a:t>讲授新员工培训课程</a:t>
            </a:r>
            <a:r>
              <a:rPr lang="en-US" altLang="zh-CN" sz="1200" b="0" smtClean="0"/>
              <a:t>《Windows</a:t>
            </a:r>
            <a:r>
              <a:rPr lang="zh-CN" altLang="en-US" sz="1200" b="0" smtClean="0"/>
              <a:t>程序调试</a:t>
            </a:r>
            <a:r>
              <a:rPr lang="en-US" altLang="zh-CN" sz="1200" b="0" smtClean="0"/>
              <a:t>》</a:t>
            </a:r>
          </a:p>
          <a:p>
            <a:pPr eaLnBrk="1" hangingPunct="1"/>
            <a:r>
              <a:rPr lang="zh-CN" altLang="en-US" sz="1600" smtClean="0"/>
              <a:t>人员培养</a:t>
            </a:r>
            <a:endParaRPr lang="en-US" altLang="zh-CN" sz="1600" smtClean="0"/>
          </a:p>
          <a:p>
            <a:pPr lvl="1" eaLnBrk="1" hangingPunct="1"/>
            <a:r>
              <a:rPr lang="zh-CN" altLang="en-US" sz="1200" b="0" smtClean="0"/>
              <a:t>成功培养一个毕业生成为主要开发力量</a:t>
            </a:r>
            <a:endParaRPr lang="en-US" altLang="zh-CN" sz="1200" b="0" smtClean="0"/>
          </a:p>
          <a:p>
            <a:pPr eaLnBrk="1" hangingPunct="1"/>
            <a:r>
              <a:rPr lang="zh-CN" altLang="en-US" sz="1600" smtClean="0"/>
              <a:t>流程</a:t>
            </a:r>
            <a:r>
              <a:rPr lang="en-US" altLang="zh-CN" sz="1600" smtClean="0"/>
              <a:t>/</a:t>
            </a:r>
            <a:r>
              <a:rPr lang="zh-CN" altLang="en-US" sz="1600" smtClean="0"/>
              <a:t>方法</a:t>
            </a:r>
            <a:r>
              <a:rPr lang="en-US" altLang="zh-CN" sz="1600" smtClean="0"/>
              <a:t>/</a:t>
            </a:r>
            <a:r>
              <a:rPr lang="zh-CN" altLang="en-US" sz="1600" smtClean="0"/>
              <a:t>工具的优化</a:t>
            </a:r>
            <a:endParaRPr lang="en-US" altLang="zh-CN" sz="1600" smtClean="0"/>
          </a:p>
          <a:p>
            <a:pPr lvl="1" eaLnBrk="1" hangingPunct="1"/>
            <a:r>
              <a:rPr lang="zh-CN" altLang="en-US" sz="1200" b="0" smtClean="0"/>
              <a:t>轩辕逻辑开发流程优化，提高开发效率</a:t>
            </a:r>
            <a:endParaRPr lang="en-US" altLang="zh-CN" sz="1200" b="0" smtClean="0"/>
          </a:p>
          <a:p>
            <a:pPr lvl="1" eaLnBrk="1" hangingPunct="1"/>
            <a:r>
              <a:rPr lang="zh-CN" altLang="en-US" sz="1200" b="0" smtClean="0"/>
              <a:t>铁骑动画开发流程优化，实现动画并行开发</a:t>
            </a:r>
            <a:endParaRPr lang="en-US" altLang="zh-CN" sz="1200" b="0" smtClean="0"/>
          </a:p>
          <a:p>
            <a:pPr lvl="1" eaLnBrk="1" hangingPunct="1"/>
            <a:r>
              <a:rPr lang="zh-CN" altLang="en-US" sz="1200" b="0" smtClean="0"/>
              <a:t>轩辕</a:t>
            </a:r>
            <a:r>
              <a:rPr lang="en-US" altLang="zh-CN" sz="1200" b="0" smtClean="0"/>
              <a:t>UI</a:t>
            </a:r>
            <a:r>
              <a:rPr lang="zh-CN" altLang="en-US" sz="1200" b="0" smtClean="0"/>
              <a:t>编辑器优化，提高易用性</a:t>
            </a:r>
            <a:endParaRPr lang="en-US" altLang="zh-CN" sz="1200" smtClean="0"/>
          </a:p>
          <a:p>
            <a:pPr lvl="1" eaLnBrk="1" hangingPunct="1"/>
            <a:endParaRPr lang="en-US" altLang="zh-CN" sz="1600" smtClean="0"/>
          </a:p>
          <a:p>
            <a:pPr lvl="1" eaLnBrk="1" hangingPunct="1"/>
            <a:endParaRPr lang="en-US" altLang="zh-CN" sz="1600" smtClean="0"/>
          </a:p>
          <a:p>
            <a:pPr lvl="1" eaLnBrk="1" hangingPunct="1"/>
            <a:endParaRPr lang="en-US" altLang="zh-CN" sz="16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ph type="title"/>
          </p:nvPr>
        </p:nvSpPr>
        <p:spPr>
          <a:xfrm>
            <a:off x="304800" y="228600"/>
            <a:ext cx="6011863" cy="838200"/>
          </a:xfrm>
        </p:spPr>
        <p:txBody>
          <a:bodyPr/>
          <a:lstStyle/>
          <a:p>
            <a:pPr eaLnBrk="1" hangingPunct="1"/>
            <a:r>
              <a:rPr lang="zh-CN" altLang="en-US" smtClean="0"/>
              <a:t>其他</a:t>
            </a:r>
          </a:p>
        </p:txBody>
      </p:sp>
      <p:sp>
        <p:nvSpPr>
          <p:cNvPr id="20483" name="Rectangle 3"/>
          <p:cNvSpPr>
            <a:spLocks noChangeArrowheads="1"/>
          </p:cNvSpPr>
          <p:nvPr>
            <p:ph type="body" idx="1"/>
          </p:nvPr>
        </p:nvSpPr>
        <p:spPr>
          <a:xfrm>
            <a:off x="609600" y="1295400"/>
            <a:ext cx="7543800" cy="4419600"/>
          </a:xfrm>
        </p:spPr>
        <p:txBody>
          <a:bodyPr/>
          <a:lstStyle/>
          <a:p>
            <a:pPr eaLnBrk="1" hangingPunct="1"/>
            <a:r>
              <a:rPr lang="zh-CN" altLang="en-US" sz="1600" smtClean="0"/>
              <a:t>感悟：</a:t>
            </a:r>
            <a:r>
              <a:rPr lang="zh-CN" altLang="en-US" sz="1600" b="0" smtClean="0"/>
              <a:t>系统设计需要考虑其易用性，分析问题需要看清其本质，要勇于尝试敢于失败，多积累，多总结，多分享，沟通时需要真正的了解对方的意图，合理的安排时间提高开发效率，不要墨守陈规要经常思考现有的开发方式和开发流程是否合理。</a:t>
            </a:r>
            <a:r>
              <a:rPr lang="zh-CN" sz="1600" b="0" smtClean="0"/>
              <a:t/>
            </a:r>
            <a:br>
              <a:rPr lang="zh-CN" sz="1600" b="0" smtClean="0"/>
            </a:br>
            <a:r>
              <a:rPr lang="zh-CN" sz="2800" smtClean="0"/>
              <a:t/>
            </a:r>
            <a:br>
              <a:rPr lang="zh-CN" sz="2800" smtClean="0"/>
            </a:br>
            <a:endParaRPr lang="zh-CN"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ph type="title"/>
          </p:nvPr>
        </p:nvSpPr>
        <p:spPr>
          <a:xfrm>
            <a:off x="228600" y="152400"/>
            <a:ext cx="6011863" cy="838200"/>
          </a:xfrm>
        </p:spPr>
        <p:txBody>
          <a:bodyPr/>
          <a:lstStyle/>
          <a:p>
            <a:pPr eaLnBrk="1" hangingPunct="1"/>
            <a:r>
              <a:rPr lang="zh-CN" altLang="en-US" smtClean="0"/>
              <a:t>个人经历概述</a:t>
            </a:r>
          </a:p>
        </p:txBody>
      </p:sp>
      <p:sp>
        <p:nvSpPr>
          <p:cNvPr id="5123" name="Rectangle 3"/>
          <p:cNvSpPr>
            <a:spLocks noChangeArrowheads="1"/>
          </p:cNvSpPr>
          <p:nvPr>
            <p:ph type="body" idx="1"/>
          </p:nvPr>
        </p:nvSpPr>
        <p:spPr>
          <a:xfrm>
            <a:off x="381000" y="1219200"/>
            <a:ext cx="8382000" cy="3657600"/>
          </a:xfrm>
        </p:spPr>
        <p:txBody>
          <a:bodyPr/>
          <a:lstStyle/>
          <a:p>
            <a:pPr eaLnBrk="1" hangingPunct="1"/>
            <a:r>
              <a:rPr lang="zh-CN" altLang="en-US" sz="1600" dirty="0" smtClean="0">
                <a:latin typeface="宋体" charset="-122"/>
              </a:rPr>
              <a:t>在轩辕传奇项目组的个人经历</a:t>
            </a:r>
            <a:endParaRPr lang="en-US" altLang="zh-CN" sz="1600" dirty="0" smtClean="0">
              <a:latin typeface="宋体" charset="-122"/>
            </a:endParaRPr>
          </a:p>
          <a:p>
            <a:pPr eaLnBrk="1" hangingPunct="1"/>
            <a:r>
              <a:rPr lang="zh-CN" altLang="en-US" sz="1600" dirty="0" smtClean="0">
                <a:latin typeface="宋体" charset="-122"/>
              </a:rPr>
              <a:t>经历时间：</a:t>
            </a:r>
            <a:r>
              <a:rPr lang="en-US" altLang="zh-CN" sz="1600" b="0" dirty="0" smtClean="0">
                <a:latin typeface="宋体" charset="-122"/>
              </a:rPr>
              <a:t>2009.7-2014.8</a:t>
            </a:r>
            <a:endParaRPr lang="en-US" altLang="zh-CN" sz="1600" b="0" dirty="0" smtClean="0">
              <a:latin typeface="宋体" charset="-122"/>
            </a:endParaRPr>
          </a:p>
          <a:p>
            <a:pPr eaLnBrk="1" hangingPunct="1"/>
            <a:r>
              <a:rPr lang="zh-CN" altLang="en-US" sz="1600" dirty="0" smtClean="0">
                <a:latin typeface="宋体" charset="-122"/>
              </a:rPr>
              <a:t>经历阶段</a:t>
            </a:r>
            <a:r>
              <a:rPr lang="zh-CN" altLang="en-US" sz="1600" dirty="0" smtClean="0">
                <a:latin typeface="宋体" charset="-122"/>
              </a:rPr>
              <a:t>：</a:t>
            </a:r>
            <a:r>
              <a:rPr lang="zh-CN" altLang="en-US" sz="1600" b="0" dirty="0" smtClean="0">
                <a:latin typeface="宋体" charset="-122"/>
              </a:rPr>
              <a:t>第三</a:t>
            </a:r>
            <a:r>
              <a:rPr lang="zh-CN" altLang="en-US" sz="1600" b="0" dirty="0" smtClean="0">
                <a:latin typeface="宋体" charset="-122"/>
              </a:rPr>
              <a:t>次封闭测试</a:t>
            </a:r>
            <a:endParaRPr lang="en-US" altLang="zh-CN" sz="1600" b="0" dirty="0" smtClean="0">
              <a:latin typeface="宋体" charset="-122"/>
            </a:endParaRPr>
          </a:p>
          <a:p>
            <a:pPr eaLnBrk="1" hangingPunct="1"/>
            <a:r>
              <a:rPr lang="zh-CN" altLang="en-US" sz="1600" dirty="0" smtClean="0">
                <a:latin typeface="宋体" charset="-122"/>
              </a:rPr>
              <a:t>工作内容：</a:t>
            </a:r>
            <a:endParaRPr lang="en-US" altLang="zh-CN" sz="1600" dirty="0" smtClean="0">
              <a:latin typeface="宋体" charset="-122"/>
            </a:endParaRPr>
          </a:p>
          <a:p>
            <a:pPr lvl="1" eaLnBrk="1" hangingPunct="1"/>
            <a:r>
              <a:rPr lang="zh-CN" altLang="en-US" sz="1600" b="0" dirty="0" smtClean="0">
                <a:latin typeface="宋体" charset="-122"/>
              </a:rPr>
              <a:t>怪物猎人场景物件开发流程规范制定，系统搭建和需求实现以及后续优化，同步方案设计和实施</a:t>
            </a:r>
            <a:endParaRPr lang="en-US" altLang="zh-CN" sz="1600" b="0" dirty="0" smtClean="0">
              <a:latin typeface="宋体" charset="-122"/>
            </a:endParaRPr>
          </a:p>
          <a:p>
            <a:pPr lvl="1" eaLnBrk="1" hangingPunct="1"/>
            <a:r>
              <a:rPr lang="zh-CN" altLang="en-US" sz="1600" b="0" dirty="0" smtClean="0">
                <a:latin typeface="宋体" charset="-122"/>
              </a:rPr>
              <a:t>怪物特殊玩法实现，特殊移动，与物件的交互等</a:t>
            </a:r>
            <a:endParaRPr lang="en-US" altLang="zh-CN" sz="1600" b="0" dirty="0" smtClean="0">
              <a:latin typeface="宋体" charset="-122"/>
            </a:endParaRPr>
          </a:p>
          <a:p>
            <a:pPr lvl="1" eaLnBrk="1" hangingPunct="1"/>
            <a:r>
              <a:rPr lang="zh-CN" altLang="en-US" sz="1600" b="0" dirty="0" smtClean="0">
                <a:latin typeface="宋体" charset="-122"/>
              </a:rPr>
              <a:t>怪物群体</a:t>
            </a:r>
            <a:r>
              <a:rPr lang="en-US" altLang="zh-CN" sz="1600" b="0" dirty="0" smtClean="0">
                <a:latin typeface="宋体" charset="-122"/>
              </a:rPr>
              <a:t>AI</a:t>
            </a:r>
            <a:r>
              <a:rPr lang="zh-CN" altLang="en-US" sz="1600" b="0" dirty="0" smtClean="0">
                <a:latin typeface="宋体" charset="-122"/>
              </a:rPr>
              <a:t>系统的设计和实现</a:t>
            </a:r>
            <a:endParaRPr lang="en-US" altLang="zh-CN" sz="1600" b="0" dirty="0" smtClean="0">
              <a:latin typeface="宋体" charset="-122"/>
            </a:endParaRPr>
          </a:p>
          <a:p>
            <a:pPr lvl="1" eaLnBrk="1" hangingPunct="1"/>
            <a:r>
              <a:rPr lang="zh-CN" altLang="en-US" sz="1600" b="0" dirty="0" smtClean="0">
                <a:latin typeface="宋体" charset="-122"/>
              </a:rPr>
              <a:t>一些内存优化和系统重构工作</a:t>
            </a:r>
            <a:endParaRPr lang="en-US" altLang="zh-CN" sz="1600" b="0" dirty="0" smtClean="0">
              <a:latin typeface="宋体" charset="-122"/>
            </a:endParaRPr>
          </a:p>
          <a:p>
            <a:pPr eaLnBrk="1" hangingPunct="1"/>
            <a:endParaRPr lang="en-US" altLang="zh-CN" sz="1600" b="0" dirty="0" smtClean="0">
              <a:latin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ph type="title"/>
          </p:nvPr>
        </p:nvSpPr>
        <p:spPr>
          <a:xfrm>
            <a:off x="228600" y="228600"/>
            <a:ext cx="6011863" cy="838200"/>
          </a:xfrm>
        </p:spPr>
        <p:txBody>
          <a:bodyPr/>
          <a:lstStyle/>
          <a:p>
            <a:pPr eaLnBrk="1" hangingPunct="1"/>
            <a:r>
              <a:rPr lang="zh-CN" altLang="en-US" smtClean="0"/>
              <a:t>高效稳定的防作弊战斗校验方案</a:t>
            </a:r>
          </a:p>
        </p:txBody>
      </p:sp>
      <p:sp>
        <p:nvSpPr>
          <p:cNvPr id="9219" name="Rectangle 3"/>
          <p:cNvSpPr>
            <a:spLocks noChangeArrowheads="1"/>
          </p:cNvSpPr>
          <p:nvPr>
            <p:ph type="body" idx="1"/>
          </p:nvPr>
        </p:nvSpPr>
        <p:spPr>
          <a:xfrm>
            <a:off x="685800" y="1219200"/>
            <a:ext cx="8229600" cy="3886200"/>
          </a:xfrm>
        </p:spPr>
        <p:txBody>
          <a:bodyPr/>
          <a:lstStyle/>
          <a:p>
            <a:pPr eaLnBrk="1" hangingPunct="1"/>
            <a:r>
              <a:rPr lang="zh-CN" altLang="en-US" sz="1600" smtClean="0"/>
              <a:t>常见方案：</a:t>
            </a:r>
            <a:r>
              <a:rPr lang="zh-CN" altLang="zh-CN" sz="1600" smtClean="0"/>
              <a:t>客户端产生碰撞结果触发请求服务器进行位置相关校验</a:t>
            </a:r>
            <a:endParaRPr lang="zh-CN" altLang="en-US" sz="1600" smtClean="0">
              <a:latin typeface="宋体" charset="-122"/>
            </a:endParaRPr>
          </a:p>
          <a:p>
            <a:pPr eaLnBrk="1" hangingPunct="1"/>
            <a:r>
              <a:rPr lang="zh-CN" altLang="en-US" sz="1600" smtClean="0"/>
              <a:t>优点：</a:t>
            </a:r>
            <a:endParaRPr lang="en-US" altLang="zh-CN" sz="1600" smtClean="0"/>
          </a:p>
          <a:p>
            <a:pPr lvl="1" eaLnBrk="1" hangingPunct="1"/>
            <a:r>
              <a:rPr lang="zh-CN" altLang="en-US" sz="1600" b="0" smtClean="0"/>
              <a:t>服务器不依赖动画和物理</a:t>
            </a:r>
            <a:endParaRPr lang="en-US" altLang="zh-CN" sz="1600" b="0" smtClean="0"/>
          </a:p>
          <a:p>
            <a:pPr lvl="1" eaLnBrk="1" hangingPunct="1"/>
            <a:r>
              <a:rPr lang="zh-CN" altLang="en-US" sz="1600" b="0" smtClean="0"/>
              <a:t>客户端动画表现更自由</a:t>
            </a:r>
            <a:endParaRPr lang="en-US" altLang="zh-CN" sz="1600" b="0" smtClean="0"/>
          </a:p>
          <a:p>
            <a:pPr eaLnBrk="1" hangingPunct="1"/>
            <a:r>
              <a:rPr lang="zh-CN" altLang="en-US" sz="1600" smtClean="0"/>
              <a:t>缺点：</a:t>
            </a:r>
            <a:endParaRPr lang="en-US" altLang="zh-CN" sz="1600" smtClean="0"/>
          </a:p>
          <a:p>
            <a:pPr lvl="1" eaLnBrk="1" hangingPunct="1"/>
            <a:r>
              <a:rPr lang="zh-CN" altLang="en-US" sz="1600" b="0" smtClean="0">
                <a:latin typeface="宋体" charset="-122"/>
              </a:rPr>
              <a:t>容易作弊</a:t>
            </a:r>
            <a:endParaRPr lang="en-US" altLang="zh-CN" sz="1600" b="0" smtClean="0">
              <a:latin typeface="宋体" charset="-122"/>
            </a:endParaRPr>
          </a:p>
          <a:p>
            <a:pPr lvl="1" eaLnBrk="1" hangingPunct="1"/>
            <a:r>
              <a:rPr lang="zh-CN" altLang="en-US" sz="1600" b="0" smtClean="0">
                <a:latin typeface="宋体" charset="-122"/>
              </a:rPr>
              <a:t>碰撞时机和校验时机很难一致</a:t>
            </a:r>
            <a:endParaRPr lang="en-US" altLang="zh-CN" sz="1600" b="0" smtClean="0">
              <a:latin typeface="宋体" charset="-122"/>
            </a:endParaRPr>
          </a:p>
          <a:p>
            <a:pPr lvl="1" eaLnBrk="1" hangingPunct="1"/>
            <a:r>
              <a:rPr lang="zh-CN" altLang="en-US" sz="1600" b="0" smtClean="0">
                <a:latin typeface="宋体" charset="-122"/>
              </a:rPr>
              <a:t>攻防双方结果不一致</a:t>
            </a:r>
            <a:endParaRPr lang="en-US" altLang="zh-CN" sz="1600" b="0" smtClean="0">
              <a:latin typeface="宋体" charset="-122"/>
            </a:endParaRPr>
          </a:p>
          <a:p>
            <a:pPr eaLnBrk="1" hangingPunct="1"/>
            <a:r>
              <a:rPr lang="zh-CN" altLang="en-US" sz="1600" smtClean="0">
                <a:latin typeface="宋体" charset="-122"/>
              </a:rPr>
              <a:t>解决方案：服务器同步驱动动画和物理产生碰撞结果</a:t>
            </a:r>
            <a:endParaRPr lang="en-US" altLang="zh-CN" sz="1600" smtClean="0">
              <a:latin typeface="宋体" charset="-122"/>
            </a:endParaRPr>
          </a:p>
          <a:p>
            <a:pPr eaLnBrk="1" hangingPunct="1"/>
            <a:r>
              <a:rPr lang="zh-CN" altLang="en-US" sz="1600" smtClean="0">
                <a:latin typeface="宋体" charset="-122"/>
              </a:rPr>
              <a:t>优点：</a:t>
            </a:r>
            <a:endParaRPr lang="en-US" altLang="zh-CN" sz="1600" smtClean="0">
              <a:latin typeface="宋体" charset="-122"/>
            </a:endParaRPr>
          </a:p>
          <a:p>
            <a:pPr lvl="1" eaLnBrk="1" hangingPunct="1"/>
            <a:r>
              <a:rPr lang="zh-CN" altLang="en-US" sz="1600" b="0" smtClean="0">
                <a:latin typeface="宋体" charset="-122"/>
              </a:rPr>
              <a:t>防止作弊</a:t>
            </a:r>
            <a:endParaRPr lang="en-US" altLang="zh-CN" sz="1600" b="0" smtClean="0">
              <a:latin typeface="宋体" charset="-122"/>
            </a:endParaRPr>
          </a:p>
          <a:p>
            <a:pPr eaLnBrk="1" hangingPunct="1"/>
            <a:r>
              <a:rPr lang="zh-CN" altLang="en-US" sz="1600" smtClean="0">
                <a:latin typeface="宋体" charset="-122"/>
              </a:rPr>
              <a:t>难点：</a:t>
            </a:r>
            <a:endParaRPr lang="en-US" altLang="zh-CN" sz="1600" smtClean="0">
              <a:latin typeface="宋体" charset="-122"/>
            </a:endParaRPr>
          </a:p>
          <a:p>
            <a:pPr lvl="1" eaLnBrk="1" hangingPunct="1"/>
            <a:r>
              <a:rPr lang="zh-CN" altLang="en-US" sz="1600" b="0" smtClean="0">
                <a:latin typeface="宋体" charset="-122"/>
              </a:rPr>
              <a:t>服务器和客户端动画一致性要求高</a:t>
            </a:r>
            <a:endParaRPr lang="en-US" altLang="zh-CN" sz="1600" b="0" smtClean="0">
              <a:latin typeface="宋体" charset="-122"/>
            </a:endParaRPr>
          </a:p>
          <a:p>
            <a:pPr lvl="1" eaLnBrk="1" hangingPunct="1"/>
            <a:r>
              <a:rPr lang="zh-CN" altLang="en-US" sz="1600" b="0" smtClean="0">
                <a:latin typeface="宋体" charset="-122"/>
              </a:rPr>
              <a:t>服务器性能的要求高</a:t>
            </a:r>
            <a:endParaRPr lang="zh-CN" sz="1600" b="0" smtClean="0">
              <a:latin typeface="宋体"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ph type="title"/>
          </p:nvPr>
        </p:nvSpPr>
        <p:spPr>
          <a:xfrm>
            <a:off x="228600" y="228600"/>
            <a:ext cx="6011863" cy="838200"/>
          </a:xfrm>
        </p:spPr>
        <p:txBody>
          <a:bodyPr/>
          <a:lstStyle/>
          <a:p>
            <a:pPr eaLnBrk="1" hangingPunct="1"/>
            <a:r>
              <a:rPr lang="zh-CN" altLang="en-US" smtClean="0"/>
              <a:t>高效稳定的防作弊战斗校验方案</a:t>
            </a:r>
          </a:p>
        </p:txBody>
      </p:sp>
      <p:sp>
        <p:nvSpPr>
          <p:cNvPr id="10243" name="Rectangle 3"/>
          <p:cNvSpPr>
            <a:spLocks noChangeArrowheads="1"/>
          </p:cNvSpPr>
          <p:nvPr>
            <p:ph type="body" idx="1"/>
          </p:nvPr>
        </p:nvSpPr>
        <p:spPr>
          <a:xfrm>
            <a:off x="685800" y="1219200"/>
            <a:ext cx="8229600" cy="3886200"/>
          </a:xfrm>
        </p:spPr>
        <p:txBody>
          <a:bodyPr/>
          <a:lstStyle/>
          <a:p>
            <a:r>
              <a:rPr lang="zh-CN" altLang="zh-CN" sz="1600" smtClean="0"/>
              <a:t>动画同步：</a:t>
            </a:r>
            <a:r>
              <a:rPr lang="zh-CN" altLang="zh-CN" sz="1600" b="0" smtClean="0"/>
              <a:t>服务器和客户端动画一致性要求高，客户端无明显的战斗</a:t>
            </a:r>
            <a:r>
              <a:rPr lang="en-US" altLang="zh-CN" sz="1600" b="0" smtClean="0"/>
              <a:t>Miss</a:t>
            </a:r>
            <a:r>
              <a:rPr lang="zh-CN" altLang="zh-CN" sz="1600" b="0" smtClean="0"/>
              <a:t>情况</a:t>
            </a:r>
            <a:endParaRPr lang="en-US" altLang="zh-CN" sz="1600" b="0" smtClean="0"/>
          </a:p>
          <a:p>
            <a:r>
              <a:rPr lang="zh-CN" altLang="en-US" sz="1600" smtClean="0"/>
              <a:t>解决方法：</a:t>
            </a:r>
            <a:r>
              <a:rPr lang="zh-CN" altLang="zh-CN" sz="1600" b="0" smtClean="0"/>
              <a:t>动画同步点一致，动画执行过程一致</a:t>
            </a:r>
          </a:p>
          <a:p>
            <a:pPr eaLnBrk="1" hangingPunct="1"/>
            <a:r>
              <a:rPr lang="zh-CN" altLang="zh-CN" sz="1600" smtClean="0"/>
              <a:t>动画同步点一致</a:t>
            </a:r>
            <a:r>
              <a:rPr lang="zh-CN" altLang="en-US" sz="1600" smtClean="0"/>
              <a:t>：</a:t>
            </a:r>
            <a:endParaRPr lang="en-US" altLang="zh-CN" sz="1600" smtClean="0"/>
          </a:p>
          <a:p>
            <a:pPr lvl="1" eaLnBrk="1" hangingPunct="1"/>
            <a:r>
              <a:rPr lang="zh-CN" altLang="en-US" sz="1600" b="0" smtClean="0"/>
              <a:t>延迟状态同步</a:t>
            </a:r>
            <a:endParaRPr lang="en-US" altLang="zh-CN" sz="1600" b="0" smtClean="0"/>
          </a:p>
          <a:p>
            <a:pPr lvl="1" eaLnBrk="1" hangingPunct="1"/>
            <a:r>
              <a:rPr lang="zh-CN" altLang="en-US" sz="1600" b="0" smtClean="0"/>
              <a:t>相对关系不变</a:t>
            </a:r>
            <a:endParaRPr lang="en-US" altLang="zh-CN" sz="1600" b="0" smtClean="0"/>
          </a:p>
          <a:p>
            <a:pPr lvl="1" eaLnBrk="1" hangingPunct="1"/>
            <a:r>
              <a:rPr lang="zh-CN" altLang="en-US" sz="1600" b="0" smtClean="0"/>
              <a:t>防止一定的网络波动</a:t>
            </a:r>
            <a:endParaRPr lang="en-US" altLang="zh-CN" sz="1600" b="0" smtClean="0"/>
          </a:p>
          <a:p>
            <a:pPr lvl="1" eaLnBrk="1" hangingPunct="1"/>
            <a:endParaRPr lang="en-US" altLang="zh-CN" sz="1600" smtClean="0"/>
          </a:p>
          <a:p>
            <a:pPr lvl="1" eaLnBrk="1" hangingPunct="1"/>
            <a:endParaRPr lang="en-US" altLang="zh-CN" sz="1600" smtClean="0"/>
          </a:p>
          <a:p>
            <a:pPr eaLnBrk="1" hangingPunct="1"/>
            <a:r>
              <a:rPr lang="zh-CN" altLang="zh-CN" sz="1600" smtClean="0"/>
              <a:t>动画执行过程一致</a:t>
            </a:r>
            <a:r>
              <a:rPr lang="zh-CN" altLang="en-US" sz="1600" smtClean="0"/>
              <a:t>：</a:t>
            </a:r>
            <a:endParaRPr lang="en-US" altLang="zh-CN" sz="1600" smtClean="0"/>
          </a:p>
          <a:p>
            <a:pPr lvl="1" eaLnBrk="1" hangingPunct="1"/>
            <a:r>
              <a:rPr lang="zh-CN" altLang="en-US" sz="1600" b="0" smtClean="0"/>
              <a:t>稳定帧更新</a:t>
            </a:r>
            <a:endParaRPr lang="en-US" altLang="zh-CN" sz="1600" b="0" smtClean="0"/>
          </a:p>
          <a:p>
            <a:pPr lvl="1" eaLnBrk="1" hangingPunct="1"/>
            <a:r>
              <a:rPr lang="zh-CN" altLang="zh-CN" sz="1600" b="0" smtClean="0"/>
              <a:t>防止帧率抖动</a:t>
            </a:r>
            <a:endParaRPr lang="en-US" altLang="zh-CN" sz="1600" b="0" smtClean="0">
              <a:latin typeface="宋体" charset="-122"/>
            </a:endParaRPr>
          </a:p>
          <a:p>
            <a:pPr lvl="1" eaLnBrk="1" hangingPunct="1"/>
            <a:r>
              <a:rPr lang="zh-CN" altLang="zh-CN" sz="1600" b="0" smtClean="0"/>
              <a:t>一致性高</a:t>
            </a:r>
            <a:endParaRPr lang="en-US" altLang="zh-CN" sz="1600" b="0" smtClean="0">
              <a:latin typeface="宋体" charset="-122"/>
            </a:endParaRPr>
          </a:p>
        </p:txBody>
      </p:sp>
      <p:grpSp>
        <p:nvGrpSpPr>
          <p:cNvPr id="10244" name="组合 6151"/>
          <p:cNvGrpSpPr>
            <a:grpSpLocks/>
          </p:cNvGrpSpPr>
          <p:nvPr/>
        </p:nvGrpSpPr>
        <p:grpSpPr bwMode="auto">
          <a:xfrm>
            <a:off x="3733800" y="1982788"/>
            <a:ext cx="3581400" cy="1598612"/>
            <a:chOff x="3810020" y="2137785"/>
            <a:chExt cx="3581306" cy="1598464"/>
          </a:xfrm>
        </p:grpSpPr>
        <p:grpSp>
          <p:nvGrpSpPr>
            <p:cNvPr id="10282" name="组合 6149"/>
            <p:cNvGrpSpPr>
              <a:grpSpLocks/>
            </p:cNvGrpSpPr>
            <p:nvPr/>
          </p:nvGrpSpPr>
          <p:grpSpPr bwMode="auto">
            <a:xfrm>
              <a:off x="3810020" y="2137785"/>
              <a:ext cx="3581306" cy="1598464"/>
              <a:chOff x="3962416" y="2215714"/>
              <a:chExt cx="3581306" cy="1598464"/>
            </a:xfrm>
          </p:grpSpPr>
          <p:grpSp>
            <p:nvGrpSpPr>
              <p:cNvPr id="10291" name="组合 16"/>
              <p:cNvGrpSpPr>
                <a:grpSpLocks/>
              </p:cNvGrpSpPr>
              <p:nvPr/>
            </p:nvGrpSpPr>
            <p:grpSpPr bwMode="auto">
              <a:xfrm>
                <a:off x="4397417" y="2984293"/>
                <a:ext cx="3146305" cy="829885"/>
                <a:chOff x="3730684" y="1918190"/>
                <a:chExt cx="3146305" cy="829885"/>
              </a:xfrm>
            </p:grpSpPr>
            <p:sp>
              <p:nvSpPr>
                <p:cNvPr id="10311" name="TextBox 14"/>
                <p:cNvSpPr txBox="1">
                  <a:spLocks noChangeArrowheads="1"/>
                </p:cNvSpPr>
                <p:nvPr/>
              </p:nvSpPr>
              <p:spPr bwMode="auto">
                <a:xfrm>
                  <a:off x="3769036" y="2072106"/>
                  <a:ext cx="761980" cy="276999"/>
                </a:xfrm>
                <a:prstGeom prst="rect">
                  <a:avLst/>
                </a:prstGeom>
                <a:noFill/>
                <a:ln w="9525">
                  <a:noFill/>
                  <a:miter lim="800000"/>
                  <a:headEnd/>
                  <a:tailEnd/>
                </a:ln>
              </p:spPr>
              <p:txBody>
                <a:bodyPr>
                  <a:spAutoFit/>
                </a:bodyPr>
                <a:lstStyle/>
                <a:p>
                  <a:pPr algn="ctr"/>
                  <a:r>
                    <a:rPr lang="en-US" altLang="zh-CN" sz="1200">
                      <a:latin typeface="Verdana" pitchFamily="34" charset="0"/>
                    </a:rPr>
                    <a:t>client</a:t>
                  </a:r>
                  <a:endParaRPr lang="zh-CN" altLang="en-US" sz="1200">
                    <a:latin typeface="Verdana" pitchFamily="34" charset="0"/>
                  </a:endParaRPr>
                </a:p>
              </p:txBody>
            </p:sp>
            <p:grpSp>
              <p:nvGrpSpPr>
                <p:cNvPr id="10312" name="组合 15"/>
                <p:cNvGrpSpPr>
                  <a:grpSpLocks/>
                </p:cNvGrpSpPr>
                <p:nvPr/>
              </p:nvGrpSpPr>
              <p:grpSpPr bwMode="auto">
                <a:xfrm>
                  <a:off x="3730684" y="1918190"/>
                  <a:ext cx="3146305" cy="829885"/>
                  <a:chOff x="3730684" y="1918190"/>
                  <a:chExt cx="3146305" cy="829885"/>
                </a:xfrm>
              </p:grpSpPr>
              <p:cxnSp>
                <p:nvCxnSpPr>
                  <p:cNvPr id="3" name="直接连接符 2"/>
                  <p:cNvCxnSpPr/>
                  <p:nvPr/>
                </p:nvCxnSpPr>
                <p:spPr bwMode="auto">
                  <a:xfrm>
                    <a:off x="4456116" y="2209963"/>
                    <a:ext cx="20573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bwMode="auto">
                  <a:xfrm flipH="1">
                    <a:off x="5105386" y="2209963"/>
                    <a:ext cx="0" cy="13968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15"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9" name="直接连接符 18"/>
                  <p:cNvCxnSpPr/>
                  <p:nvPr/>
                </p:nvCxnSpPr>
                <p:spPr bwMode="auto">
                  <a:xfrm flipH="1">
                    <a:off x="5600673" y="2209963"/>
                    <a:ext cx="0" cy="13968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17" name="TextBox 14"/>
                  <p:cNvSpPr txBox="1">
                    <a:spLocks noChangeArrowheads="1"/>
                  </p:cNvSpPr>
                  <p:nvPr/>
                </p:nvSpPr>
                <p:spPr bwMode="auto">
                  <a:xfrm>
                    <a:off x="5219683"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21" name="直接连接符 20"/>
                  <p:cNvCxnSpPr/>
                  <p:nvPr/>
                </p:nvCxnSpPr>
                <p:spPr bwMode="auto">
                  <a:xfrm flipH="1">
                    <a:off x="6495999" y="2209963"/>
                    <a:ext cx="0" cy="13968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19"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23" name="直接连接符 22"/>
                  <p:cNvCxnSpPr/>
                  <p:nvPr/>
                </p:nvCxnSpPr>
                <p:spPr bwMode="auto">
                  <a:xfrm flipH="1">
                    <a:off x="5105386" y="2102023"/>
                    <a:ext cx="0" cy="13968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21" name="TextBox 14"/>
                  <p:cNvSpPr txBox="1">
                    <a:spLocks noChangeArrowheads="1"/>
                  </p:cNvSpPr>
                  <p:nvPr/>
                </p:nvSpPr>
                <p:spPr bwMode="auto">
                  <a:xfrm>
                    <a:off x="4722472" y="193009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25" name="直接连接符 24"/>
                  <p:cNvCxnSpPr/>
                  <p:nvPr/>
                </p:nvCxnSpPr>
                <p:spPr bwMode="auto">
                  <a:xfrm flipH="1">
                    <a:off x="5595911" y="2098848"/>
                    <a:ext cx="0" cy="13809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23" name="TextBox 14"/>
                  <p:cNvSpPr txBox="1">
                    <a:spLocks noChangeArrowheads="1"/>
                  </p:cNvSpPr>
                  <p:nvPr/>
                </p:nvSpPr>
                <p:spPr bwMode="auto">
                  <a:xfrm>
                    <a:off x="5212986" y="1925910"/>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27" name="直接连接符 26"/>
                  <p:cNvCxnSpPr/>
                  <p:nvPr/>
                </p:nvCxnSpPr>
                <p:spPr bwMode="auto">
                  <a:xfrm flipH="1">
                    <a:off x="6495999" y="2090911"/>
                    <a:ext cx="0" cy="1381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25" name="TextBox 14"/>
                  <p:cNvSpPr txBox="1">
                    <a:spLocks noChangeArrowheads="1"/>
                  </p:cNvSpPr>
                  <p:nvPr/>
                </p:nvSpPr>
                <p:spPr bwMode="auto">
                  <a:xfrm>
                    <a:off x="6113031" y="1918190"/>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sp>
                <p:nvSpPr>
                  <p:cNvPr id="10326" name="TextBox 14"/>
                  <p:cNvSpPr txBox="1">
                    <a:spLocks noChangeArrowheads="1"/>
                  </p:cNvSpPr>
                  <p:nvPr/>
                </p:nvSpPr>
                <p:spPr bwMode="auto">
                  <a:xfrm>
                    <a:off x="3730684"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网络接受点</a:t>
                    </a:r>
                  </a:p>
                </p:txBody>
              </p:sp>
              <p:sp>
                <p:nvSpPr>
                  <p:cNvPr id="10327" name="TextBox 14"/>
                  <p:cNvSpPr txBox="1">
                    <a:spLocks noChangeArrowheads="1"/>
                  </p:cNvSpPr>
                  <p:nvPr/>
                </p:nvSpPr>
                <p:spPr bwMode="auto">
                  <a:xfrm>
                    <a:off x="4624297" y="2532631"/>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同步执行点</a:t>
                    </a:r>
                  </a:p>
                </p:txBody>
              </p:sp>
            </p:grpSp>
          </p:grpSp>
          <p:grpSp>
            <p:nvGrpSpPr>
              <p:cNvPr id="10292" name="组合 30"/>
              <p:cNvGrpSpPr>
                <a:grpSpLocks/>
              </p:cNvGrpSpPr>
              <p:nvPr/>
            </p:nvGrpSpPr>
            <p:grpSpPr bwMode="auto">
              <a:xfrm>
                <a:off x="3962416" y="2215714"/>
                <a:ext cx="2819326" cy="603702"/>
                <a:chOff x="4191010" y="1918190"/>
                <a:chExt cx="2819326" cy="603702"/>
              </a:xfrm>
            </p:grpSpPr>
            <p:sp>
              <p:nvSpPr>
                <p:cNvPr id="32" name="TextBox 14"/>
                <p:cNvSpPr txBox="1">
                  <a:spLocks noChangeArrowheads="1"/>
                </p:cNvSpPr>
                <p:nvPr/>
              </p:nvSpPr>
              <p:spPr bwMode="auto">
                <a:xfrm>
                  <a:off x="4191010" y="2072163"/>
                  <a:ext cx="761980" cy="276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grpSp>
              <p:nvGrpSpPr>
                <p:cNvPr id="10297" name="组合 32"/>
                <p:cNvGrpSpPr>
                  <a:grpSpLocks/>
                </p:cNvGrpSpPr>
                <p:nvPr/>
              </p:nvGrpSpPr>
              <p:grpSpPr bwMode="auto">
                <a:xfrm>
                  <a:off x="4722472" y="1918190"/>
                  <a:ext cx="2287864" cy="603702"/>
                  <a:chOff x="4722472" y="1918190"/>
                  <a:chExt cx="2287864" cy="603702"/>
                </a:xfrm>
              </p:grpSpPr>
              <p:cxnSp>
                <p:nvCxnSpPr>
                  <p:cNvPr id="34" name="直接连接符 33"/>
                  <p:cNvCxnSpPr/>
                  <p:nvPr/>
                </p:nvCxnSpPr>
                <p:spPr bwMode="auto">
                  <a:xfrm>
                    <a:off x="4952990" y="2210263"/>
                    <a:ext cx="20573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bwMode="auto">
                  <a:xfrm flipH="1">
                    <a:off x="5105386" y="2210263"/>
                    <a:ext cx="0" cy="13809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00"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37" name="直接连接符 36"/>
                  <p:cNvCxnSpPr/>
                  <p:nvPr/>
                </p:nvCxnSpPr>
                <p:spPr bwMode="auto">
                  <a:xfrm flipH="1">
                    <a:off x="5600673" y="2210263"/>
                    <a:ext cx="0" cy="13809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02" name="TextBox 14"/>
                  <p:cNvSpPr txBox="1">
                    <a:spLocks noChangeArrowheads="1"/>
                  </p:cNvSpPr>
                  <p:nvPr/>
                </p:nvSpPr>
                <p:spPr bwMode="auto">
                  <a:xfrm>
                    <a:off x="5219683"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39" name="直接连接符 38"/>
                  <p:cNvCxnSpPr/>
                  <p:nvPr/>
                </p:nvCxnSpPr>
                <p:spPr bwMode="auto">
                  <a:xfrm flipH="1">
                    <a:off x="6495999" y="2210263"/>
                    <a:ext cx="0" cy="13809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04"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41" name="直接连接符 40"/>
                  <p:cNvCxnSpPr/>
                  <p:nvPr/>
                </p:nvCxnSpPr>
                <p:spPr bwMode="auto">
                  <a:xfrm flipH="1">
                    <a:off x="5105386" y="2102323"/>
                    <a:ext cx="0" cy="13809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06" name="TextBox 14"/>
                  <p:cNvSpPr txBox="1">
                    <a:spLocks noChangeArrowheads="1"/>
                  </p:cNvSpPr>
                  <p:nvPr/>
                </p:nvSpPr>
                <p:spPr bwMode="auto">
                  <a:xfrm>
                    <a:off x="4722472" y="193009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43" name="直接连接符 42"/>
                  <p:cNvCxnSpPr/>
                  <p:nvPr/>
                </p:nvCxnSpPr>
                <p:spPr bwMode="auto">
                  <a:xfrm flipH="1">
                    <a:off x="5602261" y="2091211"/>
                    <a:ext cx="0" cy="1381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08" name="TextBox 14"/>
                  <p:cNvSpPr txBox="1">
                    <a:spLocks noChangeArrowheads="1"/>
                  </p:cNvSpPr>
                  <p:nvPr/>
                </p:nvSpPr>
                <p:spPr bwMode="auto">
                  <a:xfrm>
                    <a:off x="5219683" y="1918190"/>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45" name="直接连接符 44"/>
                  <p:cNvCxnSpPr/>
                  <p:nvPr/>
                </p:nvCxnSpPr>
                <p:spPr bwMode="auto">
                  <a:xfrm flipH="1">
                    <a:off x="6495999" y="2091211"/>
                    <a:ext cx="0" cy="1381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310" name="TextBox 14"/>
                  <p:cNvSpPr txBox="1">
                    <a:spLocks noChangeArrowheads="1"/>
                  </p:cNvSpPr>
                  <p:nvPr/>
                </p:nvSpPr>
                <p:spPr bwMode="auto">
                  <a:xfrm>
                    <a:off x="6113031" y="1918190"/>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grpSp>
          </p:grpSp>
          <p:cxnSp>
            <p:nvCxnSpPr>
              <p:cNvPr id="54" name="直接箭头连接符 53"/>
              <p:cNvCxnSpPr/>
              <p:nvPr/>
            </p:nvCxnSpPr>
            <p:spPr bwMode="auto">
              <a:xfrm>
                <a:off x="4883142" y="2520486"/>
                <a:ext cx="450838" cy="755580"/>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bwMode="auto">
              <a:xfrm>
                <a:off x="5362554" y="2491913"/>
                <a:ext cx="704832" cy="784152"/>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bwMode="auto">
              <a:xfrm>
                <a:off x="6270580" y="2507787"/>
                <a:ext cx="304792" cy="784152"/>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0283" name="椭圆 6150"/>
            <p:cNvSpPr>
              <a:spLocks noChangeArrowheads="1"/>
            </p:cNvSpPr>
            <p:nvPr/>
          </p:nvSpPr>
          <p:spPr bwMode="auto">
            <a:xfrm>
              <a:off x="5144204" y="317180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0284" name="椭圆 72"/>
            <p:cNvSpPr>
              <a:spLocks noChangeArrowheads="1"/>
            </p:cNvSpPr>
            <p:nvPr/>
          </p:nvSpPr>
          <p:spPr bwMode="auto">
            <a:xfrm>
              <a:off x="5578739"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0285" name="椭圆 73"/>
            <p:cNvSpPr>
              <a:spLocks noChangeArrowheads="1"/>
            </p:cNvSpPr>
            <p:nvPr/>
          </p:nvSpPr>
          <p:spPr bwMode="auto">
            <a:xfrm>
              <a:off x="6076250"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0286" name="椭圆 74"/>
            <p:cNvSpPr>
              <a:spLocks noChangeArrowheads="1"/>
            </p:cNvSpPr>
            <p:nvPr/>
          </p:nvSpPr>
          <p:spPr bwMode="auto">
            <a:xfrm>
              <a:off x="6977453"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0287" name="椭圆 77"/>
            <p:cNvSpPr>
              <a:spLocks noChangeArrowheads="1"/>
            </p:cNvSpPr>
            <p:nvPr/>
          </p:nvSpPr>
          <p:spPr bwMode="auto">
            <a:xfrm>
              <a:off x="4232472" y="3593001"/>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0288" name="椭圆 78"/>
            <p:cNvSpPr>
              <a:spLocks noChangeArrowheads="1"/>
            </p:cNvSpPr>
            <p:nvPr/>
          </p:nvSpPr>
          <p:spPr bwMode="auto">
            <a:xfrm>
              <a:off x="5867793" y="317929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0289" name="椭圆 80"/>
            <p:cNvSpPr>
              <a:spLocks noChangeArrowheads="1"/>
            </p:cNvSpPr>
            <p:nvPr/>
          </p:nvSpPr>
          <p:spPr bwMode="auto">
            <a:xfrm>
              <a:off x="6386054" y="317929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0290" name="椭圆 82"/>
            <p:cNvSpPr>
              <a:spLocks noChangeArrowheads="1"/>
            </p:cNvSpPr>
            <p:nvPr/>
          </p:nvSpPr>
          <p:spPr bwMode="auto">
            <a:xfrm>
              <a:off x="5116250" y="359699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grpSp>
      <p:grpSp>
        <p:nvGrpSpPr>
          <p:cNvPr id="10245" name="组合 6160"/>
          <p:cNvGrpSpPr>
            <a:grpSpLocks/>
          </p:cNvGrpSpPr>
          <p:nvPr/>
        </p:nvGrpSpPr>
        <p:grpSpPr bwMode="auto">
          <a:xfrm>
            <a:off x="3797300" y="3730625"/>
            <a:ext cx="3179763" cy="917575"/>
            <a:chOff x="3796626" y="4464401"/>
            <a:chExt cx="3180659" cy="918126"/>
          </a:xfrm>
        </p:grpSpPr>
        <p:grpSp>
          <p:nvGrpSpPr>
            <p:cNvPr id="10246" name="组合 6159"/>
            <p:cNvGrpSpPr>
              <a:grpSpLocks/>
            </p:cNvGrpSpPr>
            <p:nvPr/>
          </p:nvGrpSpPr>
          <p:grpSpPr bwMode="auto">
            <a:xfrm>
              <a:off x="3796626" y="4464401"/>
              <a:ext cx="3180659" cy="918126"/>
              <a:chOff x="3796626" y="4464401"/>
              <a:chExt cx="3180659" cy="918126"/>
            </a:xfrm>
          </p:grpSpPr>
          <p:grpSp>
            <p:nvGrpSpPr>
              <p:cNvPr id="10249" name="组合 103"/>
              <p:cNvGrpSpPr>
                <a:grpSpLocks/>
              </p:cNvGrpSpPr>
              <p:nvPr/>
            </p:nvGrpSpPr>
            <p:grpSpPr bwMode="auto">
              <a:xfrm>
                <a:off x="3796626" y="4464401"/>
                <a:ext cx="3180659" cy="918126"/>
                <a:chOff x="4253814" y="2416054"/>
                <a:chExt cx="3180659" cy="918126"/>
              </a:xfrm>
            </p:grpSpPr>
            <p:cxnSp>
              <p:nvCxnSpPr>
                <p:cNvPr id="105" name="直接连接符 104"/>
                <p:cNvCxnSpPr/>
                <p:nvPr/>
              </p:nvCxnSpPr>
              <p:spPr bwMode="auto">
                <a:xfrm>
                  <a:off x="4418961" y="2701976"/>
                  <a:ext cx="301551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bwMode="auto">
                <a:xfrm flipH="1">
                  <a:off x="4636510" y="2703565"/>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262" name="TextBox 14"/>
                <p:cNvSpPr txBox="1">
                  <a:spLocks noChangeArrowheads="1"/>
                </p:cNvSpPr>
                <p:nvPr/>
              </p:nvSpPr>
              <p:spPr bwMode="auto">
                <a:xfrm>
                  <a:off x="4255737" y="279900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12" name="直接连接符 111"/>
                <p:cNvCxnSpPr/>
                <p:nvPr/>
              </p:nvCxnSpPr>
              <p:spPr bwMode="auto">
                <a:xfrm flipH="1">
                  <a:off x="4636510" y="2595550"/>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264" name="TextBox 14"/>
                <p:cNvSpPr txBox="1">
                  <a:spLocks noChangeArrowheads="1"/>
                </p:cNvSpPr>
                <p:nvPr/>
              </p:nvSpPr>
              <p:spPr bwMode="auto">
                <a:xfrm>
                  <a:off x="4253814" y="242265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137" name="直接连接符 136"/>
                <p:cNvCxnSpPr/>
                <p:nvPr/>
              </p:nvCxnSpPr>
              <p:spPr bwMode="auto">
                <a:xfrm flipH="1">
                  <a:off x="5305035" y="2697211"/>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266" name="TextBox 14"/>
                <p:cNvSpPr txBox="1">
                  <a:spLocks noChangeArrowheads="1"/>
                </p:cNvSpPr>
                <p:nvPr/>
              </p:nvSpPr>
              <p:spPr bwMode="auto">
                <a:xfrm>
                  <a:off x="4924395"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39" name="直接连接符 138"/>
                <p:cNvCxnSpPr/>
                <p:nvPr/>
              </p:nvCxnSpPr>
              <p:spPr bwMode="auto">
                <a:xfrm flipH="1">
                  <a:off x="5305035" y="2589196"/>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268" name="TextBox 14"/>
                <p:cNvSpPr txBox="1">
                  <a:spLocks noChangeArrowheads="1"/>
                </p:cNvSpPr>
                <p:nvPr/>
              </p:nvSpPr>
              <p:spPr bwMode="auto">
                <a:xfrm>
                  <a:off x="4922472"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145" name="直接连接符 144"/>
                <p:cNvCxnSpPr/>
                <p:nvPr/>
              </p:nvCxnSpPr>
              <p:spPr bwMode="auto">
                <a:xfrm flipH="1">
                  <a:off x="6727836" y="2697211"/>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270" name="TextBox 14"/>
                <p:cNvSpPr txBox="1">
                  <a:spLocks noChangeArrowheads="1"/>
                </p:cNvSpPr>
                <p:nvPr/>
              </p:nvSpPr>
              <p:spPr bwMode="auto">
                <a:xfrm>
                  <a:off x="6347089"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147" name="直接连接符 146"/>
                <p:cNvCxnSpPr/>
                <p:nvPr/>
              </p:nvCxnSpPr>
              <p:spPr bwMode="auto">
                <a:xfrm flipH="1">
                  <a:off x="6727836" y="2589196"/>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272" name="TextBox 14"/>
                <p:cNvSpPr txBox="1">
                  <a:spLocks noChangeArrowheads="1"/>
                </p:cNvSpPr>
                <p:nvPr/>
              </p:nvSpPr>
              <p:spPr bwMode="auto">
                <a:xfrm>
                  <a:off x="6345166"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cxnSp>
              <p:nvCxnSpPr>
                <p:cNvPr id="156" name="直接连接符 155"/>
                <p:cNvCxnSpPr/>
                <p:nvPr/>
              </p:nvCxnSpPr>
              <p:spPr bwMode="auto">
                <a:xfrm flipH="1">
                  <a:off x="4892169" y="2595550"/>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直接连接符 156"/>
                <p:cNvCxnSpPr/>
                <p:nvPr/>
              </p:nvCxnSpPr>
              <p:spPr bwMode="auto">
                <a:xfrm flipH="1">
                  <a:off x="5170060" y="2595550"/>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8" name="直接连接符 157"/>
                <p:cNvCxnSpPr/>
                <p:nvPr/>
              </p:nvCxnSpPr>
              <p:spPr bwMode="auto">
                <a:xfrm flipH="1">
                  <a:off x="5559107" y="2595550"/>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直接连接符 158"/>
                <p:cNvCxnSpPr/>
                <p:nvPr/>
              </p:nvCxnSpPr>
              <p:spPr bwMode="auto">
                <a:xfrm flipH="1">
                  <a:off x="5836998" y="2595550"/>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直接连接符 159"/>
                <p:cNvCxnSpPr/>
                <p:nvPr/>
              </p:nvCxnSpPr>
              <p:spPr bwMode="auto">
                <a:xfrm flipH="1">
                  <a:off x="6110125" y="2595550"/>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直接连接符 160"/>
                <p:cNvCxnSpPr/>
                <p:nvPr/>
              </p:nvCxnSpPr>
              <p:spPr bwMode="auto">
                <a:xfrm flipH="1">
                  <a:off x="6345141" y="2595550"/>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直接连接符 161"/>
                <p:cNvCxnSpPr/>
                <p:nvPr/>
              </p:nvCxnSpPr>
              <p:spPr bwMode="auto">
                <a:xfrm flipH="1">
                  <a:off x="6618268" y="2595550"/>
                  <a:ext cx="0" cy="13819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280" name="TextBox 14"/>
                <p:cNvSpPr txBox="1">
                  <a:spLocks noChangeArrowheads="1"/>
                </p:cNvSpPr>
                <p:nvPr/>
              </p:nvSpPr>
              <p:spPr bwMode="auto">
                <a:xfrm>
                  <a:off x="4610917" y="3118736"/>
                  <a:ext cx="723063" cy="215444"/>
                </a:xfrm>
                <a:prstGeom prst="rect">
                  <a:avLst/>
                </a:prstGeom>
                <a:noFill/>
                <a:ln w="9525">
                  <a:noFill/>
                  <a:miter lim="800000"/>
                  <a:headEnd/>
                  <a:tailEnd/>
                </a:ln>
              </p:spPr>
              <p:txBody>
                <a:bodyPr>
                  <a:spAutoFit/>
                </a:bodyPr>
                <a:lstStyle/>
                <a:p>
                  <a:pPr algn="ctr"/>
                  <a:r>
                    <a:rPr lang="zh-CN" altLang="en-US" sz="800">
                      <a:latin typeface="Verdana" pitchFamily="34" charset="0"/>
                    </a:rPr>
                    <a:t>动画同步点</a:t>
                  </a:r>
                </a:p>
              </p:txBody>
            </p:sp>
            <p:sp>
              <p:nvSpPr>
                <p:cNvPr id="10281" name="TextBox 14"/>
                <p:cNvSpPr txBox="1">
                  <a:spLocks noChangeArrowheads="1"/>
                </p:cNvSpPr>
                <p:nvPr/>
              </p:nvSpPr>
              <p:spPr bwMode="auto">
                <a:xfrm>
                  <a:off x="5677689" y="3118736"/>
                  <a:ext cx="723063" cy="215444"/>
                </a:xfrm>
                <a:prstGeom prst="rect">
                  <a:avLst/>
                </a:prstGeom>
                <a:noFill/>
                <a:ln w="9525">
                  <a:noFill/>
                  <a:miter lim="800000"/>
                  <a:headEnd/>
                  <a:tailEnd/>
                </a:ln>
              </p:spPr>
              <p:txBody>
                <a:bodyPr>
                  <a:spAutoFit/>
                </a:bodyPr>
                <a:lstStyle/>
                <a:p>
                  <a:pPr algn="ctr"/>
                  <a:r>
                    <a:rPr lang="zh-CN" altLang="en-US" sz="800">
                      <a:latin typeface="Verdana" pitchFamily="34" charset="0"/>
                    </a:rPr>
                    <a:t>稳定更新点</a:t>
                  </a:r>
                </a:p>
              </p:txBody>
            </p:sp>
          </p:grpSp>
          <p:sp>
            <p:nvSpPr>
              <p:cNvPr id="10250" name="椭圆 239"/>
              <p:cNvSpPr>
                <a:spLocks noChangeArrowheads="1"/>
              </p:cNvSpPr>
              <p:nvPr/>
            </p:nvSpPr>
            <p:spPr bwMode="auto">
              <a:xfrm>
                <a:off x="439982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0251" name="椭圆 243"/>
              <p:cNvSpPr>
                <a:spLocks noChangeArrowheads="1"/>
              </p:cNvSpPr>
              <p:nvPr/>
            </p:nvSpPr>
            <p:spPr bwMode="auto">
              <a:xfrm>
                <a:off x="467257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0252" name="椭圆 244"/>
              <p:cNvSpPr>
                <a:spLocks noChangeArrowheads="1"/>
              </p:cNvSpPr>
              <p:nvPr/>
            </p:nvSpPr>
            <p:spPr bwMode="auto">
              <a:xfrm>
                <a:off x="50690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0253" name="椭圆 245"/>
              <p:cNvSpPr>
                <a:spLocks noChangeArrowheads="1"/>
              </p:cNvSpPr>
              <p:nvPr/>
            </p:nvSpPr>
            <p:spPr bwMode="auto">
              <a:xfrm>
                <a:off x="533525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0254" name="椭圆 246"/>
              <p:cNvSpPr>
                <a:spLocks noChangeArrowheads="1"/>
              </p:cNvSpPr>
              <p:nvPr/>
            </p:nvSpPr>
            <p:spPr bwMode="auto">
              <a:xfrm>
                <a:off x="561683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0255" name="椭圆 247"/>
              <p:cNvSpPr>
                <a:spLocks noChangeArrowheads="1"/>
              </p:cNvSpPr>
              <p:nvPr/>
            </p:nvSpPr>
            <p:spPr bwMode="auto">
              <a:xfrm>
                <a:off x="585514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0256" name="椭圆 248"/>
              <p:cNvSpPr>
                <a:spLocks noChangeArrowheads="1"/>
              </p:cNvSpPr>
              <p:nvPr/>
            </p:nvSpPr>
            <p:spPr bwMode="auto">
              <a:xfrm>
                <a:off x="611722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0257" name="椭圆 250"/>
              <p:cNvSpPr>
                <a:spLocks noChangeArrowheads="1"/>
              </p:cNvSpPr>
              <p:nvPr/>
            </p:nvSpPr>
            <p:spPr bwMode="auto">
              <a:xfrm>
                <a:off x="413770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0258" name="椭圆 251"/>
              <p:cNvSpPr>
                <a:spLocks noChangeArrowheads="1"/>
              </p:cNvSpPr>
              <p:nvPr/>
            </p:nvSpPr>
            <p:spPr bwMode="auto">
              <a:xfrm>
                <a:off x="4808259"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0259" name="椭圆 252"/>
              <p:cNvSpPr>
                <a:spLocks noChangeArrowheads="1"/>
              </p:cNvSpPr>
              <p:nvPr/>
            </p:nvSpPr>
            <p:spPr bwMode="auto">
              <a:xfrm>
                <a:off x="623378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grpSp>
        <p:sp>
          <p:nvSpPr>
            <p:cNvPr id="10247" name="椭圆 253"/>
            <p:cNvSpPr>
              <a:spLocks noChangeArrowheads="1"/>
            </p:cNvSpPr>
            <p:nvPr/>
          </p:nvSpPr>
          <p:spPr bwMode="auto">
            <a:xfrm>
              <a:off x="4115967" y="5246651"/>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0248" name="椭圆 255"/>
            <p:cNvSpPr>
              <a:spLocks noChangeArrowheads="1"/>
            </p:cNvSpPr>
            <p:nvPr/>
          </p:nvSpPr>
          <p:spPr bwMode="auto">
            <a:xfrm>
              <a:off x="5174873" y="524665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ph type="title"/>
          </p:nvPr>
        </p:nvSpPr>
        <p:spPr>
          <a:xfrm>
            <a:off x="228600" y="228600"/>
            <a:ext cx="6011863" cy="838200"/>
          </a:xfrm>
        </p:spPr>
        <p:txBody>
          <a:bodyPr/>
          <a:lstStyle/>
          <a:p>
            <a:pPr eaLnBrk="1" hangingPunct="1"/>
            <a:r>
              <a:rPr lang="zh-CN" altLang="en-US" smtClean="0"/>
              <a:t>高效稳定的防作弊战斗校验方案</a:t>
            </a:r>
          </a:p>
        </p:txBody>
      </p:sp>
      <p:sp>
        <p:nvSpPr>
          <p:cNvPr id="11267" name="Rectangle 3"/>
          <p:cNvSpPr>
            <a:spLocks noChangeArrowheads="1"/>
          </p:cNvSpPr>
          <p:nvPr>
            <p:ph type="body" idx="1"/>
          </p:nvPr>
        </p:nvSpPr>
        <p:spPr>
          <a:xfrm>
            <a:off x="685800" y="1219200"/>
            <a:ext cx="8229600" cy="3886200"/>
          </a:xfrm>
        </p:spPr>
        <p:txBody>
          <a:bodyPr/>
          <a:lstStyle/>
          <a:p>
            <a:r>
              <a:rPr lang="zh-CN" altLang="en-US" sz="1600" smtClean="0"/>
              <a:t>性能</a:t>
            </a:r>
            <a:r>
              <a:rPr lang="zh-CN" altLang="zh-CN" sz="1600" smtClean="0"/>
              <a:t>优化：</a:t>
            </a:r>
            <a:r>
              <a:rPr lang="zh-CN" altLang="zh-CN" sz="1600" b="0" smtClean="0"/>
              <a:t>单台服务器在承载</a:t>
            </a:r>
            <a:r>
              <a:rPr lang="en-US" altLang="zh-CN" sz="1600" b="0" smtClean="0"/>
              <a:t>1000</a:t>
            </a:r>
            <a:r>
              <a:rPr lang="zh-CN" altLang="zh-CN" sz="1600" b="0" smtClean="0"/>
              <a:t>人极端情况下动画和物理的</a:t>
            </a:r>
            <a:r>
              <a:rPr lang="en-US" altLang="zh-CN" sz="1600" smtClean="0"/>
              <a:t>CPU</a:t>
            </a:r>
            <a:r>
              <a:rPr lang="zh-CN" altLang="en-US" sz="1600" smtClean="0"/>
              <a:t>总</a:t>
            </a:r>
            <a:r>
              <a:rPr lang="zh-CN" altLang="zh-CN" sz="1600" smtClean="0"/>
              <a:t>消耗不超过</a:t>
            </a:r>
            <a:r>
              <a:rPr lang="en-US" altLang="zh-CN" sz="1600" smtClean="0"/>
              <a:t>50%</a:t>
            </a:r>
          </a:p>
          <a:p>
            <a:r>
              <a:rPr lang="zh-CN" altLang="en-US" sz="1600" smtClean="0"/>
              <a:t>解决方法：</a:t>
            </a:r>
            <a:r>
              <a:rPr lang="zh-CN" altLang="zh-CN" sz="1600" b="0" smtClean="0"/>
              <a:t>动画单次更新</a:t>
            </a:r>
            <a:r>
              <a:rPr lang="zh-CN" altLang="en-US" sz="1600" b="0" smtClean="0"/>
              <a:t>优化</a:t>
            </a:r>
            <a:r>
              <a:rPr lang="zh-CN" altLang="zh-CN" sz="1600" b="0" smtClean="0"/>
              <a:t>，动画更新频率</a:t>
            </a:r>
            <a:r>
              <a:rPr lang="zh-CN" altLang="en-US" sz="1600" b="0" smtClean="0"/>
              <a:t>优化</a:t>
            </a:r>
            <a:endParaRPr lang="zh-CN" altLang="zh-CN" sz="1600" b="0" smtClean="0"/>
          </a:p>
          <a:p>
            <a:pPr eaLnBrk="1" hangingPunct="1"/>
            <a:r>
              <a:rPr lang="zh-CN" altLang="zh-CN" sz="1600" smtClean="0"/>
              <a:t>动画单次更新</a:t>
            </a:r>
            <a:r>
              <a:rPr lang="zh-CN" altLang="en-US" sz="1600" smtClean="0"/>
              <a:t>优化：</a:t>
            </a:r>
            <a:endParaRPr lang="en-US" altLang="zh-CN" sz="1600" smtClean="0"/>
          </a:p>
          <a:p>
            <a:pPr lvl="1" eaLnBrk="1" hangingPunct="1"/>
            <a:r>
              <a:rPr lang="zh-CN" altLang="zh-CN" sz="1600" b="0" smtClean="0"/>
              <a:t>骨骼</a:t>
            </a:r>
            <a:r>
              <a:rPr lang="en-US" altLang="zh-CN" sz="1600" b="0" smtClean="0"/>
              <a:t>LOD</a:t>
            </a:r>
          </a:p>
          <a:p>
            <a:pPr lvl="1" eaLnBrk="1" hangingPunct="1"/>
            <a:r>
              <a:rPr lang="en-US" altLang="zh-CN" sz="1600" b="0" smtClean="0"/>
              <a:t>Behavior Tree Reducing</a:t>
            </a:r>
          </a:p>
          <a:p>
            <a:pPr lvl="1" eaLnBrk="1" hangingPunct="1"/>
            <a:r>
              <a:rPr lang="zh-CN" altLang="zh-CN" sz="1600" b="0" smtClean="0"/>
              <a:t>关键刚体优先原则</a:t>
            </a:r>
            <a:endParaRPr lang="en-US" altLang="zh-CN" sz="1600" b="0" smtClean="0"/>
          </a:p>
          <a:p>
            <a:pPr lvl="1" eaLnBrk="1" hangingPunct="1"/>
            <a:r>
              <a:rPr lang="en-US" altLang="zh-CN" sz="1600" b="0" smtClean="0"/>
              <a:t>Keyframing</a:t>
            </a:r>
          </a:p>
          <a:p>
            <a:pPr lvl="1" eaLnBrk="1" hangingPunct="1"/>
            <a:endParaRPr lang="en-US" altLang="zh-CN" sz="1600" smtClean="0"/>
          </a:p>
          <a:p>
            <a:pPr eaLnBrk="1" hangingPunct="1"/>
            <a:r>
              <a:rPr lang="zh-CN" altLang="zh-CN" sz="1600" smtClean="0"/>
              <a:t>动画更新频率</a:t>
            </a:r>
            <a:r>
              <a:rPr lang="zh-CN" altLang="en-US" sz="1600" smtClean="0"/>
              <a:t>优化：</a:t>
            </a:r>
            <a:endParaRPr lang="en-US" altLang="zh-CN" sz="1600" smtClean="0"/>
          </a:p>
          <a:p>
            <a:pPr lvl="1" eaLnBrk="1" hangingPunct="1"/>
            <a:r>
              <a:rPr lang="zh-CN" altLang="zh-CN" sz="1600" b="0" smtClean="0"/>
              <a:t>关键</a:t>
            </a:r>
            <a:r>
              <a:rPr lang="zh-CN" altLang="en-US" sz="1600" b="0" smtClean="0"/>
              <a:t>状态</a:t>
            </a:r>
            <a:r>
              <a:rPr lang="zh-CN" altLang="zh-CN" sz="1600" b="0" smtClean="0"/>
              <a:t>优先原则</a:t>
            </a:r>
            <a:endParaRPr lang="en-US" altLang="zh-CN" sz="1600" b="0" smtClean="0"/>
          </a:p>
          <a:p>
            <a:pPr lvl="1" eaLnBrk="1" hangingPunct="1"/>
            <a:r>
              <a:rPr lang="zh-CN" altLang="zh-CN" sz="1600" b="0" smtClean="0"/>
              <a:t>基于状态更新的</a:t>
            </a:r>
            <a:r>
              <a:rPr lang="en-US" altLang="zh-CN" sz="1600" b="0" smtClean="0"/>
              <a:t>LOD</a:t>
            </a:r>
            <a:r>
              <a:rPr lang="zh-CN" altLang="en-US" sz="1600" b="0" smtClean="0"/>
              <a:t>机制</a:t>
            </a:r>
            <a:endParaRPr lang="en-US" altLang="zh-CN" sz="1600" b="0" smtClean="0"/>
          </a:p>
          <a:p>
            <a:pPr lvl="1" eaLnBrk="1" hangingPunct="1"/>
            <a:r>
              <a:rPr lang="en-US" altLang="zh-CN" sz="1600" smtClean="0"/>
              <a:t>TOI</a:t>
            </a:r>
            <a:r>
              <a:rPr lang="zh-CN" altLang="zh-CN" sz="1600" b="0" smtClean="0"/>
              <a:t>（</a:t>
            </a:r>
            <a:r>
              <a:rPr lang="en-US" altLang="zh-CN" sz="1600" b="0" smtClean="0"/>
              <a:t>Time of impact</a:t>
            </a:r>
            <a:r>
              <a:rPr lang="zh-CN" altLang="zh-CN" sz="1600" b="0" smtClean="0"/>
              <a:t>）</a:t>
            </a:r>
            <a:endParaRPr lang="en-US" altLang="zh-CN" sz="1600" b="0" smtClean="0"/>
          </a:p>
          <a:p>
            <a:pPr lvl="1" eaLnBrk="1" hangingPunct="1"/>
            <a:r>
              <a:rPr lang="zh-CN" altLang="en-US" sz="1600" b="0" smtClean="0">
                <a:latin typeface="宋体" charset="-122"/>
              </a:rPr>
              <a:t>不影响客户端表现</a:t>
            </a:r>
            <a:endParaRPr lang="en-US" altLang="zh-CN" sz="1600" b="0" smtClean="0">
              <a:latin typeface="宋体" charset="-122"/>
            </a:endParaRPr>
          </a:p>
        </p:txBody>
      </p:sp>
      <p:grpSp>
        <p:nvGrpSpPr>
          <p:cNvPr id="11268" name="组合 5"/>
          <p:cNvGrpSpPr>
            <a:grpSpLocks/>
          </p:cNvGrpSpPr>
          <p:nvPr/>
        </p:nvGrpSpPr>
        <p:grpSpPr bwMode="auto">
          <a:xfrm>
            <a:off x="5764213" y="3487738"/>
            <a:ext cx="3379787" cy="1770062"/>
            <a:chOff x="3887483" y="3499240"/>
            <a:chExt cx="3380079" cy="1769325"/>
          </a:xfrm>
        </p:grpSpPr>
        <p:grpSp>
          <p:nvGrpSpPr>
            <p:cNvPr id="11293" name="组合 4"/>
            <p:cNvGrpSpPr>
              <a:grpSpLocks/>
            </p:cNvGrpSpPr>
            <p:nvPr/>
          </p:nvGrpSpPr>
          <p:grpSpPr bwMode="auto">
            <a:xfrm>
              <a:off x="3887483" y="3499240"/>
              <a:ext cx="3380079" cy="1762570"/>
              <a:chOff x="3887483" y="3499240"/>
              <a:chExt cx="3380079" cy="1762570"/>
            </a:xfrm>
          </p:grpSpPr>
          <p:grpSp>
            <p:nvGrpSpPr>
              <p:cNvPr id="11295" name="组合 165"/>
              <p:cNvGrpSpPr>
                <a:grpSpLocks/>
              </p:cNvGrpSpPr>
              <p:nvPr/>
            </p:nvGrpSpPr>
            <p:grpSpPr bwMode="auto">
              <a:xfrm>
                <a:off x="4405010" y="3499240"/>
                <a:ext cx="2855255" cy="598398"/>
                <a:chOff x="3796626" y="4464401"/>
                <a:chExt cx="2855255" cy="598398"/>
              </a:xfrm>
            </p:grpSpPr>
            <p:grpSp>
              <p:nvGrpSpPr>
                <p:cNvPr id="11353" name="组合 168"/>
                <p:cNvGrpSpPr>
                  <a:grpSpLocks/>
                </p:cNvGrpSpPr>
                <p:nvPr/>
              </p:nvGrpSpPr>
              <p:grpSpPr bwMode="auto">
                <a:xfrm>
                  <a:off x="3796626" y="4464401"/>
                  <a:ext cx="2855255" cy="598398"/>
                  <a:chOff x="4253814" y="2416054"/>
                  <a:chExt cx="2855255" cy="598398"/>
                </a:xfrm>
              </p:grpSpPr>
              <p:cxnSp>
                <p:nvCxnSpPr>
                  <p:cNvPr id="180" name="直接连接符 179"/>
                  <p:cNvCxnSpPr/>
                  <p:nvPr/>
                </p:nvCxnSpPr>
                <p:spPr bwMode="auto">
                  <a:xfrm>
                    <a:off x="4418971" y="2701685"/>
                    <a:ext cx="235446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1" name="直接连接符 180"/>
                  <p:cNvCxnSpPr/>
                  <p:nvPr/>
                </p:nvCxnSpPr>
                <p:spPr bwMode="auto">
                  <a:xfrm flipH="1">
                    <a:off x="4636477" y="2703271"/>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5" name="TextBox 14"/>
                  <p:cNvSpPr txBox="1">
                    <a:spLocks noChangeArrowheads="1"/>
                  </p:cNvSpPr>
                  <p:nvPr/>
                </p:nvSpPr>
                <p:spPr bwMode="auto">
                  <a:xfrm>
                    <a:off x="4255737" y="279900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83" name="直接连接符 182"/>
                  <p:cNvCxnSpPr/>
                  <p:nvPr/>
                </p:nvCxnSpPr>
                <p:spPr bwMode="auto">
                  <a:xfrm flipH="1">
                    <a:off x="4636477"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7" name="TextBox 14"/>
                  <p:cNvSpPr txBox="1">
                    <a:spLocks noChangeArrowheads="1"/>
                  </p:cNvSpPr>
                  <p:nvPr/>
                </p:nvSpPr>
                <p:spPr bwMode="auto">
                  <a:xfrm>
                    <a:off x="4253814" y="242265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185" name="直接连接符 184"/>
                  <p:cNvCxnSpPr/>
                  <p:nvPr/>
                </p:nvCxnSpPr>
                <p:spPr bwMode="auto">
                  <a:xfrm flipH="1">
                    <a:off x="5304873" y="2696924"/>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69" name="TextBox 14"/>
                  <p:cNvSpPr txBox="1">
                    <a:spLocks noChangeArrowheads="1"/>
                  </p:cNvSpPr>
                  <p:nvPr/>
                </p:nvSpPr>
                <p:spPr bwMode="auto">
                  <a:xfrm>
                    <a:off x="4924395"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87" name="直接连接符 186"/>
                  <p:cNvCxnSpPr/>
                  <p:nvPr/>
                </p:nvCxnSpPr>
                <p:spPr bwMode="auto">
                  <a:xfrm flipH="1">
                    <a:off x="5304873" y="2589019"/>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1" name="TextBox 14"/>
                  <p:cNvSpPr txBox="1">
                    <a:spLocks noChangeArrowheads="1"/>
                  </p:cNvSpPr>
                  <p:nvPr/>
                </p:nvSpPr>
                <p:spPr bwMode="auto">
                  <a:xfrm>
                    <a:off x="4922472"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189" name="直接连接符 188"/>
                  <p:cNvCxnSpPr/>
                  <p:nvPr/>
                </p:nvCxnSpPr>
                <p:spPr bwMode="auto">
                  <a:xfrm flipH="1">
                    <a:off x="6727396" y="2696924"/>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3" name="TextBox 14"/>
                  <p:cNvSpPr txBox="1">
                    <a:spLocks noChangeArrowheads="1"/>
                  </p:cNvSpPr>
                  <p:nvPr/>
                </p:nvSpPr>
                <p:spPr bwMode="auto">
                  <a:xfrm>
                    <a:off x="6347089"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191" name="直接连接符 190"/>
                  <p:cNvCxnSpPr/>
                  <p:nvPr/>
                </p:nvCxnSpPr>
                <p:spPr bwMode="auto">
                  <a:xfrm flipH="1">
                    <a:off x="6727396" y="2589019"/>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75" name="TextBox 14"/>
                  <p:cNvSpPr txBox="1">
                    <a:spLocks noChangeArrowheads="1"/>
                  </p:cNvSpPr>
                  <p:nvPr/>
                </p:nvSpPr>
                <p:spPr bwMode="auto">
                  <a:xfrm>
                    <a:off x="6345166"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cxnSp>
                <p:nvCxnSpPr>
                  <p:cNvPr id="194" name="直接连接符 193"/>
                  <p:cNvCxnSpPr/>
                  <p:nvPr/>
                </p:nvCxnSpPr>
                <p:spPr bwMode="auto">
                  <a:xfrm flipH="1">
                    <a:off x="5169923"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5" name="直接连接符 194"/>
                  <p:cNvCxnSpPr/>
                  <p:nvPr/>
                </p:nvCxnSpPr>
                <p:spPr bwMode="auto">
                  <a:xfrm flipH="1">
                    <a:off x="555889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6" name="直接连接符 195"/>
                  <p:cNvCxnSpPr/>
                  <p:nvPr/>
                </p:nvCxnSpPr>
                <p:spPr bwMode="auto">
                  <a:xfrm flipH="1">
                    <a:off x="5836731"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7" name="直接连接符 196"/>
                  <p:cNvCxnSpPr/>
                  <p:nvPr/>
                </p:nvCxnSpPr>
                <p:spPr bwMode="auto">
                  <a:xfrm flipH="1">
                    <a:off x="610980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bwMode="auto">
                  <a:xfrm flipH="1">
                    <a:off x="6344775"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9" name="直接连接符 198"/>
                  <p:cNvCxnSpPr/>
                  <p:nvPr/>
                </p:nvCxnSpPr>
                <p:spPr bwMode="auto">
                  <a:xfrm flipH="1">
                    <a:off x="6617849" y="2595366"/>
                    <a:ext cx="0" cy="13805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1354" name="椭圆 170"/>
                <p:cNvSpPr>
                  <a:spLocks noChangeArrowheads="1"/>
                </p:cNvSpPr>
                <p:nvPr/>
              </p:nvSpPr>
              <p:spPr bwMode="auto">
                <a:xfrm>
                  <a:off x="467257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5" name="椭圆 171"/>
                <p:cNvSpPr>
                  <a:spLocks noChangeArrowheads="1"/>
                </p:cNvSpPr>
                <p:nvPr/>
              </p:nvSpPr>
              <p:spPr bwMode="auto">
                <a:xfrm>
                  <a:off x="50690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6" name="椭圆 172"/>
                <p:cNvSpPr>
                  <a:spLocks noChangeArrowheads="1"/>
                </p:cNvSpPr>
                <p:nvPr/>
              </p:nvSpPr>
              <p:spPr bwMode="auto">
                <a:xfrm>
                  <a:off x="533525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7" name="椭圆 173"/>
                <p:cNvSpPr>
                  <a:spLocks noChangeArrowheads="1"/>
                </p:cNvSpPr>
                <p:nvPr/>
              </p:nvSpPr>
              <p:spPr bwMode="auto">
                <a:xfrm>
                  <a:off x="561683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8" name="椭圆 174"/>
                <p:cNvSpPr>
                  <a:spLocks noChangeArrowheads="1"/>
                </p:cNvSpPr>
                <p:nvPr/>
              </p:nvSpPr>
              <p:spPr bwMode="auto">
                <a:xfrm>
                  <a:off x="585514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59" name="椭圆 175"/>
                <p:cNvSpPr>
                  <a:spLocks noChangeArrowheads="1"/>
                </p:cNvSpPr>
                <p:nvPr/>
              </p:nvSpPr>
              <p:spPr bwMode="auto">
                <a:xfrm>
                  <a:off x="611722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60" name="椭圆 176"/>
                <p:cNvSpPr>
                  <a:spLocks noChangeArrowheads="1"/>
                </p:cNvSpPr>
                <p:nvPr/>
              </p:nvSpPr>
              <p:spPr bwMode="auto">
                <a:xfrm>
                  <a:off x="413770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61" name="椭圆 177"/>
                <p:cNvSpPr>
                  <a:spLocks noChangeArrowheads="1"/>
                </p:cNvSpPr>
                <p:nvPr/>
              </p:nvSpPr>
              <p:spPr bwMode="auto">
                <a:xfrm>
                  <a:off x="4808259"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62" name="椭圆 178"/>
                <p:cNvSpPr>
                  <a:spLocks noChangeArrowheads="1"/>
                </p:cNvSpPr>
                <p:nvPr/>
              </p:nvSpPr>
              <p:spPr bwMode="auto">
                <a:xfrm>
                  <a:off x="623378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grpSp>
          <p:grpSp>
            <p:nvGrpSpPr>
              <p:cNvPr id="11296" name="组合 201"/>
              <p:cNvGrpSpPr>
                <a:grpSpLocks/>
              </p:cNvGrpSpPr>
              <p:nvPr/>
            </p:nvGrpSpPr>
            <p:grpSpPr bwMode="auto">
              <a:xfrm>
                <a:off x="4115967" y="3817129"/>
                <a:ext cx="3151595" cy="1444681"/>
                <a:chOff x="3500286" y="3937846"/>
                <a:chExt cx="3151595" cy="1444681"/>
              </a:xfrm>
            </p:grpSpPr>
            <p:grpSp>
              <p:nvGrpSpPr>
                <p:cNvPr id="11299" name="组合 202"/>
                <p:cNvGrpSpPr>
                  <a:grpSpLocks/>
                </p:cNvGrpSpPr>
                <p:nvPr/>
              </p:nvGrpSpPr>
              <p:grpSpPr bwMode="auto">
                <a:xfrm>
                  <a:off x="3538048" y="3937846"/>
                  <a:ext cx="3113833" cy="1444681"/>
                  <a:chOff x="3538048" y="3937846"/>
                  <a:chExt cx="3113833" cy="1444681"/>
                </a:xfrm>
              </p:grpSpPr>
              <p:grpSp>
                <p:nvGrpSpPr>
                  <p:cNvPr id="11302" name="组合 205"/>
                  <p:cNvGrpSpPr>
                    <a:grpSpLocks/>
                  </p:cNvGrpSpPr>
                  <p:nvPr/>
                </p:nvGrpSpPr>
                <p:grpSpPr bwMode="auto">
                  <a:xfrm>
                    <a:off x="3538048" y="3937846"/>
                    <a:ext cx="3113833" cy="1444681"/>
                    <a:chOff x="3995236" y="1889499"/>
                    <a:chExt cx="3113833" cy="1444681"/>
                  </a:xfrm>
                </p:grpSpPr>
                <p:cxnSp>
                  <p:nvCxnSpPr>
                    <p:cNvPr id="217" name="直接连接符 216"/>
                    <p:cNvCxnSpPr/>
                    <p:nvPr/>
                  </p:nvCxnSpPr>
                  <p:spPr bwMode="auto">
                    <a:xfrm>
                      <a:off x="4419612" y="2701440"/>
                      <a:ext cx="234811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bwMode="auto">
                    <a:xfrm flipH="1">
                      <a:off x="4637118" y="2703026"/>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2" name="TextBox 14"/>
                    <p:cNvSpPr txBox="1">
                      <a:spLocks noChangeArrowheads="1"/>
                    </p:cNvSpPr>
                    <p:nvPr/>
                  </p:nvSpPr>
                  <p:spPr bwMode="auto">
                    <a:xfrm>
                      <a:off x="4255737" y="279900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220" name="直接连接符 219"/>
                    <p:cNvCxnSpPr/>
                    <p:nvPr/>
                  </p:nvCxnSpPr>
                  <p:spPr bwMode="auto">
                    <a:xfrm flipH="1">
                      <a:off x="4637118"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4" name="TextBox 14"/>
                    <p:cNvSpPr txBox="1">
                      <a:spLocks noChangeArrowheads="1"/>
                    </p:cNvSpPr>
                    <p:nvPr/>
                  </p:nvSpPr>
                  <p:spPr bwMode="auto">
                    <a:xfrm>
                      <a:off x="4253814" y="242265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s1</a:t>
                      </a:r>
                      <a:endParaRPr lang="zh-CN" altLang="en-US" sz="800">
                        <a:latin typeface="Verdana" pitchFamily="34" charset="0"/>
                      </a:endParaRPr>
                    </a:p>
                  </p:txBody>
                </p:sp>
                <p:cxnSp>
                  <p:nvCxnSpPr>
                    <p:cNvPr id="222" name="直接连接符 221"/>
                    <p:cNvCxnSpPr/>
                    <p:nvPr/>
                  </p:nvCxnSpPr>
                  <p:spPr bwMode="auto">
                    <a:xfrm flipH="1">
                      <a:off x="5305513" y="2696679"/>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6" name="TextBox 14"/>
                    <p:cNvSpPr txBox="1">
                      <a:spLocks noChangeArrowheads="1"/>
                    </p:cNvSpPr>
                    <p:nvPr/>
                  </p:nvSpPr>
                  <p:spPr bwMode="auto">
                    <a:xfrm>
                      <a:off x="4924395"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224" name="直接连接符 223"/>
                    <p:cNvCxnSpPr/>
                    <p:nvPr/>
                  </p:nvCxnSpPr>
                  <p:spPr bwMode="auto">
                    <a:xfrm flipH="1">
                      <a:off x="5305513" y="2588774"/>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28" name="TextBox 14"/>
                    <p:cNvSpPr txBox="1">
                      <a:spLocks noChangeArrowheads="1"/>
                    </p:cNvSpPr>
                    <p:nvPr/>
                  </p:nvSpPr>
                  <p:spPr bwMode="auto">
                    <a:xfrm>
                      <a:off x="4922472"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endParaRPr lang="zh-CN" altLang="en-US" sz="800">
                        <a:latin typeface="Verdana" pitchFamily="34" charset="0"/>
                      </a:endParaRPr>
                    </a:p>
                  </p:txBody>
                </p:sp>
                <p:cxnSp>
                  <p:nvCxnSpPr>
                    <p:cNvPr id="226" name="直接连接符 225"/>
                    <p:cNvCxnSpPr/>
                    <p:nvPr/>
                  </p:nvCxnSpPr>
                  <p:spPr bwMode="auto">
                    <a:xfrm flipH="1">
                      <a:off x="6728036" y="2696679"/>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30" name="TextBox 14"/>
                    <p:cNvSpPr txBox="1">
                      <a:spLocks noChangeArrowheads="1"/>
                    </p:cNvSpPr>
                    <p:nvPr/>
                  </p:nvSpPr>
                  <p:spPr bwMode="auto">
                    <a:xfrm>
                      <a:off x="6347089" y="2792406"/>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t3’</a:t>
                      </a:r>
                      <a:endParaRPr lang="zh-CN" altLang="en-US" sz="800">
                        <a:latin typeface="Verdana" pitchFamily="34" charset="0"/>
                      </a:endParaRPr>
                    </a:p>
                  </p:txBody>
                </p:sp>
                <p:cxnSp>
                  <p:nvCxnSpPr>
                    <p:cNvPr id="228" name="直接连接符 227"/>
                    <p:cNvCxnSpPr/>
                    <p:nvPr/>
                  </p:nvCxnSpPr>
                  <p:spPr bwMode="auto">
                    <a:xfrm flipH="1">
                      <a:off x="6728036" y="2588774"/>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32" name="TextBox 14"/>
                    <p:cNvSpPr txBox="1">
                      <a:spLocks noChangeArrowheads="1"/>
                    </p:cNvSpPr>
                    <p:nvPr/>
                  </p:nvSpPr>
                  <p:spPr bwMode="auto">
                    <a:xfrm>
                      <a:off x="6345166" y="2416054"/>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s3</a:t>
                      </a:r>
                      <a:endParaRPr lang="zh-CN" altLang="en-US" sz="800">
                        <a:latin typeface="Verdana" pitchFamily="34" charset="0"/>
                      </a:endParaRPr>
                    </a:p>
                  </p:txBody>
                </p:sp>
                <p:cxnSp>
                  <p:nvCxnSpPr>
                    <p:cNvPr id="230" name="直接连接符 229"/>
                    <p:cNvCxnSpPr/>
                    <p:nvPr/>
                  </p:nvCxnSpPr>
                  <p:spPr bwMode="auto">
                    <a:xfrm flipH="1">
                      <a:off x="4892728"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1" name="直接连接符 230"/>
                    <p:cNvCxnSpPr/>
                    <p:nvPr/>
                  </p:nvCxnSpPr>
                  <p:spPr bwMode="auto">
                    <a:xfrm flipH="1">
                      <a:off x="517056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2" name="直接连接符 231"/>
                    <p:cNvCxnSpPr/>
                    <p:nvPr/>
                  </p:nvCxnSpPr>
                  <p:spPr bwMode="auto">
                    <a:xfrm flipH="1">
                      <a:off x="555953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3" name="直接连接符 232"/>
                    <p:cNvCxnSpPr/>
                    <p:nvPr/>
                  </p:nvCxnSpPr>
                  <p:spPr bwMode="auto">
                    <a:xfrm flipH="1">
                      <a:off x="5837372"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4" name="直接连接符 233"/>
                    <p:cNvCxnSpPr/>
                    <p:nvPr/>
                  </p:nvCxnSpPr>
                  <p:spPr bwMode="auto">
                    <a:xfrm flipH="1">
                      <a:off x="611044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5" name="直接连接符 234"/>
                    <p:cNvCxnSpPr/>
                    <p:nvPr/>
                  </p:nvCxnSpPr>
                  <p:spPr bwMode="auto">
                    <a:xfrm flipH="1">
                      <a:off x="634541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6" name="直接连接符 235"/>
                    <p:cNvCxnSpPr/>
                    <p:nvPr/>
                  </p:nvCxnSpPr>
                  <p:spPr bwMode="auto">
                    <a:xfrm flipH="1">
                      <a:off x="6618490"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40" name="TextBox 14"/>
                    <p:cNvSpPr txBox="1">
                      <a:spLocks noChangeArrowheads="1"/>
                    </p:cNvSpPr>
                    <p:nvPr/>
                  </p:nvSpPr>
                  <p:spPr bwMode="auto">
                    <a:xfrm>
                      <a:off x="3995236" y="3118736"/>
                      <a:ext cx="723063" cy="215444"/>
                    </a:xfrm>
                    <a:prstGeom prst="rect">
                      <a:avLst/>
                    </a:prstGeom>
                    <a:noFill/>
                    <a:ln w="9525">
                      <a:noFill/>
                      <a:miter lim="800000"/>
                      <a:headEnd/>
                      <a:tailEnd/>
                    </a:ln>
                  </p:spPr>
                  <p:txBody>
                    <a:bodyPr>
                      <a:spAutoFit/>
                    </a:bodyPr>
                    <a:lstStyle/>
                    <a:p>
                      <a:pPr algn="ctr"/>
                      <a:r>
                        <a:rPr lang="zh-CN" altLang="en-US" sz="800">
                          <a:latin typeface="Verdana" pitchFamily="34" charset="0"/>
                        </a:rPr>
                        <a:t>动画同步点</a:t>
                      </a:r>
                    </a:p>
                  </p:txBody>
                </p:sp>
                <p:sp>
                  <p:nvSpPr>
                    <p:cNvPr id="11341" name="TextBox 14"/>
                    <p:cNvSpPr txBox="1">
                      <a:spLocks noChangeArrowheads="1"/>
                    </p:cNvSpPr>
                    <p:nvPr/>
                  </p:nvSpPr>
                  <p:spPr bwMode="auto">
                    <a:xfrm>
                      <a:off x="5062008" y="3118736"/>
                      <a:ext cx="723063" cy="215444"/>
                    </a:xfrm>
                    <a:prstGeom prst="rect">
                      <a:avLst/>
                    </a:prstGeom>
                    <a:noFill/>
                    <a:ln w="9525">
                      <a:noFill/>
                      <a:miter lim="800000"/>
                      <a:headEnd/>
                      <a:tailEnd/>
                    </a:ln>
                  </p:spPr>
                  <p:txBody>
                    <a:bodyPr>
                      <a:spAutoFit/>
                    </a:bodyPr>
                    <a:lstStyle/>
                    <a:p>
                      <a:pPr algn="ctr"/>
                      <a:r>
                        <a:rPr lang="zh-CN" altLang="en-US" sz="800">
                          <a:latin typeface="Verdana" pitchFamily="34" charset="0"/>
                        </a:rPr>
                        <a:t>稳定更新点</a:t>
                      </a:r>
                    </a:p>
                  </p:txBody>
                </p:sp>
                <p:cxnSp>
                  <p:nvCxnSpPr>
                    <p:cNvPr id="239" name="直接连接符 238"/>
                    <p:cNvCxnSpPr/>
                    <p:nvPr/>
                  </p:nvCxnSpPr>
                  <p:spPr bwMode="auto">
                    <a:xfrm flipH="1">
                      <a:off x="4762541"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2" name="直接连接符 241"/>
                    <p:cNvCxnSpPr/>
                    <p:nvPr/>
                  </p:nvCxnSpPr>
                  <p:spPr bwMode="auto">
                    <a:xfrm flipH="1">
                      <a:off x="5019739"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0" name="直接连接符 249"/>
                    <p:cNvCxnSpPr/>
                    <p:nvPr/>
                  </p:nvCxnSpPr>
                  <p:spPr bwMode="auto">
                    <a:xfrm flipH="1">
                      <a:off x="5438875"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9" name="直接连接符 258"/>
                    <p:cNvCxnSpPr/>
                    <p:nvPr/>
                  </p:nvCxnSpPr>
                  <p:spPr bwMode="auto">
                    <a:xfrm flipH="1">
                      <a:off x="5697660"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1" name="直接连接符 260"/>
                    <p:cNvCxnSpPr/>
                    <p:nvPr/>
                  </p:nvCxnSpPr>
                  <p:spPr bwMode="auto">
                    <a:xfrm flipH="1">
                      <a:off x="5964383"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3" name="直接连接符 262"/>
                    <p:cNvCxnSpPr/>
                    <p:nvPr/>
                  </p:nvCxnSpPr>
                  <p:spPr bwMode="auto">
                    <a:xfrm flipH="1">
                      <a:off x="6224756"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5" name="直接连接符 264"/>
                    <p:cNvCxnSpPr/>
                    <p:nvPr/>
                  </p:nvCxnSpPr>
                  <p:spPr bwMode="auto">
                    <a:xfrm flipH="1">
                      <a:off x="6469252" y="2595121"/>
                      <a:ext cx="0" cy="13805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349" name="TextBox 14"/>
                    <p:cNvSpPr txBox="1">
                      <a:spLocks noChangeArrowheads="1"/>
                    </p:cNvSpPr>
                    <p:nvPr/>
                  </p:nvSpPr>
                  <p:spPr bwMode="auto">
                    <a:xfrm>
                      <a:off x="4551328" y="188949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10FPS</a:t>
                      </a:r>
                      <a:endParaRPr lang="zh-CN" altLang="en-US" sz="800">
                        <a:latin typeface="Verdana" pitchFamily="34" charset="0"/>
                      </a:endParaRPr>
                    </a:p>
                  </p:txBody>
                </p:sp>
                <p:sp>
                  <p:nvSpPr>
                    <p:cNvPr id="11350" name="TextBox 14"/>
                    <p:cNvSpPr txBox="1">
                      <a:spLocks noChangeArrowheads="1"/>
                    </p:cNvSpPr>
                    <p:nvPr/>
                  </p:nvSpPr>
                  <p:spPr bwMode="auto">
                    <a:xfrm>
                      <a:off x="5596659" y="1893125"/>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20FPS</a:t>
                      </a:r>
                      <a:endParaRPr lang="zh-CN" altLang="en-US" sz="800">
                        <a:latin typeface="Verdana" pitchFamily="34" charset="0"/>
                      </a:endParaRPr>
                    </a:p>
                  </p:txBody>
                </p:sp>
                <p:sp>
                  <p:nvSpPr>
                    <p:cNvPr id="11351" name="TextBox 14"/>
                    <p:cNvSpPr txBox="1">
                      <a:spLocks noChangeArrowheads="1"/>
                    </p:cNvSpPr>
                    <p:nvPr/>
                  </p:nvSpPr>
                  <p:spPr bwMode="auto">
                    <a:xfrm>
                      <a:off x="5645104" y="274816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40FPS</a:t>
                      </a:r>
                      <a:endParaRPr lang="zh-CN" altLang="en-US" sz="800">
                        <a:latin typeface="Verdana" pitchFamily="34" charset="0"/>
                      </a:endParaRPr>
                    </a:p>
                  </p:txBody>
                </p:sp>
                <p:sp>
                  <p:nvSpPr>
                    <p:cNvPr id="11352" name="TextBox 14"/>
                    <p:cNvSpPr txBox="1">
                      <a:spLocks noChangeArrowheads="1"/>
                    </p:cNvSpPr>
                    <p:nvPr/>
                  </p:nvSpPr>
                  <p:spPr bwMode="auto">
                    <a:xfrm>
                      <a:off x="4597808" y="2747819"/>
                      <a:ext cx="723063" cy="215444"/>
                    </a:xfrm>
                    <a:prstGeom prst="rect">
                      <a:avLst/>
                    </a:prstGeom>
                    <a:noFill/>
                    <a:ln w="9525">
                      <a:noFill/>
                      <a:miter lim="800000"/>
                      <a:headEnd/>
                      <a:tailEnd/>
                    </a:ln>
                  </p:spPr>
                  <p:txBody>
                    <a:bodyPr>
                      <a:spAutoFit/>
                    </a:bodyPr>
                    <a:lstStyle/>
                    <a:p>
                      <a:pPr algn="ctr"/>
                      <a:r>
                        <a:rPr lang="en-US" altLang="zh-CN" sz="800">
                          <a:latin typeface="Verdana" pitchFamily="34" charset="0"/>
                        </a:rPr>
                        <a:t>40FPS</a:t>
                      </a:r>
                      <a:endParaRPr lang="zh-CN" altLang="en-US" sz="800">
                        <a:latin typeface="Verdana" pitchFamily="34" charset="0"/>
                      </a:endParaRPr>
                    </a:p>
                  </p:txBody>
                </p:sp>
              </p:grpSp>
              <p:sp>
                <p:nvSpPr>
                  <p:cNvPr id="11303" name="椭圆 206"/>
                  <p:cNvSpPr>
                    <a:spLocks noChangeArrowheads="1"/>
                  </p:cNvSpPr>
                  <p:nvPr/>
                </p:nvSpPr>
                <p:spPr bwMode="auto">
                  <a:xfrm>
                    <a:off x="439982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4" name="椭圆 207"/>
                  <p:cNvSpPr>
                    <a:spLocks noChangeArrowheads="1"/>
                  </p:cNvSpPr>
                  <p:nvPr/>
                </p:nvSpPr>
                <p:spPr bwMode="auto">
                  <a:xfrm>
                    <a:off x="467257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5" name="椭圆 208"/>
                  <p:cNvSpPr>
                    <a:spLocks noChangeArrowheads="1"/>
                  </p:cNvSpPr>
                  <p:nvPr/>
                </p:nvSpPr>
                <p:spPr bwMode="auto">
                  <a:xfrm>
                    <a:off x="50690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6" name="椭圆 209"/>
                  <p:cNvSpPr>
                    <a:spLocks noChangeArrowheads="1"/>
                  </p:cNvSpPr>
                  <p:nvPr/>
                </p:nvSpPr>
                <p:spPr bwMode="auto">
                  <a:xfrm>
                    <a:off x="533525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7" name="椭圆 210"/>
                  <p:cNvSpPr>
                    <a:spLocks noChangeArrowheads="1"/>
                  </p:cNvSpPr>
                  <p:nvPr/>
                </p:nvSpPr>
                <p:spPr bwMode="auto">
                  <a:xfrm>
                    <a:off x="561683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8" name="椭圆 211"/>
                  <p:cNvSpPr>
                    <a:spLocks noChangeArrowheads="1"/>
                  </p:cNvSpPr>
                  <p:nvPr/>
                </p:nvSpPr>
                <p:spPr bwMode="auto">
                  <a:xfrm>
                    <a:off x="5855144"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09" name="椭圆 212"/>
                  <p:cNvSpPr>
                    <a:spLocks noChangeArrowheads="1"/>
                  </p:cNvSpPr>
                  <p:nvPr/>
                </p:nvSpPr>
                <p:spPr bwMode="auto">
                  <a:xfrm>
                    <a:off x="611722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0" name="椭圆 213"/>
                  <p:cNvSpPr>
                    <a:spLocks noChangeArrowheads="1"/>
                  </p:cNvSpPr>
                  <p:nvPr/>
                </p:nvSpPr>
                <p:spPr bwMode="auto">
                  <a:xfrm>
                    <a:off x="413770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1" name="椭圆 214"/>
                  <p:cNvSpPr>
                    <a:spLocks noChangeArrowheads="1"/>
                  </p:cNvSpPr>
                  <p:nvPr/>
                </p:nvSpPr>
                <p:spPr bwMode="auto">
                  <a:xfrm>
                    <a:off x="4808259"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2" name="椭圆 215"/>
                  <p:cNvSpPr>
                    <a:spLocks noChangeArrowheads="1"/>
                  </p:cNvSpPr>
                  <p:nvPr/>
                </p:nvSpPr>
                <p:spPr bwMode="auto">
                  <a:xfrm>
                    <a:off x="6233780" y="471304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13" name="椭圆 240"/>
                  <p:cNvSpPr>
                    <a:spLocks noChangeArrowheads="1"/>
                  </p:cNvSpPr>
                  <p:nvPr/>
                </p:nvSpPr>
                <p:spPr bwMode="auto">
                  <a:xfrm>
                    <a:off x="4268733"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4" name="椭圆 242"/>
                  <p:cNvSpPr>
                    <a:spLocks noChangeArrowheads="1"/>
                  </p:cNvSpPr>
                  <p:nvPr/>
                </p:nvSpPr>
                <p:spPr bwMode="auto">
                  <a:xfrm>
                    <a:off x="4526531"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5" name="椭圆 257"/>
                  <p:cNvSpPr>
                    <a:spLocks noChangeArrowheads="1"/>
                  </p:cNvSpPr>
                  <p:nvPr/>
                </p:nvSpPr>
                <p:spPr bwMode="auto">
                  <a:xfrm>
                    <a:off x="4945689"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6" name="椭圆 259"/>
                  <p:cNvSpPr>
                    <a:spLocks noChangeArrowheads="1"/>
                  </p:cNvSpPr>
                  <p:nvPr/>
                </p:nvSpPr>
                <p:spPr bwMode="auto">
                  <a:xfrm>
                    <a:off x="520476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7" name="椭圆 261"/>
                  <p:cNvSpPr>
                    <a:spLocks noChangeArrowheads="1"/>
                  </p:cNvSpPr>
                  <p:nvPr/>
                </p:nvSpPr>
                <p:spPr bwMode="auto">
                  <a:xfrm>
                    <a:off x="5471508"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8" name="椭圆 263"/>
                  <p:cNvSpPr>
                    <a:spLocks noChangeArrowheads="1"/>
                  </p:cNvSpPr>
                  <p:nvPr/>
                </p:nvSpPr>
                <p:spPr bwMode="auto">
                  <a:xfrm>
                    <a:off x="5731421"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1319" name="椭圆 265"/>
                  <p:cNvSpPr>
                    <a:spLocks noChangeArrowheads="1"/>
                  </p:cNvSpPr>
                  <p:nvPr/>
                </p:nvSpPr>
                <p:spPr bwMode="auto">
                  <a:xfrm>
                    <a:off x="5975842" y="471304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
              <p:nvSpPr>
                <p:cNvPr id="11300" name="椭圆 203"/>
                <p:cNvSpPr>
                  <a:spLocks noChangeArrowheads="1"/>
                </p:cNvSpPr>
                <p:nvPr/>
              </p:nvSpPr>
              <p:spPr bwMode="auto">
                <a:xfrm>
                  <a:off x="3500286" y="5246651"/>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1301" name="椭圆 204"/>
                <p:cNvSpPr>
                  <a:spLocks noChangeArrowheads="1"/>
                </p:cNvSpPr>
                <p:nvPr/>
              </p:nvSpPr>
              <p:spPr bwMode="auto">
                <a:xfrm>
                  <a:off x="4559192" y="524665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
            <p:nvSpPr>
              <p:cNvPr id="267" name="TextBox 14"/>
              <p:cNvSpPr txBox="1">
                <a:spLocks noChangeArrowheads="1"/>
              </p:cNvSpPr>
              <p:nvPr/>
            </p:nvSpPr>
            <p:spPr bwMode="auto">
              <a:xfrm>
                <a:off x="3893834" y="3653163"/>
                <a:ext cx="762066" cy="277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sp>
            <p:nvSpPr>
              <p:cNvPr id="268" name="TextBox 14"/>
              <p:cNvSpPr txBox="1">
                <a:spLocks noChangeArrowheads="1"/>
              </p:cNvSpPr>
              <p:nvPr/>
            </p:nvSpPr>
            <p:spPr bwMode="auto">
              <a:xfrm>
                <a:off x="3887483" y="4508470"/>
                <a:ext cx="762066" cy="2776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client</a:t>
                </a:r>
                <a:endParaRPr lang="zh-CN" altLang="en-US" sz="1200" dirty="0" smtClean="0">
                  <a:latin typeface="Verdana" panose="020B0604030504040204" pitchFamily="34" charset="0"/>
                </a:endParaRPr>
              </a:p>
            </p:txBody>
          </p:sp>
        </p:grpSp>
        <p:sp>
          <p:nvSpPr>
            <p:cNvPr id="11294" name="TextBox 14"/>
            <p:cNvSpPr txBox="1">
              <a:spLocks noChangeArrowheads="1"/>
            </p:cNvSpPr>
            <p:nvPr/>
          </p:nvSpPr>
          <p:spPr bwMode="auto">
            <a:xfrm>
              <a:off x="6027385" y="5053121"/>
              <a:ext cx="906753" cy="215444"/>
            </a:xfrm>
            <a:prstGeom prst="rect">
              <a:avLst/>
            </a:prstGeom>
            <a:noFill/>
            <a:ln w="9525">
              <a:noFill/>
              <a:miter lim="800000"/>
              <a:headEnd/>
              <a:tailEnd/>
            </a:ln>
          </p:spPr>
          <p:txBody>
            <a:bodyPr>
              <a:spAutoFit/>
            </a:bodyPr>
            <a:lstStyle/>
            <a:p>
              <a:pPr algn="ctr"/>
              <a:r>
                <a:rPr lang="en-US" altLang="zh-CN" sz="800">
                  <a:latin typeface="Verdana" pitchFamily="34" charset="0"/>
                </a:rPr>
                <a:t>s2</a:t>
              </a:r>
              <a:r>
                <a:rPr lang="zh-CN" altLang="en-US" sz="800">
                  <a:latin typeface="Verdana" pitchFamily="34" charset="0"/>
                </a:rPr>
                <a:t>是关键状态</a:t>
              </a:r>
            </a:p>
          </p:txBody>
        </p:sp>
      </p:grpSp>
      <p:grpSp>
        <p:nvGrpSpPr>
          <p:cNvPr id="11269" name="组合 51"/>
          <p:cNvGrpSpPr>
            <a:grpSpLocks/>
          </p:cNvGrpSpPr>
          <p:nvPr/>
        </p:nvGrpSpPr>
        <p:grpSpPr bwMode="auto">
          <a:xfrm>
            <a:off x="4800600" y="1981200"/>
            <a:ext cx="2413000" cy="1343025"/>
            <a:chOff x="4762574" y="1950821"/>
            <a:chExt cx="2412794" cy="1342765"/>
          </a:xfrm>
        </p:grpSpPr>
        <p:pic>
          <p:nvPicPr>
            <p:cNvPr id="11290" name="图片 13"/>
            <p:cNvPicPr>
              <a:picLocks noChangeAspect="1"/>
            </p:cNvPicPr>
            <p:nvPr/>
          </p:nvPicPr>
          <p:blipFill>
            <a:blip r:embed="rId3"/>
            <a:srcRect/>
            <a:stretch>
              <a:fillRect/>
            </a:stretch>
          </p:blipFill>
          <p:spPr bwMode="auto">
            <a:xfrm>
              <a:off x="4762574" y="1950821"/>
              <a:ext cx="882555" cy="1342765"/>
            </a:xfrm>
            <a:prstGeom prst="rect">
              <a:avLst/>
            </a:prstGeom>
            <a:noFill/>
            <a:ln w="9525">
              <a:noFill/>
              <a:miter lim="800000"/>
              <a:headEnd/>
              <a:tailEnd/>
            </a:ln>
          </p:spPr>
        </p:pic>
        <p:pic>
          <p:nvPicPr>
            <p:cNvPr id="11291" name="图片 14"/>
            <p:cNvPicPr>
              <a:picLocks noChangeAspect="1"/>
            </p:cNvPicPr>
            <p:nvPr/>
          </p:nvPicPr>
          <p:blipFill>
            <a:blip r:embed="rId4"/>
            <a:srcRect/>
            <a:stretch>
              <a:fillRect/>
            </a:stretch>
          </p:blipFill>
          <p:spPr bwMode="auto">
            <a:xfrm>
              <a:off x="6454649" y="1953696"/>
              <a:ext cx="720719" cy="1334036"/>
            </a:xfrm>
            <a:prstGeom prst="rect">
              <a:avLst/>
            </a:prstGeom>
            <a:noFill/>
            <a:ln w="9525">
              <a:noFill/>
              <a:miter lim="800000"/>
              <a:headEnd/>
              <a:tailEnd/>
            </a:ln>
          </p:spPr>
        </p:pic>
        <p:cxnSp>
          <p:nvCxnSpPr>
            <p:cNvPr id="49" name="直接箭头连接符 48"/>
            <p:cNvCxnSpPr/>
            <p:nvPr/>
          </p:nvCxnSpPr>
          <p:spPr bwMode="auto">
            <a:xfrm>
              <a:off x="5791186" y="2620616"/>
              <a:ext cx="484147" cy="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grpSp>
        <p:nvGrpSpPr>
          <p:cNvPr id="11270" name="组合 279"/>
          <p:cNvGrpSpPr>
            <a:grpSpLocks noChangeAspect="1"/>
          </p:cNvGrpSpPr>
          <p:nvPr/>
        </p:nvGrpSpPr>
        <p:grpSpPr bwMode="auto">
          <a:xfrm>
            <a:off x="3916363" y="3719513"/>
            <a:ext cx="1828800" cy="1322387"/>
            <a:chOff x="1950120" y="3011938"/>
            <a:chExt cx="3023766" cy="2187521"/>
          </a:xfrm>
        </p:grpSpPr>
        <p:grpSp>
          <p:nvGrpSpPr>
            <p:cNvPr id="11271" name="组合 280"/>
            <p:cNvGrpSpPr>
              <a:grpSpLocks/>
            </p:cNvGrpSpPr>
            <p:nvPr/>
          </p:nvGrpSpPr>
          <p:grpSpPr bwMode="auto">
            <a:xfrm>
              <a:off x="1950122" y="3011938"/>
              <a:ext cx="1333099" cy="1670396"/>
              <a:chOff x="5140255" y="2472765"/>
              <a:chExt cx="1333099" cy="1670396"/>
            </a:xfrm>
          </p:grpSpPr>
          <p:sp>
            <p:nvSpPr>
              <p:cNvPr id="294" name="梯形 293"/>
              <p:cNvSpPr/>
              <p:nvPr/>
            </p:nvSpPr>
            <p:spPr bwMode="auto">
              <a:xfrm rot="8225675">
                <a:off x="5615341" y="2722241"/>
                <a:ext cx="858309" cy="1005788"/>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6" name="图片 294"/>
              <p:cNvPicPr>
                <a:picLocks noChangeAspect="1"/>
              </p:cNvPicPr>
              <p:nvPr/>
            </p:nvPicPr>
            <p:blipFill>
              <a:blip r:embed="rId5"/>
              <a:srcRect/>
              <a:stretch>
                <a:fillRect/>
              </a:stretch>
            </p:blipFill>
            <p:spPr bwMode="auto">
              <a:xfrm rot="19800000" flipH="1">
                <a:off x="6266750" y="2472765"/>
                <a:ext cx="117315" cy="1047804"/>
              </a:xfrm>
              <a:prstGeom prst="rect">
                <a:avLst/>
              </a:prstGeom>
              <a:solidFill>
                <a:schemeClr val="bg1"/>
              </a:solidFill>
              <a:ln w="9525">
                <a:noFill/>
                <a:miter lim="800000"/>
                <a:headEnd/>
                <a:tailEnd/>
              </a:ln>
            </p:spPr>
          </p:pic>
          <p:sp>
            <p:nvSpPr>
              <p:cNvPr id="296" name="梯形 295"/>
              <p:cNvSpPr/>
              <p:nvPr/>
            </p:nvSpPr>
            <p:spPr bwMode="auto">
              <a:xfrm rot="6433141">
                <a:off x="5321155" y="3210939"/>
                <a:ext cx="856101" cy="1007922"/>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8" name="图片 296"/>
              <p:cNvPicPr>
                <a:picLocks noChangeAspect="1"/>
              </p:cNvPicPr>
              <p:nvPr/>
            </p:nvPicPr>
            <p:blipFill>
              <a:blip r:embed="rId5"/>
              <a:srcRect/>
              <a:stretch>
                <a:fillRect/>
              </a:stretch>
            </p:blipFill>
            <p:spPr bwMode="auto">
              <a:xfrm rot="18000000" flipH="1">
                <a:off x="5790852" y="2897130"/>
                <a:ext cx="117315" cy="1047804"/>
              </a:xfrm>
              <a:prstGeom prst="rect">
                <a:avLst/>
              </a:prstGeom>
              <a:solidFill>
                <a:schemeClr val="bg1"/>
              </a:solidFill>
              <a:ln w="9525">
                <a:noFill/>
                <a:miter lim="800000"/>
                <a:headEnd/>
                <a:tailEnd/>
              </a:ln>
            </p:spPr>
          </p:pic>
          <p:pic>
            <p:nvPicPr>
              <p:cNvPr id="11289" name="图片 297"/>
              <p:cNvPicPr>
                <a:picLocks noChangeAspect="1"/>
              </p:cNvPicPr>
              <p:nvPr/>
            </p:nvPicPr>
            <p:blipFill>
              <a:blip r:embed="rId5"/>
              <a:srcRect/>
              <a:stretch>
                <a:fillRect/>
              </a:stretch>
            </p:blipFill>
            <p:spPr bwMode="auto">
              <a:xfrm rot="16200000" flipH="1">
                <a:off x="5605499" y="3506755"/>
                <a:ext cx="117315" cy="1047804"/>
              </a:xfrm>
              <a:prstGeom prst="rect">
                <a:avLst/>
              </a:prstGeom>
              <a:solidFill>
                <a:schemeClr val="bg1"/>
              </a:solidFill>
              <a:ln w="9525">
                <a:noFill/>
                <a:miter lim="800000"/>
                <a:headEnd/>
                <a:tailEnd/>
              </a:ln>
            </p:spPr>
          </p:pic>
        </p:grpSp>
        <p:grpSp>
          <p:nvGrpSpPr>
            <p:cNvPr id="11272" name="组合 281"/>
            <p:cNvGrpSpPr>
              <a:grpSpLocks/>
            </p:cNvGrpSpPr>
            <p:nvPr/>
          </p:nvGrpSpPr>
          <p:grpSpPr bwMode="auto">
            <a:xfrm>
              <a:off x="3671286" y="3015127"/>
              <a:ext cx="1302600" cy="1662223"/>
              <a:chOff x="5140255" y="2458890"/>
              <a:chExt cx="1302600" cy="1662223"/>
            </a:xfrm>
          </p:grpSpPr>
          <p:sp>
            <p:nvSpPr>
              <p:cNvPr id="285" name="梯形 284"/>
              <p:cNvSpPr/>
              <p:nvPr/>
            </p:nvSpPr>
            <p:spPr bwMode="auto">
              <a:xfrm rot="8535358">
                <a:off x="5983515" y="2555492"/>
                <a:ext cx="409468" cy="1042552"/>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sp>
            <p:nvSpPr>
              <p:cNvPr id="286" name="梯形 285"/>
              <p:cNvSpPr/>
              <p:nvPr/>
            </p:nvSpPr>
            <p:spPr bwMode="auto">
              <a:xfrm rot="7872350">
                <a:off x="5716999" y="2806536"/>
                <a:ext cx="407043" cy="1044669"/>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78" name="图片 286"/>
              <p:cNvPicPr>
                <a:picLocks noChangeAspect="1"/>
              </p:cNvPicPr>
              <p:nvPr/>
            </p:nvPicPr>
            <p:blipFill>
              <a:blip r:embed="rId5"/>
              <a:srcRect/>
              <a:stretch>
                <a:fillRect/>
              </a:stretch>
            </p:blipFill>
            <p:spPr bwMode="auto">
              <a:xfrm rot="19800000" flipH="1">
                <a:off x="6270605" y="2458890"/>
                <a:ext cx="117315" cy="1047804"/>
              </a:xfrm>
              <a:prstGeom prst="rect">
                <a:avLst/>
              </a:prstGeom>
              <a:solidFill>
                <a:schemeClr val="bg1"/>
              </a:solidFill>
              <a:ln w="9525">
                <a:noFill/>
                <a:miter lim="800000"/>
                <a:headEnd/>
                <a:tailEnd/>
              </a:ln>
            </p:spPr>
          </p:pic>
          <p:pic>
            <p:nvPicPr>
              <p:cNvPr id="11279" name="图片 287"/>
              <p:cNvPicPr>
                <a:picLocks noChangeAspect="1"/>
              </p:cNvPicPr>
              <p:nvPr/>
            </p:nvPicPr>
            <p:blipFill>
              <a:blip r:embed="rId5"/>
              <a:srcRect/>
              <a:stretch>
                <a:fillRect/>
              </a:stretch>
            </p:blipFill>
            <p:spPr bwMode="auto">
              <a:xfrm rot="18900000" flipH="1">
                <a:off x="5991065" y="2670790"/>
                <a:ext cx="117315" cy="1047804"/>
              </a:xfrm>
              <a:prstGeom prst="rect">
                <a:avLst/>
              </a:prstGeom>
              <a:solidFill>
                <a:schemeClr val="bg1"/>
              </a:solidFill>
              <a:ln w="9525">
                <a:noFill/>
                <a:miter lim="800000"/>
                <a:headEnd/>
                <a:tailEnd/>
              </a:ln>
            </p:spPr>
          </p:pic>
          <p:sp>
            <p:nvSpPr>
              <p:cNvPr id="289" name="梯形 288"/>
              <p:cNvSpPr/>
              <p:nvPr/>
            </p:nvSpPr>
            <p:spPr bwMode="auto">
              <a:xfrm rot="6843035">
                <a:off x="5571322" y="3038944"/>
                <a:ext cx="407043" cy="1042045"/>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1" name="图片 289"/>
              <p:cNvPicPr>
                <a:picLocks noChangeAspect="1"/>
              </p:cNvPicPr>
              <p:nvPr/>
            </p:nvPicPr>
            <p:blipFill>
              <a:blip r:embed="rId5"/>
              <a:srcRect/>
              <a:stretch>
                <a:fillRect/>
              </a:stretch>
            </p:blipFill>
            <p:spPr bwMode="auto">
              <a:xfrm rot="17100000" flipH="1">
                <a:off x="5642827" y="3193646"/>
                <a:ext cx="117315" cy="1047804"/>
              </a:xfrm>
              <a:prstGeom prst="rect">
                <a:avLst/>
              </a:prstGeom>
              <a:solidFill>
                <a:schemeClr val="bg1"/>
              </a:solidFill>
              <a:ln w="9525">
                <a:noFill/>
                <a:miter lim="800000"/>
                <a:headEnd/>
                <a:tailEnd/>
              </a:ln>
            </p:spPr>
          </p:pic>
          <p:pic>
            <p:nvPicPr>
              <p:cNvPr id="11282" name="图片 290"/>
              <p:cNvPicPr>
                <a:picLocks noChangeAspect="1"/>
              </p:cNvPicPr>
              <p:nvPr/>
            </p:nvPicPr>
            <p:blipFill>
              <a:blip r:embed="rId5"/>
              <a:srcRect/>
              <a:stretch>
                <a:fillRect/>
              </a:stretch>
            </p:blipFill>
            <p:spPr bwMode="auto">
              <a:xfrm rot="18000000" flipH="1">
                <a:off x="5790852" y="2897130"/>
                <a:ext cx="117315" cy="1047804"/>
              </a:xfrm>
              <a:prstGeom prst="rect">
                <a:avLst/>
              </a:prstGeom>
              <a:solidFill>
                <a:schemeClr val="bg1"/>
              </a:solidFill>
              <a:ln w="9525">
                <a:noFill/>
                <a:miter lim="800000"/>
                <a:headEnd/>
                <a:tailEnd/>
              </a:ln>
            </p:spPr>
          </p:pic>
          <p:sp>
            <p:nvSpPr>
              <p:cNvPr id="292" name="梯形 291"/>
              <p:cNvSpPr/>
              <p:nvPr/>
            </p:nvSpPr>
            <p:spPr bwMode="auto">
              <a:xfrm rot="5927131">
                <a:off x="5459769" y="3394777"/>
                <a:ext cx="409668" cy="1042045"/>
              </a:xfrm>
              <a:prstGeom prst="trapezoid">
                <a:avLst/>
              </a:prstGeom>
              <a:solidFill>
                <a:schemeClr val="bg2">
                  <a:lumMod val="40000"/>
                  <a:lumOff val="60000"/>
                </a:schemeClr>
              </a:solidFill>
              <a:ln w="9525" cap="flat" cmpd="sng" algn="ctr">
                <a:no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pic>
            <p:nvPicPr>
              <p:cNvPr id="11284" name="图片 292"/>
              <p:cNvPicPr>
                <a:picLocks noChangeAspect="1"/>
              </p:cNvPicPr>
              <p:nvPr/>
            </p:nvPicPr>
            <p:blipFill>
              <a:blip r:embed="rId5"/>
              <a:srcRect/>
              <a:stretch>
                <a:fillRect/>
              </a:stretch>
            </p:blipFill>
            <p:spPr bwMode="auto">
              <a:xfrm rot="16200000" flipH="1">
                <a:off x="5605499" y="3506755"/>
                <a:ext cx="117315" cy="1047804"/>
              </a:xfrm>
              <a:prstGeom prst="rect">
                <a:avLst/>
              </a:prstGeom>
              <a:solidFill>
                <a:schemeClr val="bg1"/>
              </a:solidFill>
              <a:ln w="9525">
                <a:noFill/>
                <a:miter lim="800000"/>
                <a:headEnd/>
                <a:tailEnd/>
              </a:ln>
            </p:spPr>
          </p:pic>
        </p:grpSp>
        <p:sp>
          <p:nvSpPr>
            <p:cNvPr id="11273" name="TextBox 14"/>
            <p:cNvSpPr txBox="1">
              <a:spLocks noChangeArrowheads="1"/>
            </p:cNvSpPr>
            <p:nvPr/>
          </p:nvSpPr>
          <p:spPr bwMode="auto">
            <a:xfrm>
              <a:off x="1950120" y="4682014"/>
              <a:ext cx="1029928" cy="356271"/>
            </a:xfrm>
            <a:prstGeom prst="rect">
              <a:avLst/>
            </a:prstGeom>
            <a:noFill/>
            <a:ln w="9525">
              <a:noFill/>
              <a:miter lim="800000"/>
              <a:headEnd/>
              <a:tailEnd/>
            </a:ln>
          </p:spPr>
          <p:txBody>
            <a:bodyPr>
              <a:spAutoFit/>
            </a:bodyPr>
            <a:lstStyle/>
            <a:p>
              <a:pPr algn="ctr"/>
              <a:r>
                <a:rPr lang="en-US" altLang="zh-CN" sz="800">
                  <a:latin typeface="Verdana" pitchFamily="34" charset="0"/>
                </a:rPr>
                <a:t>10FPS</a:t>
              </a:r>
              <a:endParaRPr lang="zh-CN" altLang="en-US" sz="800">
                <a:latin typeface="Verdana" pitchFamily="34" charset="0"/>
              </a:endParaRPr>
            </a:p>
          </p:txBody>
        </p:sp>
        <p:sp>
          <p:nvSpPr>
            <p:cNvPr id="11274" name="TextBox 14"/>
            <p:cNvSpPr txBox="1">
              <a:spLocks noChangeArrowheads="1"/>
            </p:cNvSpPr>
            <p:nvPr/>
          </p:nvSpPr>
          <p:spPr bwMode="auto">
            <a:xfrm>
              <a:off x="3703073" y="4720116"/>
              <a:ext cx="1016018" cy="356271"/>
            </a:xfrm>
            <a:prstGeom prst="rect">
              <a:avLst/>
            </a:prstGeom>
            <a:noFill/>
            <a:ln w="9525">
              <a:noFill/>
              <a:miter lim="800000"/>
              <a:headEnd/>
              <a:tailEnd/>
            </a:ln>
          </p:spPr>
          <p:txBody>
            <a:bodyPr>
              <a:spAutoFit/>
            </a:bodyPr>
            <a:lstStyle/>
            <a:p>
              <a:pPr algn="ctr"/>
              <a:r>
                <a:rPr lang="en-US" altLang="zh-CN" sz="800">
                  <a:latin typeface="Verdana" pitchFamily="34" charset="0"/>
                </a:rPr>
                <a:t>20FPS</a:t>
              </a:r>
              <a:endParaRPr lang="zh-CN" altLang="en-US" sz="800">
                <a:latin typeface="Verdana" pitchFamily="34" charset="0"/>
              </a:endParaRPr>
            </a:p>
          </p:txBody>
        </p:sp>
        <p:sp>
          <p:nvSpPr>
            <p:cNvPr id="299" name="TextBox 14"/>
            <p:cNvSpPr txBox="1">
              <a:spLocks noChangeArrowheads="1"/>
            </p:cNvSpPr>
            <p:nvPr/>
          </p:nvSpPr>
          <p:spPr bwMode="auto">
            <a:xfrm>
              <a:off x="2855674" y="4842313"/>
              <a:ext cx="1028920" cy="357146"/>
            </a:xfrm>
            <a:prstGeom prst="rect">
              <a:avLst/>
            </a:prstGeom>
            <a:solidFill>
              <a:srgbClr val="FFFF89"/>
            </a:solidFill>
            <a:ln w="31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800" dirty="0" smtClean="0">
                  <a:latin typeface="Verdana" panose="020B0604030504040204" pitchFamily="34" charset="0"/>
                </a:rPr>
                <a:t>TOI</a:t>
              </a:r>
              <a:endParaRPr lang="zh-CN" altLang="en-US" sz="800" dirty="0" smtClean="0">
                <a:latin typeface="Verdana" panose="020B0604030504040204"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13315" name="Rectangle 3"/>
          <p:cNvSpPr>
            <a:spLocks noChangeArrowheads="1"/>
          </p:cNvSpPr>
          <p:nvPr>
            <p:ph type="body" idx="1"/>
          </p:nvPr>
        </p:nvSpPr>
        <p:spPr>
          <a:xfrm>
            <a:off x="685800" y="1219200"/>
            <a:ext cx="8229600" cy="3886200"/>
          </a:xfrm>
        </p:spPr>
        <p:txBody>
          <a:bodyPr/>
          <a:lstStyle/>
          <a:p>
            <a:pPr eaLnBrk="1" hangingPunct="1"/>
            <a:r>
              <a:rPr lang="zh-CN" altLang="zh-CN" sz="1600" smtClean="0"/>
              <a:t>传统</a:t>
            </a:r>
            <a:r>
              <a:rPr lang="en-US" altLang="zh-CN" sz="1600" smtClean="0"/>
              <a:t>MMORPG</a:t>
            </a:r>
            <a:r>
              <a:rPr lang="zh-CN" altLang="zh-CN" sz="1600" smtClean="0"/>
              <a:t>移动框架</a:t>
            </a:r>
            <a:endParaRPr lang="zh-CN" altLang="en-US" sz="1600" smtClean="0">
              <a:latin typeface="宋体" charset="-122"/>
            </a:endParaRPr>
          </a:p>
          <a:p>
            <a:pPr eaLnBrk="1" hangingPunct="1"/>
            <a:r>
              <a:rPr lang="zh-CN" altLang="en-US" sz="1600" smtClean="0"/>
              <a:t>优点：</a:t>
            </a:r>
            <a:endParaRPr lang="en-US" altLang="zh-CN" sz="1600" smtClean="0"/>
          </a:p>
          <a:p>
            <a:pPr lvl="1" eaLnBrk="1" hangingPunct="1"/>
            <a:r>
              <a:rPr lang="zh-CN" altLang="zh-CN" sz="1600" b="0" smtClean="0"/>
              <a:t>简单</a:t>
            </a:r>
            <a:endParaRPr lang="en-US" altLang="zh-CN" sz="1600" b="0" smtClean="0"/>
          </a:p>
          <a:p>
            <a:pPr lvl="1" eaLnBrk="1" hangingPunct="1"/>
            <a:r>
              <a:rPr lang="zh-CN" altLang="zh-CN" sz="1600" b="0" smtClean="0"/>
              <a:t>延迟容忍度大</a:t>
            </a:r>
            <a:endParaRPr lang="en-US" altLang="zh-CN" sz="1600" b="0" smtClean="0"/>
          </a:p>
          <a:p>
            <a:pPr eaLnBrk="1" hangingPunct="1"/>
            <a:r>
              <a:rPr lang="zh-CN" altLang="en-US" sz="1600" smtClean="0"/>
              <a:t>缺点：</a:t>
            </a:r>
            <a:endParaRPr lang="en-US" altLang="zh-CN" sz="1600" smtClean="0"/>
          </a:p>
          <a:p>
            <a:pPr lvl="1" eaLnBrk="1" hangingPunct="1"/>
            <a:r>
              <a:rPr lang="zh-CN" altLang="zh-CN" sz="1600" b="0" smtClean="0"/>
              <a:t>不能适应复杂地形</a:t>
            </a:r>
            <a:endParaRPr lang="en-US" altLang="zh-CN" sz="1600" b="0" smtClean="0">
              <a:latin typeface="宋体" charset="-122"/>
            </a:endParaRPr>
          </a:p>
          <a:p>
            <a:pPr lvl="1" eaLnBrk="1" hangingPunct="1"/>
            <a:r>
              <a:rPr lang="zh-CN" altLang="en-US" sz="1600" b="0" smtClean="0"/>
              <a:t>移动</a:t>
            </a:r>
            <a:r>
              <a:rPr lang="zh-CN" altLang="zh-CN" sz="1600" b="0" smtClean="0"/>
              <a:t>表现不真实</a:t>
            </a:r>
            <a:endParaRPr lang="en-US" altLang="zh-CN" sz="1600" b="0" smtClean="0"/>
          </a:p>
          <a:p>
            <a:pPr eaLnBrk="1" hangingPunct="1"/>
            <a:r>
              <a:rPr lang="zh-CN" altLang="en-US" sz="1600" smtClean="0">
                <a:latin typeface="宋体" charset="-122"/>
              </a:rPr>
              <a:t>解决方案：</a:t>
            </a:r>
            <a:r>
              <a:rPr lang="zh-CN" altLang="zh-CN" sz="1600" smtClean="0"/>
              <a:t>基于物理驱动的通用（同时在客户端和服务端使用）移动框架</a:t>
            </a:r>
            <a:endParaRPr lang="en-US" altLang="zh-CN" sz="1600" smtClean="0">
              <a:latin typeface="宋体" charset="-122"/>
            </a:endParaRPr>
          </a:p>
          <a:p>
            <a:pPr eaLnBrk="1" hangingPunct="1"/>
            <a:r>
              <a:rPr lang="zh-CN" altLang="en-US" sz="1600" smtClean="0">
                <a:latin typeface="宋体" charset="-122"/>
              </a:rPr>
              <a:t>优点：</a:t>
            </a:r>
            <a:endParaRPr lang="en-US" altLang="zh-CN" sz="1600" smtClean="0">
              <a:latin typeface="宋体" charset="-122"/>
            </a:endParaRPr>
          </a:p>
          <a:p>
            <a:pPr lvl="1" eaLnBrk="1" hangingPunct="1"/>
            <a:r>
              <a:rPr lang="zh-CN" altLang="zh-CN" sz="1600" b="0" smtClean="0"/>
              <a:t>真实</a:t>
            </a:r>
            <a:endParaRPr lang="en-US" altLang="zh-CN" sz="1600" b="0" smtClean="0">
              <a:latin typeface="宋体" charset="-122"/>
            </a:endParaRPr>
          </a:p>
          <a:p>
            <a:pPr eaLnBrk="1" hangingPunct="1"/>
            <a:r>
              <a:rPr lang="zh-CN" altLang="en-US" sz="1600" smtClean="0">
                <a:latin typeface="宋体" charset="-122"/>
              </a:rPr>
              <a:t>难点：</a:t>
            </a:r>
            <a:endParaRPr lang="en-US" altLang="zh-CN" sz="1600" smtClean="0">
              <a:latin typeface="宋体" charset="-122"/>
            </a:endParaRPr>
          </a:p>
          <a:p>
            <a:pPr lvl="1" eaLnBrk="1" hangingPunct="1"/>
            <a:r>
              <a:rPr lang="zh-CN" altLang="zh-CN" sz="1600" b="0" smtClean="0"/>
              <a:t>服务器性能要求高</a:t>
            </a:r>
            <a:endParaRPr lang="en-US" altLang="zh-CN" sz="1600" b="0" smtClean="0">
              <a:latin typeface="宋体" charset="-122"/>
            </a:endParaRPr>
          </a:p>
          <a:p>
            <a:pPr lvl="1" eaLnBrk="1" hangingPunct="1"/>
            <a:r>
              <a:rPr lang="zh-CN" altLang="zh-CN" sz="1600" b="0" smtClean="0"/>
              <a:t>客户端表现要求高</a:t>
            </a:r>
            <a:endParaRPr lang="zh-CN" altLang="zh-CN" sz="1600" b="0" smtClean="0">
              <a:latin typeface="宋体" charset="-122"/>
            </a:endParaRPr>
          </a:p>
          <a:p>
            <a:endParaRPr lang="en-US" altLang="zh-CN" sz="1600" smtClean="0">
              <a:latin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14339" name="Rectangle 3"/>
          <p:cNvSpPr>
            <a:spLocks noChangeArrowheads="1"/>
          </p:cNvSpPr>
          <p:nvPr>
            <p:ph type="body" idx="1"/>
          </p:nvPr>
        </p:nvSpPr>
        <p:spPr>
          <a:xfrm>
            <a:off x="685800" y="1219200"/>
            <a:ext cx="8229600" cy="3886200"/>
          </a:xfrm>
        </p:spPr>
        <p:txBody>
          <a:bodyPr/>
          <a:lstStyle/>
          <a:p>
            <a:pPr eaLnBrk="1" hangingPunct="1"/>
            <a:r>
              <a:rPr lang="zh-CN" altLang="zh-CN" sz="1600" smtClean="0"/>
              <a:t>变速和移动分离方案</a:t>
            </a:r>
            <a:r>
              <a:rPr lang="zh-CN" altLang="en-US" sz="1600" smtClean="0"/>
              <a:t>：</a:t>
            </a:r>
            <a:r>
              <a:rPr lang="zh-CN" altLang="en-US" sz="1600" b="0" smtClean="0"/>
              <a:t>一种同步和表现解耦，支持动态更新</a:t>
            </a:r>
            <a:r>
              <a:rPr lang="en-US" altLang="zh-CN" sz="1600" b="0" smtClean="0"/>
              <a:t>LOD</a:t>
            </a:r>
            <a:r>
              <a:rPr lang="zh-CN" altLang="en-US" sz="1600" b="0" smtClean="0"/>
              <a:t>，支持复杂运动的方案</a:t>
            </a:r>
            <a:endParaRPr lang="en-US" altLang="zh-CN" sz="1600" b="0" smtClean="0"/>
          </a:p>
          <a:p>
            <a:pPr eaLnBrk="1" hangingPunct="1"/>
            <a:r>
              <a:rPr lang="zh-CN" altLang="en-US" sz="1600" smtClean="0"/>
              <a:t>主动变速：</a:t>
            </a:r>
            <a:endParaRPr lang="en-US" altLang="zh-CN" sz="1600" smtClean="0"/>
          </a:p>
          <a:p>
            <a:pPr marL="798513" lvl="2" indent="-261938" eaLnBrk="1" hangingPunct="1"/>
            <a:r>
              <a:rPr lang="zh-CN" altLang="en-US" sz="1600" b="0" smtClean="0"/>
              <a:t>逻辑变速（需要同步）</a:t>
            </a:r>
            <a:endParaRPr lang="en-US" altLang="zh-CN" sz="1600" b="0" smtClean="0"/>
          </a:p>
          <a:p>
            <a:pPr marL="798513" lvl="2" indent="-261938" eaLnBrk="1" hangingPunct="1"/>
            <a:r>
              <a:rPr lang="zh-CN" altLang="en-US" sz="1600" b="0" smtClean="0"/>
              <a:t>变速信息固定</a:t>
            </a:r>
            <a:endParaRPr lang="en-US" altLang="zh-CN" sz="1600" b="0" smtClean="0"/>
          </a:p>
          <a:p>
            <a:pPr marL="798513" lvl="2" indent="-261938" eaLnBrk="1" hangingPunct="1"/>
            <a:r>
              <a:rPr lang="zh-CN" altLang="en-US" sz="1600" b="0" smtClean="0"/>
              <a:t>同步量可控</a:t>
            </a:r>
            <a:endParaRPr lang="en-US" altLang="zh-CN" sz="1600" b="0" smtClean="0"/>
          </a:p>
          <a:p>
            <a:pPr marL="798513" lvl="2" indent="-261938" eaLnBrk="1" hangingPunct="1"/>
            <a:r>
              <a:rPr lang="zh-CN" altLang="en-US" sz="1600" b="0" smtClean="0"/>
              <a:t>防止一定的网络波动</a:t>
            </a:r>
            <a:endParaRPr lang="en-US" altLang="zh-CN" sz="1600" b="0" smtClean="0"/>
          </a:p>
          <a:p>
            <a:pPr eaLnBrk="1" hangingPunct="1"/>
            <a:r>
              <a:rPr lang="zh-CN" altLang="en-US" sz="1600" smtClean="0"/>
              <a:t>被动变速：</a:t>
            </a:r>
            <a:endParaRPr lang="en-US" altLang="zh-CN" sz="1600" smtClean="0"/>
          </a:p>
          <a:p>
            <a:pPr lvl="1" eaLnBrk="1" hangingPunct="1"/>
            <a:r>
              <a:rPr lang="zh-CN" altLang="en-US" sz="1600" b="0" smtClean="0"/>
              <a:t>加速度变速（不需要同步）</a:t>
            </a:r>
            <a:endParaRPr lang="en-US" altLang="zh-CN" sz="1600" b="0" smtClean="0"/>
          </a:p>
          <a:p>
            <a:pPr lvl="1" eaLnBrk="1" hangingPunct="1"/>
            <a:r>
              <a:rPr lang="zh-CN" altLang="en-US" sz="1600" b="0" smtClean="0"/>
              <a:t>只需低频更新</a:t>
            </a:r>
            <a:endParaRPr lang="en-US" altLang="zh-CN" sz="1600" b="0" smtClean="0"/>
          </a:p>
          <a:p>
            <a:pPr lvl="1" eaLnBrk="1" hangingPunct="1"/>
            <a:r>
              <a:rPr lang="zh-CN" altLang="en-US" sz="1600" b="0" smtClean="0"/>
              <a:t>变速频率可以由服务器动态控制</a:t>
            </a:r>
            <a:endParaRPr lang="en-US" altLang="zh-CN" sz="1600" b="0" smtClean="0"/>
          </a:p>
        </p:txBody>
      </p:sp>
      <p:grpSp>
        <p:nvGrpSpPr>
          <p:cNvPr id="14340" name="组合 1"/>
          <p:cNvGrpSpPr>
            <a:grpSpLocks/>
          </p:cNvGrpSpPr>
          <p:nvPr/>
        </p:nvGrpSpPr>
        <p:grpSpPr bwMode="auto">
          <a:xfrm>
            <a:off x="4572000" y="1981200"/>
            <a:ext cx="3581400" cy="1585913"/>
            <a:chOff x="2895644" y="2907520"/>
            <a:chExt cx="3581306" cy="1586558"/>
          </a:xfrm>
        </p:grpSpPr>
        <p:grpSp>
          <p:nvGrpSpPr>
            <p:cNvPr id="14341" name="组合 93"/>
            <p:cNvGrpSpPr>
              <a:grpSpLocks/>
            </p:cNvGrpSpPr>
            <p:nvPr/>
          </p:nvGrpSpPr>
          <p:grpSpPr bwMode="auto">
            <a:xfrm>
              <a:off x="2895644" y="2907520"/>
              <a:ext cx="3581306" cy="1586558"/>
              <a:chOff x="3810020" y="2149691"/>
              <a:chExt cx="3581306" cy="1586558"/>
            </a:xfrm>
          </p:grpSpPr>
          <p:grpSp>
            <p:nvGrpSpPr>
              <p:cNvPr id="14350" name="组合 94"/>
              <p:cNvGrpSpPr>
                <a:grpSpLocks/>
              </p:cNvGrpSpPr>
              <p:nvPr/>
            </p:nvGrpSpPr>
            <p:grpSpPr bwMode="auto">
              <a:xfrm>
                <a:off x="3810020" y="2149691"/>
                <a:ext cx="3581306" cy="1586558"/>
                <a:chOff x="3962416" y="2227620"/>
                <a:chExt cx="3581306" cy="1586558"/>
              </a:xfrm>
            </p:grpSpPr>
            <p:grpSp>
              <p:nvGrpSpPr>
                <p:cNvPr id="14360" name="组合 103"/>
                <p:cNvGrpSpPr>
                  <a:grpSpLocks/>
                </p:cNvGrpSpPr>
                <p:nvPr/>
              </p:nvGrpSpPr>
              <p:grpSpPr bwMode="auto">
                <a:xfrm>
                  <a:off x="4397417" y="3138209"/>
                  <a:ext cx="3146305" cy="675969"/>
                  <a:chOff x="3730684" y="2072106"/>
                  <a:chExt cx="3146305" cy="675969"/>
                </a:xfrm>
              </p:grpSpPr>
              <p:sp>
                <p:nvSpPr>
                  <p:cNvPr id="14374" name="TextBox 14"/>
                  <p:cNvSpPr txBox="1">
                    <a:spLocks noChangeArrowheads="1"/>
                  </p:cNvSpPr>
                  <p:nvPr/>
                </p:nvSpPr>
                <p:spPr bwMode="auto">
                  <a:xfrm>
                    <a:off x="3769036" y="2072106"/>
                    <a:ext cx="761980" cy="276999"/>
                  </a:xfrm>
                  <a:prstGeom prst="rect">
                    <a:avLst/>
                  </a:prstGeom>
                  <a:noFill/>
                  <a:ln w="9525">
                    <a:noFill/>
                    <a:miter lim="800000"/>
                    <a:headEnd/>
                    <a:tailEnd/>
                  </a:ln>
                </p:spPr>
                <p:txBody>
                  <a:bodyPr>
                    <a:spAutoFit/>
                  </a:bodyPr>
                  <a:lstStyle/>
                  <a:p>
                    <a:pPr algn="ctr"/>
                    <a:r>
                      <a:rPr lang="en-US" altLang="zh-CN" sz="1200">
                        <a:latin typeface="Verdana" pitchFamily="34" charset="0"/>
                      </a:rPr>
                      <a:t>client</a:t>
                    </a:r>
                    <a:endParaRPr lang="zh-CN" altLang="en-US" sz="1200">
                      <a:latin typeface="Verdana" pitchFamily="34" charset="0"/>
                    </a:endParaRPr>
                  </a:p>
                </p:txBody>
              </p:sp>
              <p:grpSp>
                <p:nvGrpSpPr>
                  <p:cNvPr id="14375" name="组合 124"/>
                  <p:cNvGrpSpPr>
                    <a:grpSpLocks/>
                  </p:cNvGrpSpPr>
                  <p:nvPr/>
                </p:nvGrpSpPr>
                <p:grpSpPr bwMode="auto">
                  <a:xfrm>
                    <a:off x="3730684" y="2090977"/>
                    <a:ext cx="3146305" cy="657098"/>
                    <a:chOff x="3730684" y="2090977"/>
                    <a:chExt cx="3146305" cy="657098"/>
                  </a:xfrm>
                </p:grpSpPr>
                <p:cxnSp>
                  <p:nvCxnSpPr>
                    <p:cNvPr id="126" name="直接连接符 125"/>
                    <p:cNvCxnSpPr/>
                    <p:nvPr/>
                  </p:nvCxnSpPr>
                  <p:spPr bwMode="auto">
                    <a:xfrm>
                      <a:off x="4456116" y="2209693"/>
                      <a:ext cx="20573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直接连接符 126"/>
                    <p:cNvCxnSpPr/>
                    <p:nvPr/>
                  </p:nvCxnSpPr>
                  <p:spPr bwMode="auto">
                    <a:xfrm flipH="1">
                      <a:off x="5105386" y="2209693"/>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8"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31" name="直接连接符 130"/>
                    <p:cNvCxnSpPr/>
                    <p:nvPr/>
                  </p:nvCxnSpPr>
                  <p:spPr bwMode="auto">
                    <a:xfrm flipH="1">
                      <a:off x="6495999" y="2209693"/>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80"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33" name="直接连接符 132"/>
                    <p:cNvCxnSpPr/>
                    <p:nvPr/>
                  </p:nvCxnSpPr>
                  <p:spPr bwMode="auto">
                    <a:xfrm flipH="1">
                      <a:off x="5105386" y="210328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bwMode="auto">
                    <a:xfrm flipH="1">
                      <a:off x="6495999" y="2090583"/>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83" name="TextBox 14"/>
                    <p:cNvSpPr txBox="1">
                      <a:spLocks noChangeArrowheads="1"/>
                    </p:cNvSpPr>
                    <p:nvPr/>
                  </p:nvSpPr>
                  <p:spPr bwMode="auto">
                    <a:xfrm>
                      <a:off x="3730684"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网络接受点</a:t>
                      </a:r>
                    </a:p>
                  </p:txBody>
                </p:sp>
                <p:sp>
                  <p:nvSpPr>
                    <p:cNvPr id="14384" name="TextBox 14"/>
                    <p:cNvSpPr txBox="1">
                      <a:spLocks noChangeArrowheads="1"/>
                    </p:cNvSpPr>
                    <p:nvPr/>
                  </p:nvSpPr>
                  <p:spPr bwMode="auto">
                    <a:xfrm>
                      <a:off x="4624297"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主动变速（同步）点</a:t>
                      </a:r>
                    </a:p>
                  </p:txBody>
                </p:sp>
                <p:sp>
                  <p:nvSpPr>
                    <p:cNvPr id="14385" name="TextBox 14"/>
                    <p:cNvSpPr txBox="1">
                      <a:spLocks noChangeArrowheads="1"/>
                    </p:cNvSpPr>
                    <p:nvPr/>
                  </p:nvSpPr>
                  <p:spPr bwMode="auto">
                    <a:xfrm>
                      <a:off x="5855690"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被动变速点</a:t>
                      </a:r>
                    </a:p>
                  </p:txBody>
                </p:sp>
              </p:grpSp>
            </p:grpSp>
            <p:grpSp>
              <p:nvGrpSpPr>
                <p:cNvPr id="14361" name="组合 104"/>
                <p:cNvGrpSpPr>
                  <a:grpSpLocks/>
                </p:cNvGrpSpPr>
                <p:nvPr/>
              </p:nvGrpSpPr>
              <p:grpSpPr bwMode="auto">
                <a:xfrm>
                  <a:off x="3962416" y="2227620"/>
                  <a:ext cx="2819326" cy="591796"/>
                  <a:chOff x="4191010" y="1930096"/>
                  <a:chExt cx="2819326" cy="591796"/>
                </a:xfrm>
              </p:grpSpPr>
              <p:sp>
                <p:nvSpPr>
                  <p:cNvPr id="109" name="TextBox 14"/>
                  <p:cNvSpPr txBox="1">
                    <a:spLocks noChangeArrowheads="1"/>
                  </p:cNvSpPr>
                  <p:nvPr/>
                </p:nvSpPr>
                <p:spPr bwMode="auto">
                  <a:xfrm>
                    <a:off x="4191010" y="2073029"/>
                    <a:ext cx="761980" cy="276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grpSp>
                <p:nvGrpSpPr>
                  <p:cNvPr id="14365" name="组合 109"/>
                  <p:cNvGrpSpPr>
                    <a:grpSpLocks/>
                  </p:cNvGrpSpPr>
                  <p:nvPr/>
                </p:nvGrpSpPr>
                <p:grpSpPr bwMode="auto">
                  <a:xfrm>
                    <a:off x="4722472" y="1930096"/>
                    <a:ext cx="2287864" cy="591796"/>
                    <a:chOff x="4722472" y="1930096"/>
                    <a:chExt cx="2287864" cy="591796"/>
                  </a:xfrm>
                </p:grpSpPr>
                <p:cxnSp>
                  <p:nvCxnSpPr>
                    <p:cNvPr id="111" name="直接连接符 110"/>
                    <p:cNvCxnSpPr/>
                    <p:nvPr/>
                  </p:nvCxnSpPr>
                  <p:spPr bwMode="auto">
                    <a:xfrm>
                      <a:off x="4952990" y="2211198"/>
                      <a:ext cx="20573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bwMode="auto">
                    <a:xfrm flipH="1">
                      <a:off x="5105386" y="221119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68"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16" name="直接连接符 115"/>
                    <p:cNvCxnSpPr/>
                    <p:nvPr/>
                  </p:nvCxnSpPr>
                  <p:spPr bwMode="auto">
                    <a:xfrm flipH="1">
                      <a:off x="6495999" y="2211198"/>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0"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18" name="直接连接符 117"/>
                    <p:cNvCxnSpPr/>
                    <p:nvPr/>
                  </p:nvCxnSpPr>
                  <p:spPr bwMode="auto">
                    <a:xfrm flipH="1">
                      <a:off x="5105386" y="2103204"/>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72" name="TextBox 14"/>
                    <p:cNvSpPr txBox="1">
                      <a:spLocks noChangeArrowheads="1"/>
                    </p:cNvSpPr>
                    <p:nvPr/>
                  </p:nvSpPr>
                  <p:spPr bwMode="auto">
                    <a:xfrm>
                      <a:off x="4722472" y="1930096"/>
                      <a:ext cx="761980" cy="215444"/>
                    </a:xfrm>
                    <a:prstGeom prst="rect">
                      <a:avLst/>
                    </a:prstGeom>
                    <a:noFill/>
                    <a:ln w="9525">
                      <a:noFill/>
                      <a:miter lim="800000"/>
                      <a:headEnd/>
                      <a:tailEnd/>
                    </a:ln>
                  </p:spPr>
                  <p:txBody>
                    <a:bodyPr>
                      <a:spAutoFit/>
                    </a:bodyPr>
                    <a:lstStyle/>
                    <a:p>
                      <a:pPr algn="ctr"/>
                      <a:endParaRPr lang="zh-CN" altLang="en-US" sz="800">
                        <a:latin typeface="Verdana" pitchFamily="34" charset="0"/>
                      </a:endParaRPr>
                    </a:p>
                  </p:txBody>
                </p:sp>
                <p:cxnSp>
                  <p:nvCxnSpPr>
                    <p:cNvPr id="122" name="直接连接符 121"/>
                    <p:cNvCxnSpPr/>
                    <p:nvPr/>
                  </p:nvCxnSpPr>
                  <p:spPr bwMode="auto">
                    <a:xfrm flipH="1">
                      <a:off x="6495999" y="2090499"/>
                      <a:ext cx="0" cy="1397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06" name="直接箭头连接符 105"/>
                <p:cNvCxnSpPr/>
                <p:nvPr/>
              </p:nvCxnSpPr>
              <p:spPr bwMode="auto">
                <a:xfrm>
                  <a:off x="4883142" y="2519839"/>
                  <a:ext cx="450838" cy="757546"/>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bwMode="auto">
                <a:xfrm>
                  <a:off x="6270580" y="2508722"/>
                  <a:ext cx="304792" cy="782955"/>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4351" name="椭圆 95"/>
              <p:cNvSpPr>
                <a:spLocks noChangeArrowheads="1"/>
              </p:cNvSpPr>
              <p:nvPr/>
            </p:nvSpPr>
            <p:spPr bwMode="auto">
              <a:xfrm>
                <a:off x="5144204" y="317180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2" name="椭圆 96"/>
              <p:cNvSpPr>
                <a:spLocks noChangeArrowheads="1"/>
              </p:cNvSpPr>
              <p:nvPr/>
            </p:nvSpPr>
            <p:spPr bwMode="auto">
              <a:xfrm>
                <a:off x="5578739"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3" name="椭圆 98"/>
              <p:cNvSpPr>
                <a:spLocks noChangeArrowheads="1"/>
              </p:cNvSpPr>
              <p:nvPr/>
            </p:nvSpPr>
            <p:spPr bwMode="auto">
              <a:xfrm>
                <a:off x="6977453"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4" name="椭圆 99"/>
              <p:cNvSpPr>
                <a:spLocks noChangeArrowheads="1"/>
              </p:cNvSpPr>
              <p:nvPr/>
            </p:nvSpPr>
            <p:spPr bwMode="auto">
              <a:xfrm>
                <a:off x="4232472" y="3593001"/>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5" name="椭圆 101"/>
              <p:cNvSpPr>
                <a:spLocks noChangeArrowheads="1"/>
              </p:cNvSpPr>
              <p:nvPr/>
            </p:nvSpPr>
            <p:spPr bwMode="auto">
              <a:xfrm>
                <a:off x="6386054" y="317929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4356" name="椭圆 102"/>
              <p:cNvSpPr>
                <a:spLocks noChangeArrowheads="1"/>
              </p:cNvSpPr>
              <p:nvPr/>
            </p:nvSpPr>
            <p:spPr bwMode="auto">
              <a:xfrm>
                <a:off x="5116250" y="359699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7" name="椭圆 140"/>
              <p:cNvSpPr>
                <a:spLocks noChangeArrowheads="1"/>
              </p:cNvSpPr>
              <p:nvPr/>
            </p:nvSpPr>
            <p:spPr bwMode="auto">
              <a:xfrm>
                <a:off x="468957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8" name="椭圆 141"/>
              <p:cNvSpPr>
                <a:spLocks noChangeArrowheads="1"/>
              </p:cNvSpPr>
              <p:nvPr/>
            </p:nvSpPr>
            <p:spPr bwMode="auto">
              <a:xfrm>
                <a:off x="607501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4359" name="椭圆 151"/>
              <p:cNvSpPr>
                <a:spLocks noChangeArrowheads="1"/>
              </p:cNvSpPr>
              <p:nvPr/>
            </p:nvSpPr>
            <p:spPr bwMode="auto">
              <a:xfrm>
                <a:off x="6357478" y="359300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cxnSp>
          <p:nvCxnSpPr>
            <p:cNvPr id="143" name="直接连接符 142"/>
            <p:cNvCxnSpPr/>
            <p:nvPr/>
          </p:nvCxnSpPr>
          <p:spPr bwMode="auto">
            <a:xfrm flipH="1">
              <a:off x="4268796" y="3074276"/>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3" name="椭圆 143"/>
            <p:cNvSpPr>
              <a:spLocks noChangeArrowheads="1"/>
            </p:cNvSpPr>
            <p:nvPr/>
          </p:nvSpPr>
          <p:spPr bwMode="auto">
            <a:xfrm>
              <a:off x="4229024"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5" name="直接连接符 144"/>
            <p:cNvCxnSpPr/>
            <p:nvPr/>
          </p:nvCxnSpPr>
          <p:spPr bwMode="auto">
            <a:xfrm flipH="1">
              <a:off x="4748208" y="3074276"/>
              <a:ext cx="0" cy="13816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5" name="椭圆 145"/>
            <p:cNvSpPr>
              <a:spLocks noChangeArrowheads="1"/>
            </p:cNvSpPr>
            <p:nvPr/>
          </p:nvSpPr>
          <p:spPr bwMode="auto">
            <a:xfrm>
              <a:off x="4708739"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7" name="直接连接符 146"/>
            <p:cNvCxnSpPr/>
            <p:nvPr/>
          </p:nvCxnSpPr>
          <p:spPr bwMode="auto">
            <a:xfrm flipH="1">
              <a:off x="5122849" y="3850879"/>
              <a:ext cx="0" cy="13816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7" name="椭圆 147"/>
            <p:cNvSpPr>
              <a:spLocks noChangeArrowheads="1"/>
            </p:cNvSpPr>
            <p:nvPr/>
          </p:nvSpPr>
          <p:spPr bwMode="auto">
            <a:xfrm>
              <a:off x="5082375"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9" name="直接连接符 148"/>
            <p:cNvCxnSpPr/>
            <p:nvPr/>
          </p:nvCxnSpPr>
          <p:spPr bwMode="auto">
            <a:xfrm flipH="1">
              <a:off x="5648297" y="3850879"/>
              <a:ext cx="0" cy="13816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349" name="椭圆 149"/>
            <p:cNvSpPr>
              <a:spLocks noChangeArrowheads="1"/>
            </p:cNvSpPr>
            <p:nvPr/>
          </p:nvSpPr>
          <p:spPr bwMode="auto">
            <a:xfrm>
              <a:off x="5607982"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ph type="title"/>
          </p:nvPr>
        </p:nvSpPr>
        <p:spPr>
          <a:xfrm>
            <a:off x="228600" y="228600"/>
            <a:ext cx="6011863" cy="838200"/>
          </a:xfrm>
        </p:spPr>
        <p:txBody>
          <a:bodyPr/>
          <a:lstStyle/>
          <a:p>
            <a:pPr eaLnBrk="1" hangingPunct="1"/>
            <a:r>
              <a:rPr lang="zh-CN" altLang="zh-CN" smtClean="0"/>
              <a:t>通用灵活的移动框架</a:t>
            </a:r>
            <a:endParaRPr lang="zh-CN" altLang="en-US" smtClean="0"/>
          </a:p>
        </p:txBody>
      </p:sp>
      <p:sp>
        <p:nvSpPr>
          <p:cNvPr id="6147" name="Rectangle 3"/>
          <p:cNvSpPr>
            <a:spLocks noGrp="1" noChangeArrowheads="1"/>
          </p:cNvSpPr>
          <p:nvPr>
            <p:ph type="body" idx="1"/>
          </p:nvPr>
        </p:nvSpPr>
        <p:spPr>
          <a:xfrm>
            <a:off x="685800" y="1219200"/>
            <a:ext cx="8229600" cy="3886200"/>
          </a:xfrm>
        </p:spPr>
        <p:txBody>
          <a:bodyPr/>
          <a:lstStyle/>
          <a:p>
            <a:pPr marL="261938" lvl="1" indent="-261938" eaLnBrk="1" hangingPunct="1">
              <a:defRPr/>
            </a:pPr>
            <a:r>
              <a:rPr lang="zh-CN" altLang="zh-CN" sz="1600" dirty="0" smtClean="0"/>
              <a:t>物理模型</a:t>
            </a:r>
            <a:r>
              <a:rPr lang="zh-CN" altLang="en-US" sz="1600" dirty="0" smtClean="0"/>
              <a:t>：</a:t>
            </a:r>
            <a:endParaRPr lang="en-US" altLang="zh-CN" sz="1600" dirty="0" smtClean="0"/>
          </a:p>
          <a:p>
            <a:pPr marL="798513" lvl="2" indent="-261938" eaLnBrk="1" hangingPunct="1">
              <a:defRPr/>
            </a:pPr>
            <a:r>
              <a:rPr lang="zh-CN" altLang="en-US" sz="1600" b="0" dirty="0" smtClean="0"/>
              <a:t>支持复杂地形</a:t>
            </a:r>
            <a:endParaRPr lang="en-US" altLang="zh-CN" sz="1600" b="0" dirty="0" smtClean="0"/>
          </a:p>
          <a:p>
            <a:pPr marL="798513" lvl="2" indent="-261938" eaLnBrk="1" hangingPunct="1">
              <a:defRPr/>
            </a:pPr>
            <a:r>
              <a:rPr lang="zh-CN" altLang="zh-CN" sz="1600" b="0" dirty="0" smtClean="0"/>
              <a:t>任意</a:t>
            </a:r>
            <a:r>
              <a:rPr lang="zh-CN" altLang="zh-CN" sz="1600" b="0" dirty="0"/>
              <a:t>方向</a:t>
            </a:r>
            <a:endParaRPr lang="en-US" altLang="zh-CN" sz="1600" b="0" dirty="0" smtClean="0"/>
          </a:p>
          <a:p>
            <a:pPr marL="798513" lvl="2" indent="-261938" eaLnBrk="1" hangingPunct="1">
              <a:defRPr/>
            </a:pPr>
            <a:r>
              <a:rPr lang="zh-CN" altLang="zh-CN" sz="1600" b="0" dirty="0"/>
              <a:t>匀速直线运动</a:t>
            </a:r>
            <a:endParaRPr lang="en-US" altLang="zh-CN" sz="1600" b="0" dirty="0" smtClean="0"/>
          </a:p>
          <a:p>
            <a:pPr marL="798513" lvl="2" indent="-261938" eaLnBrk="1" hangingPunct="1">
              <a:defRPr/>
            </a:pPr>
            <a:r>
              <a:rPr lang="zh-CN" altLang="zh-CN" sz="1600" b="0" dirty="0" smtClean="0"/>
              <a:t>跳跃</a:t>
            </a:r>
            <a:r>
              <a:rPr lang="zh-CN" altLang="en-US" sz="1600" b="0" dirty="0" smtClean="0"/>
              <a:t>，飞行，攀爬</a:t>
            </a:r>
            <a:endParaRPr lang="en-US" altLang="zh-CN" sz="1600" b="0" dirty="0" smtClean="0"/>
          </a:p>
          <a:p>
            <a:pPr eaLnBrk="1" hangingPunct="1">
              <a:defRPr/>
            </a:pPr>
            <a:r>
              <a:rPr lang="zh-CN" altLang="zh-CN" sz="1600" dirty="0"/>
              <a:t>曲线模型</a:t>
            </a:r>
            <a:r>
              <a:rPr lang="zh-CN" altLang="en-US" sz="1600" dirty="0" smtClean="0"/>
              <a:t>：</a:t>
            </a:r>
            <a:endParaRPr lang="en-US" altLang="zh-CN" sz="1600" dirty="0" smtClean="0"/>
          </a:p>
          <a:p>
            <a:pPr lvl="1" eaLnBrk="1" hangingPunct="1">
              <a:defRPr/>
            </a:pPr>
            <a:r>
              <a:rPr lang="zh-CN" altLang="zh-CN" sz="1600" b="0" dirty="0"/>
              <a:t>圆周运动</a:t>
            </a:r>
            <a:endParaRPr lang="en-US" altLang="zh-CN" sz="1600" b="0" dirty="0" smtClean="0"/>
          </a:p>
          <a:p>
            <a:pPr lvl="1" eaLnBrk="1" hangingPunct="1">
              <a:defRPr/>
            </a:pPr>
            <a:r>
              <a:rPr lang="zh-CN" altLang="zh-CN" sz="1600" b="0" dirty="0"/>
              <a:t>通过变速实现变</a:t>
            </a:r>
            <a:r>
              <a:rPr lang="zh-CN" altLang="zh-CN" sz="1600" b="0" dirty="0" smtClean="0"/>
              <a:t>圆周运动</a:t>
            </a:r>
            <a:endParaRPr lang="en-US" altLang="zh-CN" sz="1600" b="0" dirty="0" smtClean="0"/>
          </a:p>
          <a:p>
            <a:pPr lvl="1" eaLnBrk="1" hangingPunct="1">
              <a:defRPr/>
            </a:pPr>
            <a:r>
              <a:rPr lang="zh-CN" altLang="zh-CN" sz="1600" b="0" dirty="0"/>
              <a:t>基于</a:t>
            </a:r>
            <a:r>
              <a:rPr lang="zh-CN" altLang="zh-CN" sz="1600" b="0" dirty="0" smtClean="0"/>
              <a:t>物理模型</a:t>
            </a:r>
            <a:endParaRPr lang="en-US" altLang="zh-CN" sz="1600" b="0" dirty="0" smtClean="0"/>
          </a:p>
          <a:p>
            <a:pPr lvl="1" eaLnBrk="1" hangingPunct="1">
              <a:defRPr/>
            </a:pPr>
            <a:r>
              <a:rPr lang="zh-CN" altLang="zh-CN" sz="1600" b="0" dirty="0"/>
              <a:t>支持</a:t>
            </a:r>
            <a:r>
              <a:rPr lang="en-US" altLang="zh-CN" sz="1600" b="0" dirty="0" smtClean="0"/>
              <a:t>LOD</a:t>
            </a:r>
            <a:r>
              <a:rPr lang="zh-CN" altLang="en-US" sz="1600" b="0" dirty="0"/>
              <a:t>（</a:t>
            </a:r>
            <a:r>
              <a:rPr lang="zh-CN" altLang="en-US" sz="1600" b="0" dirty="0" smtClean="0"/>
              <a:t>有可接受的不一致存在）</a:t>
            </a:r>
            <a:endParaRPr lang="en-US" altLang="zh-CN" sz="1600" b="0" dirty="0" smtClean="0"/>
          </a:p>
          <a:p>
            <a:pPr eaLnBrk="1" hangingPunct="1">
              <a:defRPr/>
            </a:pPr>
            <a:r>
              <a:rPr lang="zh-CN" altLang="en-US" sz="1600" dirty="0" smtClean="0"/>
              <a:t>整个方案：</a:t>
            </a:r>
            <a:endParaRPr lang="en-US" altLang="zh-CN" sz="1600" dirty="0" smtClean="0"/>
          </a:p>
          <a:p>
            <a:pPr lvl="1" eaLnBrk="1" hangingPunct="1">
              <a:defRPr/>
            </a:pPr>
            <a:r>
              <a:rPr lang="zh-CN" altLang="zh-CN" sz="1600" b="0" dirty="0" smtClean="0"/>
              <a:t>性能</a:t>
            </a:r>
            <a:r>
              <a:rPr lang="zh-CN" altLang="en-US" sz="1600" b="0" dirty="0" smtClean="0"/>
              <a:t>高</a:t>
            </a:r>
            <a:endParaRPr lang="en-US" altLang="zh-CN" sz="1600" b="0" dirty="0" smtClean="0"/>
          </a:p>
          <a:p>
            <a:pPr lvl="1" eaLnBrk="1" hangingPunct="1">
              <a:defRPr/>
            </a:pPr>
            <a:r>
              <a:rPr lang="zh-CN" altLang="en-US" sz="1600" b="0" dirty="0" smtClean="0"/>
              <a:t>表现灵活</a:t>
            </a:r>
            <a:endParaRPr lang="en-US" altLang="zh-CN" sz="1600" b="0" dirty="0" smtClean="0"/>
          </a:p>
          <a:p>
            <a:pPr lvl="1" eaLnBrk="1" hangingPunct="1">
              <a:defRPr/>
            </a:pPr>
            <a:r>
              <a:rPr lang="zh-CN" altLang="zh-CN" sz="1600" b="0" dirty="0" smtClean="0"/>
              <a:t>一致性</a:t>
            </a:r>
            <a:r>
              <a:rPr lang="zh-CN" altLang="en-US" sz="1600" b="0" dirty="0" smtClean="0"/>
              <a:t>可接受</a:t>
            </a:r>
            <a:endParaRPr lang="en-US" altLang="zh-CN" sz="1600" b="0" dirty="0"/>
          </a:p>
        </p:txBody>
      </p:sp>
      <p:grpSp>
        <p:nvGrpSpPr>
          <p:cNvPr id="16388" name="组合 28"/>
          <p:cNvGrpSpPr>
            <a:grpSpLocks/>
          </p:cNvGrpSpPr>
          <p:nvPr/>
        </p:nvGrpSpPr>
        <p:grpSpPr bwMode="auto">
          <a:xfrm>
            <a:off x="7239000" y="2743200"/>
            <a:ext cx="1079500" cy="1317625"/>
            <a:chOff x="4280198" y="2514624"/>
            <a:chExt cx="1080000" cy="1318082"/>
          </a:xfrm>
        </p:grpSpPr>
        <p:grpSp>
          <p:nvGrpSpPr>
            <p:cNvPr id="16497" name="组合 27"/>
            <p:cNvGrpSpPr>
              <a:grpSpLocks/>
            </p:cNvGrpSpPr>
            <p:nvPr/>
          </p:nvGrpSpPr>
          <p:grpSpPr bwMode="auto">
            <a:xfrm>
              <a:off x="4280198" y="2514624"/>
              <a:ext cx="1080000" cy="1080000"/>
              <a:chOff x="4280198" y="2514624"/>
              <a:chExt cx="1080000" cy="1080000"/>
            </a:xfrm>
          </p:grpSpPr>
          <p:grpSp>
            <p:nvGrpSpPr>
              <p:cNvPr id="16499" name="组合 19"/>
              <p:cNvGrpSpPr>
                <a:grpSpLocks/>
              </p:cNvGrpSpPr>
              <p:nvPr/>
            </p:nvGrpSpPr>
            <p:grpSpPr bwMode="auto">
              <a:xfrm>
                <a:off x="4280199" y="2701750"/>
                <a:ext cx="971398" cy="720002"/>
                <a:chOff x="5289530" y="2717874"/>
                <a:chExt cx="830994" cy="647502"/>
              </a:xfrm>
            </p:grpSpPr>
            <p:sp>
              <p:nvSpPr>
                <p:cNvPr id="8" name="弧形 7"/>
                <p:cNvSpPr/>
                <p:nvPr/>
              </p:nvSpPr>
              <p:spPr bwMode="auto">
                <a:xfrm rot="16200000">
                  <a:off x="5274474" y="2733166"/>
                  <a:ext cx="646949" cy="616839"/>
                </a:xfrm>
                <a:prstGeom prst="arc">
                  <a:avLst>
                    <a:gd name="adj1" fmla="val 16200000"/>
                    <a:gd name="adj2" fmla="val 5451878"/>
                  </a:avLst>
                </a:prstGeom>
                <a:solidFill>
                  <a:schemeClr val="bg1"/>
                </a:solidFill>
                <a:ln w="9525" cap="flat" cmpd="sng" algn="ctr">
                  <a:solidFill>
                    <a:schemeClr val="dk1">
                      <a:shade val="95000"/>
                      <a:satMod val="105000"/>
                    </a:schemeClr>
                  </a:solid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cxnSp>
              <p:nvCxnSpPr>
                <p:cNvPr id="6" name="直接连接符 5"/>
                <p:cNvCxnSpPr>
                  <a:stCxn id="8" idx="1"/>
                </p:cNvCxnSpPr>
                <p:nvPr/>
              </p:nvCxnSpPr>
              <p:spPr bwMode="auto">
                <a:xfrm flipV="1">
                  <a:off x="5597949" y="2718111"/>
                  <a:ext cx="6793" cy="324189"/>
                </a:xfrm>
                <a:prstGeom prst="line">
                  <a:avLst/>
                </a:prstGeom>
                <a:noFill/>
                <a:ln w="9525" cap="flat" cmpd="sng" algn="ctr">
                  <a:solidFill>
                    <a:schemeClr val="dk1">
                      <a:shade val="95000"/>
                      <a:satMod val="105000"/>
                    </a:schemeClr>
                  </a:solidFill>
                  <a:prstDash val="sysDash"/>
                  <a:round/>
                  <a:headEnd type="none" w="med" len="med"/>
                  <a:tailEnd type="triangle" w="med" len="med"/>
                </a:ln>
                <a:effectLst/>
              </p:spPr>
            </p:cxnSp>
            <p:cxnSp>
              <p:nvCxnSpPr>
                <p:cNvPr id="15" name="直接连接符 14"/>
                <p:cNvCxnSpPr>
                  <a:stCxn id="8" idx="0"/>
                </p:cNvCxnSpPr>
                <p:nvPr/>
              </p:nvCxnSpPr>
              <p:spPr bwMode="auto">
                <a:xfrm>
                  <a:off x="5289529" y="3042300"/>
                  <a:ext cx="616839" cy="5713"/>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73" name="直接连接符 72"/>
                <p:cNvCxnSpPr>
                  <a:endCxn id="21" idx="0"/>
                </p:cNvCxnSpPr>
                <p:nvPr/>
              </p:nvCxnSpPr>
              <p:spPr bwMode="auto">
                <a:xfrm>
                  <a:off x="5750120" y="3042300"/>
                  <a:ext cx="370918" cy="284200"/>
                </a:xfrm>
                <a:prstGeom prst="line">
                  <a:avLst/>
                </a:prstGeom>
                <a:noFill/>
                <a:ln w="9525" cap="flat" cmpd="sng" algn="ctr">
                  <a:solidFill>
                    <a:schemeClr val="dk1">
                      <a:shade val="95000"/>
                      <a:satMod val="105000"/>
                    </a:schemeClr>
                  </a:solidFill>
                  <a:prstDash val="sysDash"/>
                  <a:round/>
                  <a:headEnd type="none" w="med" len="med"/>
                  <a:tailEnd type="triangle" w="med" len="med"/>
                </a:ln>
                <a:effectLst/>
              </p:spPr>
            </p:cxnSp>
          </p:grpSp>
          <p:sp>
            <p:nvSpPr>
              <p:cNvPr id="21" name="弧形 20"/>
              <p:cNvSpPr/>
              <p:nvPr/>
            </p:nvSpPr>
            <p:spPr bwMode="auto">
              <a:xfrm rot="10800000">
                <a:off x="4280198" y="2514624"/>
                <a:ext cx="1080000" cy="1079874"/>
              </a:xfrm>
              <a:prstGeom prst="arc">
                <a:avLst>
                  <a:gd name="adj1" fmla="val 13018619"/>
                  <a:gd name="adj2" fmla="val 21583691"/>
                </a:avLst>
              </a:prstGeom>
              <a:noFill/>
              <a:ln w="9525" cap="flat" cmpd="sng" algn="ctr">
                <a:solidFill>
                  <a:schemeClr val="dk1">
                    <a:shade val="95000"/>
                    <a:satMod val="105000"/>
                  </a:schemeClr>
                </a:solidFill>
                <a:prstDash val="solid"/>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sp>
          <p:nvSpPr>
            <p:cNvPr id="16498" name="TextBox 14"/>
            <p:cNvSpPr txBox="1">
              <a:spLocks noChangeArrowheads="1"/>
            </p:cNvSpPr>
            <p:nvPr/>
          </p:nvSpPr>
          <p:spPr bwMode="auto">
            <a:xfrm>
              <a:off x="4308418" y="3617262"/>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变圆周运动</a:t>
              </a:r>
            </a:p>
          </p:txBody>
        </p:sp>
      </p:grpSp>
      <p:grpSp>
        <p:nvGrpSpPr>
          <p:cNvPr id="16389" name="组合 194"/>
          <p:cNvGrpSpPr>
            <a:grpSpLocks/>
          </p:cNvGrpSpPr>
          <p:nvPr/>
        </p:nvGrpSpPr>
        <p:grpSpPr bwMode="auto">
          <a:xfrm>
            <a:off x="4505325" y="3094038"/>
            <a:ext cx="2260600" cy="1101725"/>
            <a:chOff x="3557622" y="2677639"/>
            <a:chExt cx="2261117" cy="1102134"/>
          </a:xfrm>
        </p:grpSpPr>
        <p:sp>
          <p:nvSpPr>
            <p:cNvPr id="16460" name="TextBox 14"/>
            <p:cNvSpPr txBox="1">
              <a:spLocks noChangeArrowheads="1"/>
            </p:cNvSpPr>
            <p:nvPr/>
          </p:nvSpPr>
          <p:spPr bwMode="auto">
            <a:xfrm>
              <a:off x="4586635" y="3345246"/>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移动更新点</a:t>
              </a:r>
            </a:p>
          </p:txBody>
        </p:sp>
        <p:grpSp>
          <p:nvGrpSpPr>
            <p:cNvPr id="16461" name="组合 193"/>
            <p:cNvGrpSpPr>
              <a:grpSpLocks/>
            </p:cNvGrpSpPr>
            <p:nvPr/>
          </p:nvGrpSpPr>
          <p:grpSpPr bwMode="auto">
            <a:xfrm>
              <a:off x="3557622" y="2677639"/>
              <a:ext cx="2261117" cy="1102134"/>
              <a:chOff x="3557622" y="2677639"/>
              <a:chExt cx="2261117" cy="1102134"/>
            </a:xfrm>
          </p:grpSpPr>
          <p:grpSp>
            <p:nvGrpSpPr>
              <p:cNvPr id="16462" name="组合 188"/>
              <p:cNvGrpSpPr>
                <a:grpSpLocks/>
              </p:cNvGrpSpPr>
              <p:nvPr/>
            </p:nvGrpSpPr>
            <p:grpSpPr bwMode="auto">
              <a:xfrm>
                <a:off x="3557622" y="2677639"/>
                <a:ext cx="1114380" cy="1102134"/>
                <a:chOff x="3557622" y="2702566"/>
                <a:chExt cx="1114380" cy="1102134"/>
              </a:xfrm>
            </p:grpSpPr>
            <p:grpSp>
              <p:nvGrpSpPr>
                <p:cNvPr id="16483" name="组合 46"/>
                <p:cNvGrpSpPr>
                  <a:grpSpLocks/>
                </p:cNvGrpSpPr>
                <p:nvPr/>
              </p:nvGrpSpPr>
              <p:grpSpPr bwMode="auto">
                <a:xfrm>
                  <a:off x="3557622" y="2702566"/>
                  <a:ext cx="1114380" cy="1102134"/>
                  <a:chOff x="3796792" y="2590534"/>
                  <a:chExt cx="1114380" cy="1102134"/>
                </a:xfrm>
              </p:grpSpPr>
              <p:sp>
                <p:nvSpPr>
                  <p:cNvPr id="84" name="弧形 83"/>
                  <p:cNvSpPr/>
                  <p:nvPr/>
                </p:nvSpPr>
                <p:spPr bwMode="auto">
                  <a:xfrm rot="16200000">
                    <a:off x="3796715" y="2612844"/>
                    <a:ext cx="1079901" cy="1079747"/>
                  </a:xfrm>
                  <a:prstGeom prst="arc">
                    <a:avLst>
                      <a:gd name="adj1" fmla="val 21591718"/>
                      <a:gd name="adj2" fmla="val 5451878"/>
                    </a:avLst>
                  </a:prstGeom>
                  <a:solidFill>
                    <a:schemeClr val="bg1"/>
                  </a:solidFill>
                  <a:ln w="9525" cap="flat" cmpd="sng" algn="ctr">
                    <a:solidFill>
                      <a:schemeClr val="dk1">
                        <a:shade val="95000"/>
                        <a:satMod val="105000"/>
                      </a:schemeClr>
                    </a:solidFill>
                    <a:prstDash val="dash"/>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nvGrpSpPr>
                  <p:cNvPr id="16486" name="组合 44"/>
                  <p:cNvGrpSpPr>
                    <a:grpSpLocks/>
                  </p:cNvGrpSpPr>
                  <p:nvPr/>
                </p:nvGrpSpPr>
                <p:grpSpPr bwMode="auto">
                  <a:xfrm>
                    <a:off x="4301111" y="2590534"/>
                    <a:ext cx="610061" cy="799497"/>
                    <a:chOff x="4301111" y="2590534"/>
                    <a:chExt cx="610061" cy="799497"/>
                  </a:xfrm>
                </p:grpSpPr>
                <p:grpSp>
                  <p:nvGrpSpPr>
                    <p:cNvPr id="16487" name="组合 43"/>
                    <p:cNvGrpSpPr>
                      <a:grpSpLocks/>
                    </p:cNvGrpSpPr>
                    <p:nvPr/>
                  </p:nvGrpSpPr>
                  <p:grpSpPr bwMode="auto">
                    <a:xfrm>
                      <a:off x="4335491" y="2612670"/>
                      <a:ext cx="548682" cy="549630"/>
                      <a:chOff x="4335491" y="2612670"/>
                      <a:chExt cx="548682" cy="549630"/>
                    </a:xfrm>
                  </p:grpSpPr>
                  <p:cxnSp>
                    <p:nvCxnSpPr>
                      <p:cNvPr id="31" name="直接连接符 30"/>
                      <p:cNvCxnSpPr>
                        <a:stCxn id="84" idx="0"/>
                        <a:endCxn id="84" idx="1"/>
                      </p:cNvCxnSpPr>
                      <p:nvPr/>
                    </p:nvCxnSpPr>
                    <p:spPr bwMode="auto">
                      <a:xfrm>
                        <a:off x="4344605" y="2612767"/>
                        <a:ext cx="1587" cy="539950"/>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88" name="直接连接符 87"/>
                      <p:cNvCxnSpPr>
                        <a:stCxn id="84" idx="1"/>
                      </p:cNvCxnSpPr>
                      <p:nvPr/>
                    </p:nvCxnSpPr>
                    <p:spPr bwMode="auto">
                      <a:xfrm>
                        <a:off x="4346192" y="3152717"/>
                        <a:ext cx="538287" cy="952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91" name="直接连接符 90"/>
                      <p:cNvCxnSpPr/>
                      <p:nvPr/>
                    </p:nvCxnSpPr>
                    <p:spPr bwMode="auto">
                      <a:xfrm flipV="1">
                        <a:off x="4347781" y="2777928"/>
                        <a:ext cx="384263" cy="37478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grpSp>
                <p:cxnSp>
                  <p:nvCxnSpPr>
                    <p:cNvPr id="98" name="直接连接符 97"/>
                    <p:cNvCxnSpPr>
                      <a:stCxn id="84" idx="0"/>
                    </p:cNvCxnSpPr>
                    <p:nvPr/>
                  </p:nvCxnSpPr>
                  <p:spPr bwMode="auto">
                    <a:xfrm>
                      <a:off x="4336665" y="2612767"/>
                      <a:ext cx="395379" cy="182630"/>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01" name="直接连接符 100"/>
                    <p:cNvCxnSpPr>
                      <a:endCxn id="84" idx="2"/>
                    </p:cNvCxnSpPr>
                    <p:nvPr/>
                  </p:nvCxnSpPr>
                  <p:spPr bwMode="auto">
                    <a:xfrm>
                      <a:off x="4732044" y="2789045"/>
                      <a:ext cx="144495" cy="371613"/>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90" name="椭圆 106"/>
                    <p:cNvSpPr>
                      <a:spLocks noChangeArrowheads="1"/>
                    </p:cNvSpPr>
                    <p:nvPr/>
                  </p:nvSpPr>
                  <p:spPr bwMode="auto">
                    <a:xfrm>
                      <a:off x="4835142" y="3137335"/>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1" name="椭圆 113"/>
                    <p:cNvSpPr>
                      <a:spLocks noChangeArrowheads="1"/>
                    </p:cNvSpPr>
                    <p:nvPr/>
                  </p:nvSpPr>
                  <p:spPr bwMode="auto">
                    <a:xfrm>
                      <a:off x="4686158" y="27733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2" name="椭圆 114"/>
                    <p:cNvSpPr>
                      <a:spLocks noChangeArrowheads="1"/>
                    </p:cNvSpPr>
                    <p:nvPr/>
                  </p:nvSpPr>
                  <p:spPr bwMode="auto">
                    <a:xfrm>
                      <a:off x="4301111" y="259053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93" name="椭圆 189"/>
                    <p:cNvSpPr>
                      <a:spLocks noChangeArrowheads="1"/>
                    </p:cNvSpPr>
                    <p:nvPr/>
                  </p:nvSpPr>
                  <p:spPr bwMode="auto">
                    <a:xfrm>
                      <a:off x="4827335" y="3326960"/>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grpSp>
            <p:sp>
              <p:nvSpPr>
                <p:cNvPr id="16484" name="TextBox 14"/>
                <p:cNvSpPr txBox="1">
                  <a:spLocks noChangeArrowheads="1"/>
                </p:cNvSpPr>
                <p:nvPr/>
              </p:nvSpPr>
              <p:spPr bwMode="auto">
                <a:xfrm>
                  <a:off x="4096321" y="3339233"/>
                  <a:ext cx="471222" cy="215444"/>
                </a:xfrm>
                <a:prstGeom prst="rect">
                  <a:avLst/>
                </a:prstGeom>
                <a:noFill/>
                <a:ln w="9525">
                  <a:noFill/>
                  <a:miter lim="800000"/>
                  <a:headEnd/>
                  <a:tailEnd/>
                </a:ln>
              </p:spPr>
              <p:txBody>
                <a:bodyPr>
                  <a:spAutoFit/>
                </a:bodyPr>
                <a:lstStyle/>
                <a:p>
                  <a:pPr algn="ctr"/>
                  <a:r>
                    <a:rPr lang="zh-CN" altLang="en-US" sz="800">
                      <a:latin typeface="Verdana" pitchFamily="34" charset="0"/>
                    </a:rPr>
                    <a:t>低频</a:t>
                  </a:r>
                </a:p>
              </p:txBody>
            </p:sp>
          </p:grpSp>
          <p:grpSp>
            <p:nvGrpSpPr>
              <p:cNvPr id="16463" name="组合 187"/>
              <p:cNvGrpSpPr>
                <a:grpSpLocks/>
              </p:cNvGrpSpPr>
              <p:nvPr/>
            </p:nvGrpSpPr>
            <p:grpSpPr bwMode="auto">
              <a:xfrm>
                <a:off x="4704359" y="2677639"/>
                <a:ext cx="1114380" cy="1102134"/>
                <a:chOff x="4683629" y="2749849"/>
                <a:chExt cx="1114380" cy="1102134"/>
              </a:xfrm>
            </p:grpSpPr>
            <p:grpSp>
              <p:nvGrpSpPr>
                <p:cNvPr id="16464" name="组合 166"/>
                <p:cNvGrpSpPr>
                  <a:grpSpLocks/>
                </p:cNvGrpSpPr>
                <p:nvPr/>
              </p:nvGrpSpPr>
              <p:grpSpPr bwMode="auto">
                <a:xfrm>
                  <a:off x="4683629" y="2749849"/>
                  <a:ext cx="1114380" cy="1102134"/>
                  <a:chOff x="3796792" y="2590534"/>
                  <a:chExt cx="1114380" cy="1102134"/>
                </a:xfrm>
              </p:grpSpPr>
              <p:sp>
                <p:nvSpPr>
                  <p:cNvPr id="168" name="弧形 167"/>
                  <p:cNvSpPr/>
                  <p:nvPr/>
                </p:nvSpPr>
                <p:spPr bwMode="auto">
                  <a:xfrm rot="16200000">
                    <a:off x="3796415" y="2612844"/>
                    <a:ext cx="1079901" cy="1079747"/>
                  </a:xfrm>
                  <a:prstGeom prst="arc">
                    <a:avLst>
                      <a:gd name="adj1" fmla="val 21591718"/>
                      <a:gd name="adj2" fmla="val 5451878"/>
                    </a:avLst>
                  </a:prstGeom>
                  <a:solidFill>
                    <a:schemeClr val="bg1"/>
                  </a:solidFill>
                  <a:ln w="9525" cap="flat" cmpd="sng" algn="ctr">
                    <a:solidFill>
                      <a:schemeClr val="dk1">
                        <a:shade val="95000"/>
                        <a:satMod val="105000"/>
                      </a:schemeClr>
                    </a:solidFill>
                    <a:prstDash val="dash"/>
                    <a:round/>
                    <a:headEnd type="none" w="med" len="med"/>
                    <a:tailEnd type="none" w="med" len="med"/>
                  </a:ln>
                  <a:effectLst/>
                </p:spPr>
                <p:txBody>
                  <a:bodyPr lIns="90000" tIns="46800" rIns="90000" bIns="46800">
                    <a:spAutoFit/>
                  </a:bodyPr>
                  <a:lstStyle/>
                  <a:p>
                    <a:pPr>
                      <a:defRPr/>
                    </a:pPr>
                    <a:endParaRPr lang="zh-CN" altLang="en-US">
                      <a:latin typeface="楷体"/>
                      <a:ea typeface="楷体"/>
                      <a:cs typeface="楷体"/>
                    </a:endParaRPr>
                  </a:p>
                </p:txBody>
              </p:sp>
              <p:grpSp>
                <p:nvGrpSpPr>
                  <p:cNvPr id="16467" name="组合 168"/>
                  <p:cNvGrpSpPr>
                    <a:grpSpLocks/>
                  </p:cNvGrpSpPr>
                  <p:nvPr/>
                </p:nvGrpSpPr>
                <p:grpSpPr bwMode="auto">
                  <a:xfrm>
                    <a:off x="4301111" y="2590534"/>
                    <a:ext cx="610061" cy="609872"/>
                    <a:chOff x="4301111" y="2590534"/>
                    <a:chExt cx="610061" cy="609872"/>
                  </a:xfrm>
                </p:grpSpPr>
                <p:grpSp>
                  <p:nvGrpSpPr>
                    <p:cNvPr id="16468" name="组合 169"/>
                    <p:cNvGrpSpPr>
                      <a:grpSpLocks/>
                    </p:cNvGrpSpPr>
                    <p:nvPr/>
                  </p:nvGrpSpPr>
                  <p:grpSpPr bwMode="auto">
                    <a:xfrm>
                      <a:off x="4335491" y="2612670"/>
                      <a:ext cx="548682" cy="549630"/>
                      <a:chOff x="4335491" y="2612670"/>
                      <a:chExt cx="548682" cy="549630"/>
                    </a:xfrm>
                  </p:grpSpPr>
                  <p:cxnSp>
                    <p:nvCxnSpPr>
                      <p:cNvPr id="176" name="直接连接符 175"/>
                      <p:cNvCxnSpPr>
                        <a:stCxn id="168" idx="0"/>
                        <a:endCxn id="168" idx="1"/>
                      </p:cNvCxnSpPr>
                      <p:nvPr/>
                    </p:nvCxnSpPr>
                    <p:spPr bwMode="auto">
                      <a:xfrm>
                        <a:off x="4344305" y="2612767"/>
                        <a:ext cx="1587" cy="539950"/>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7" name="直接连接符 176"/>
                      <p:cNvCxnSpPr>
                        <a:stCxn id="168" idx="1"/>
                      </p:cNvCxnSpPr>
                      <p:nvPr/>
                    </p:nvCxnSpPr>
                    <p:spPr bwMode="auto">
                      <a:xfrm>
                        <a:off x="4345892" y="3152717"/>
                        <a:ext cx="538287" cy="952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8" name="直接连接符 177"/>
                      <p:cNvCxnSpPr/>
                      <p:nvPr/>
                    </p:nvCxnSpPr>
                    <p:spPr bwMode="auto">
                      <a:xfrm flipV="1">
                        <a:off x="4347481" y="2777928"/>
                        <a:ext cx="384263" cy="374789"/>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79" name="直接连接符 178"/>
                      <p:cNvCxnSpPr>
                        <a:stCxn id="168" idx="1"/>
                      </p:cNvCxnSpPr>
                      <p:nvPr/>
                    </p:nvCxnSpPr>
                    <p:spPr bwMode="auto">
                      <a:xfrm flipV="1">
                        <a:off x="4345892" y="2970087"/>
                        <a:ext cx="497002" cy="182631"/>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cxnSp>
                    <p:nvCxnSpPr>
                      <p:cNvPr id="180" name="直接连接符 179"/>
                      <p:cNvCxnSpPr>
                        <a:stCxn id="168" idx="1"/>
                      </p:cNvCxnSpPr>
                      <p:nvPr/>
                    </p:nvCxnSpPr>
                    <p:spPr bwMode="auto">
                      <a:xfrm flipV="1">
                        <a:off x="4345892" y="2674702"/>
                        <a:ext cx="201659" cy="478015"/>
                      </a:xfrm>
                      <a:prstGeom prst="line">
                        <a:avLst/>
                      </a:prstGeom>
                      <a:noFill/>
                      <a:ln w="9525" cap="flat" cmpd="sng" algn="ctr">
                        <a:solidFill>
                          <a:schemeClr val="dk1">
                            <a:shade val="95000"/>
                            <a:satMod val="105000"/>
                          </a:schemeClr>
                        </a:solidFill>
                        <a:prstDash val="dash"/>
                        <a:round/>
                        <a:headEnd type="none" w="med" len="med"/>
                        <a:tailEnd type="none" w="med" len="med"/>
                      </a:ln>
                      <a:effectLst/>
                    </p:spPr>
                  </p:cxnSp>
                </p:grpSp>
                <p:cxnSp>
                  <p:nvCxnSpPr>
                    <p:cNvPr id="171" name="直接连接符 170"/>
                    <p:cNvCxnSpPr>
                      <a:stCxn id="168" idx="0"/>
                    </p:cNvCxnSpPr>
                    <p:nvPr/>
                  </p:nvCxnSpPr>
                  <p:spPr bwMode="auto">
                    <a:xfrm>
                      <a:off x="4336365" y="2612767"/>
                      <a:ext cx="211186" cy="50819"/>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72" name="直接连接符 171"/>
                    <p:cNvCxnSpPr>
                      <a:endCxn id="168" idx="2"/>
                    </p:cNvCxnSpPr>
                    <p:nvPr/>
                  </p:nvCxnSpPr>
                  <p:spPr bwMode="auto">
                    <a:xfrm>
                      <a:off x="4842894" y="2990732"/>
                      <a:ext cx="33345" cy="169925"/>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71" name="椭圆 172"/>
                    <p:cNvSpPr>
                      <a:spLocks noChangeArrowheads="1"/>
                    </p:cNvSpPr>
                    <p:nvPr/>
                  </p:nvSpPr>
                  <p:spPr bwMode="auto">
                    <a:xfrm>
                      <a:off x="4835142" y="3137335"/>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2" name="椭圆 173"/>
                    <p:cNvSpPr>
                      <a:spLocks noChangeArrowheads="1"/>
                    </p:cNvSpPr>
                    <p:nvPr/>
                  </p:nvSpPr>
                  <p:spPr bwMode="auto">
                    <a:xfrm>
                      <a:off x="4686158" y="27733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3" name="椭圆 174"/>
                    <p:cNvSpPr>
                      <a:spLocks noChangeArrowheads="1"/>
                    </p:cNvSpPr>
                    <p:nvPr/>
                  </p:nvSpPr>
                  <p:spPr bwMode="auto">
                    <a:xfrm>
                      <a:off x="4301111" y="259053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cxnSp>
                  <p:nvCxnSpPr>
                    <p:cNvPr id="181" name="直接连接符 180"/>
                    <p:cNvCxnSpPr>
                      <a:endCxn id="16472" idx="1"/>
                    </p:cNvCxnSpPr>
                    <p:nvPr/>
                  </p:nvCxnSpPr>
                  <p:spPr bwMode="auto">
                    <a:xfrm>
                      <a:off x="4561842" y="2669938"/>
                      <a:ext cx="134969" cy="112754"/>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cxnSp>
                  <p:nvCxnSpPr>
                    <p:cNvPr id="182" name="直接连接符 181"/>
                    <p:cNvCxnSpPr>
                      <a:stCxn id="16472" idx="5"/>
                    </p:cNvCxnSpPr>
                    <p:nvPr/>
                  </p:nvCxnSpPr>
                  <p:spPr bwMode="auto">
                    <a:xfrm>
                      <a:off x="4750798" y="2827159"/>
                      <a:ext cx="88920" cy="149280"/>
                    </a:xfrm>
                    <a:prstGeom prst="line">
                      <a:avLst/>
                    </a:prstGeom>
                    <a:noFill/>
                    <a:ln w="9525" cap="flat" cmpd="sng" algn="ctr">
                      <a:solidFill>
                        <a:schemeClr val="dk1">
                          <a:shade val="95000"/>
                          <a:satMod val="105000"/>
                        </a:schemeClr>
                      </a:solidFill>
                      <a:prstDash val="solid"/>
                      <a:round/>
                      <a:headEnd type="none" w="med" len="med"/>
                      <a:tailEnd type="none" w="med" len="med"/>
                    </a:ln>
                    <a:effectLst/>
                  </p:spPr>
                </p:cxnSp>
                <p:sp>
                  <p:nvSpPr>
                    <p:cNvPr id="16476" name="椭圆 184"/>
                    <p:cNvSpPr>
                      <a:spLocks noChangeArrowheads="1"/>
                    </p:cNvSpPr>
                    <p:nvPr/>
                  </p:nvSpPr>
                  <p:spPr bwMode="auto">
                    <a:xfrm>
                      <a:off x="4521655" y="264339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77" name="椭圆 185"/>
                    <p:cNvSpPr>
                      <a:spLocks noChangeArrowheads="1"/>
                    </p:cNvSpPr>
                    <p:nvPr/>
                  </p:nvSpPr>
                  <p:spPr bwMode="auto">
                    <a:xfrm>
                      <a:off x="4795600" y="293981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grpSp>
            <p:sp>
              <p:nvSpPr>
                <p:cNvPr id="16465" name="TextBox 14"/>
                <p:cNvSpPr txBox="1">
                  <a:spLocks noChangeArrowheads="1"/>
                </p:cNvSpPr>
                <p:nvPr/>
              </p:nvSpPr>
              <p:spPr bwMode="auto">
                <a:xfrm>
                  <a:off x="5230278" y="3377558"/>
                  <a:ext cx="471222" cy="215444"/>
                </a:xfrm>
                <a:prstGeom prst="rect">
                  <a:avLst/>
                </a:prstGeom>
                <a:noFill/>
                <a:ln w="9525">
                  <a:noFill/>
                  <a:miter lim="800000"/>
                  <a:headEnd/>
                  <a:tailEnd/>
                </a:ln>
              </p:spPr>
              <p:txBody>
                <a:bodyPr>
                  <a:spAutoFit/>
                </a:bodyPr>
                <a:lstStyle/>
                <a:p>
                  <a:pPr algn="ctr"/>
                  <a:r>
                    <a:rPr lang="zh-CN" altLang="en-US" sz="800">
                      <a:latin typeface="Verdana" pitchFamily="34" charset="0"/>
                    </a:rPr>
                    <a:t>高频</a:t>
                  </a:r>
                </a:p>
              </p:txBody>
            </p:sp>
          </p:grpSp>
        </p:grpSp>
      </p:grpSp>
      <p:pic>
        <p:nvPicPr>
          <p:cNvPr id="16390" name="图片 195"/>
          <p:cNvPicPr>
            <a:picLocks noChangeAspect="1"/>
          </p:cNvPicPr>
          <p:nvPr/>
        </p:nvPicPr>
        <p:blipFill>
          <a:blip r:embed="rId3"/>
          <a:srcRect/>
          <a:stretch>
            <a:fillRect/>
          </a:stretch>
        </p:blipFill>
        <p:spPr bwMode="auto">
          <a:xfrm>
            <a:off x="4408488" y="1143000"/>
            <a:ext cx="2678112" cy="1489075"/>
          </a:xfrm>
          <a:prstGeom prst="rect">
            <a:avLst/>
          </a:prstGeom>
          <a:noFill/>
          <a:ln w="9525">
            <a:noFill/>
            <a:miter lim="800000"/>
            <a:headEnd/>
            <a:tailEnd/>
          </a:ln>
        </p:spPr>
      </p:pic>
      <p:grpSp>
        <p:nvGrpSpPr>
          <p:cNvPr id="16391" name="组合 197"/>
          <p:cNvGrpSpPr>
            <a:grpSpLocks/>
          </p:cNvGrpSpPr>
          <p:nvPr/>
        </p:nvGrpSpPr>
        <p:grpSpPr bwMode="auto">
          <a:xfrm>
            <a:off x="3479800" y="4135438"/>
            <a:ext cx="4344988" cy="1587500"/>
            <a:chOff x="4267208" y="4279084"/>
            <a:chExt cx="4345791" cy="1586558"/>
          </a:xfrm>
        </p:grpSpPr>
        <p:grpSp>
          <p:nvGrpSpPr>
            <p:cNvPr id="16392" name="组合 1"/>
            <p:cNvGrpSpPr>
              <a:grpSpLocks/>
            </p:cNvGrpSpPr>
            <p:nvPr/>
          </p:nvGrpSpPr>
          <p:grpSpPr bwMode="auto">
            <a:xfrm>
              <a:off x="4267208" y="4279084"/>
              <a:ext cx="4345791" cy="1586558"/>
              <a:chOff x="2895644" y="2907520"/>
              <a:chExt cx="4345791" cy="1586558"/>
            </a:xfrm>
          </p:grpSpPr>
          <p:grpSp>
            <p:nvGrpSpPr>
              <p:cNvPr id="16403" name="组合 93"/>
              <p:cNvGrpSpPr>
                <a:grpSpLocks/>
              </p:cNvGrpSpPr>
              <p:nvPr/>
            </p:nvGrpSpPr>
            <p:grpSpPr bwMode="auto">
              <a:xfrm>
                <a:off x="2895644" y="2907520"/>
                <a:ext cx="4345791" cy="1586558"/>
                <a:chOff x="3810020" y="2149691"/>
                <a:chExt cx="4345791" cy="1586558"/>
              </a:xfrm>
            </p:grpSpPr>
            <p:grpSp>
              <p:nvGrpSpPr>
                <p:cNvPr id="16422" name="组合 94"/>
                <p:cNvGrpSpPr>
                  <a:grpSpLocks/>
                </p:cNvGrpSpPr>
                <p:nvPr/>
              </p:nvGrpSpPr>
              <p:grpSpPr bwMode="auto">
                <a:xfrm>
                  <a:off x="3810020" y="2149691"/>
                  <a:ext cx="4345791" cy="1586558"/>
                  <a:chOff x="3962416" y="2227620"/>
                  <a:chExt cx="4345791" cy="1586558"/>
                </a:xfrm>
              </p:grpSpPr>
              <p:grpSp>
                <p:nvGrpSpPr>
                  <p:cNvPr id="16433" name="组合 103"/>
                  <p:cNvGrpSpPr>
                    <a:grpSpLocks/>
                  </p:cNvGrpSpPr>
                  <p:nvPr/>
                </p:nvGrpSpPr>
                <p:grpSpPr bwMode="auto">
                  <a:xfrm>
                    <a:off x="4397417" y="3138209"/>
                    <a:ext cx="3910790" cy="675969"/>
                    <a:chOff x="3730684" y="2072106"/>
                    <a:chExt cx="3910790" cy="675969"/>
                  </a:xfrm>
                </p:grpSpPr>
                <p:sp>
                  <p:nvSpPr>
                    <p:cNvPr id="16447" name="TextBox 14"/>
                    <p:cNvSpPr txBox="1">
                      <a:spLocks noChangeArrowheads="1"/>
                    </p:cNvSpPr>
                    <p:nvPr/>
                  </p:nvSpPr>
                  <p:spPr bwMode="auto">
                    <a:xfrm>
                      <a:off x="3769036" y="2072106"/>
                      <a:ext cx="761980" cy="276999"/>
                    </a:xfrm>
                    <a:prstGeom prst="rect">
                      <a:avLst/>
                    </a:prstGeom>
                    <a:noFill/>
                    <a:ln w="9525">
                      <a:noFill/>
                      <a:miter lim="800000"/>
                      <a:headEnd/>
                      <a:tailEnd/>
                    </a:ln>
                  </p:spPr>
                  <p:txBody>
                    <a:bodyPr>
                      <a:spAutoFit/>
                    </a:bodyPr>
                    <a:lstStyle/>
                    <a:p>
                      <a:pPr algn="ctr"/>
                      <a:r>
                        <a:rPr lang="en-US" altLang="zh-CN" sz="1200">
                          <a:latin typeface="Verdana" pitchFamily="34" charset="0"/>
                        </a:rPr>
                        <a:t>client</a:t>
                      </a:r>
                      <a:endParaRPr lang="zh-CN" altLang="en-US" sz="1200">
                        <a:latin typeface="Verdana" pitchFamily="34" charset="0"/>
                      </a:endParaRPr>
                    </a:p>
                  </p:txBody>
                </p:sp>
                <p:grpSp>
                  <p:nvGrpSpPr>
                    <p:cNvPr id="16448" name="组合 124"/>
                    <p:cNvGrpSpPr>
                      <a:grpSpLocks/>
                    </p:cNvGrpSpPr>
                    <p:nvPr/>
                  </p:nvGrpSpPr>
                  <p:grpSpPr bwMode="auto">
                    <a:xfrm>
                      <a:off x="3730684" y="2090977"/>
                      <a:ext cx="3910790" cy="657098"/>
                      <a:chOff x="3730684" y="2090977"/>
                      <a:chExt cx="3910790" cy="657098"/>
                    </a:xfrm>
                  </p:grpSpPr>
                  <p:cxnSp>
                    <p:nvCxnSpPr>
                      <p:cNvPr id="126" name="直接连接符 125"/>
                      <p:cNvCxnSpPr/>
                      <p:nvPr/>
                    </p:nvCxnSpPr>
                    <p:spPr bwMode="auto">
                      <a:xfrm>
                        <a:off x="4456360" y="2210231"/>
                        <a:ext cx="205619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直接连接符 126"/>
                      <p:cNvCxnSpPr/>
                      <p:nvPr/>
                    </p:nvCxnSpPr>
                    <p:spPr bwMode="auto">
                      <a:xfrm flipH="1">
                        <a:off x="5105767" y="2210231"/>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1"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31" name="直接连接符 130"/>
                      <p:cNvCxnSpPr/>
                      <p:nvPr/>
                    </p:nvCxnSpPr>
                    <p:spPr bwMode="auto">
                      <a:xfrm flipH="1">
                        <a:off x="6496674" y="2210231"/>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3"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33" name="直接连接符 132"/>
                      <p:cNvCxnSpPr/>
                      <p:nvPr/>
                    </p:nvCxnSpPr>
                    <p:spPr bwMode="auto">
                      <a:xfrm flipH="1">
                        <a:off x="5105767" y="2103932"/>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bwMode="auto">
                      <a:xfrm flipH="1">
                        <a:off x="6496674" y="2091240"/>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56" name="TextBox 14"/>
                      <p:cNvSpPr txBox="1">
                        <a:spLocks noChangeArrowheads="1"/>
                      </p:cNvSpPr>
                      <p:nvPr/>
                    </p:nvSpPr>
                    <p:spPr bwMode="auto">
                      <a:xfrm>
                        <a:off x="3730684"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网络接受点</a:t>
                        </a:r>
                      </a:p>
                    </p:txBody>
                  </p:sp>
                  <p:sp>
                    <p:nvSpPr>
                      <p:cNvPr id="16457" name="TextBox 14"/>
                      <p:cNvSpPr txBox="1">
                        <a:spLocks noChangeArrowheads="1"/>
                      </p:cNvSpPr>
                      <p:nvPr/>
                    </p:nvSpPr>
                    <p:spPr bwMode="auto">
                      <a:xfrm>
                        <a:off x="4624297"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主动变速（同步）点</a:t>
                        </a:r>
                      </a:p>
                    </p:txBody>
                  </p:sp>
                  <p:sp>
                    <p:nvSpPr>
                      <p:cNvPr id="16458" name="TextBox 14"/>
                      <p:cNvSpPr txBox="1">
                        <a:spLocks noChangeArrowheads="1"/>
                      </p:cNvSpPr>
                      <p:nvPr/>
                    </p:nvSpPr>
                    <p:spPr bwMode="auto">
                      <a:xfrm>
                        <a:off x="5855690" y="2528640"/>
                        <a:ext cx="761980" cy="215444"/>
                      </a:xfrm>
                      <a:prstGeom prst="rect">
                        <a:avLst/>
                      </a:prstGeom>
                      <a:noFill/>
                      <a:ln w="9525">
                        <a:noFill/>
                        <a:miter lim="800000"/>
                        <a:headEnd/>
                        <a:tailEnd/>
                      </a:ln>
                    </p:spPr>
                    <p:txBody>
                      <a:bodyPr>
                        <a:spAutoFit/>
                      </a:bodyPr>
                      <a:lstStyle/>
                      <a:p>
                        <a:pPr algn="ctr"/>
                        <a:r>
                          <a:rPr lang="zh-CN" altLang="en-US" sz="800">
                            <a:latin typeface="Verdana" pitchFamily="34" charset="0"/>
                          </a:rPr>
                          <a:t>被动变速点</a:t>
                        </a:r>
                      </a:p>
                    </p:txBody>
                  </p:sp>
                  <p:sp>
                    <p:nvSpPr>
                      <p:cNvPr id="16459" name="TextBox 14"/>
                      <p:cNvSpPr txBox="1">
                        <a:spLocks noChangeArrowheads="1"/>
                      </p:cNvSpPr>
                      <p:nvPr/>
                    </p:nvSpPr>
                    <p:spPr bwMode="auto">
                      <a:xfrm>
                        <a:off x="6531752" y="2532631"/>
                        <a:ext cx="1109722" cy="215444"/>
                      </a:xfrm>
                      <a:prstGeom prst="rect">
                        <a:avLst/>
                      </a:prstGeom>
                      <a:noFill/>
                      <a:ln w="9525">
                        <a:noFill/>
                        <a:miter lim="800000"/>
                        <a:headEnd/>
                        <a:tailEnd/>
                      </a:ln>
                    </p:spPr>
                    <p:txBody>
                      <a:bodyPr>
                        <a:spAutoFit/>
                      </a:bodyPr>
                      <a:lstStyle/>
                      <a:p>
                        <a:pPr algn="ctr"/>
                        <a:r>
                          <a:rPr lang="zh-CN" altLang="en-US" sz="800">
                            <a:latin typeface="Verdana" pitchFamily="34" charset="0"/>
                          </a:rPr>
                          <a:t>移动更新点</a:t>
                        </a:r>
                      </a:p>
                    </p:txBody>
                  </p:sp>
                </p:grpSp>
              </p:grpSp>
              <p:grpSp>
                <p:nvGrpSpPr>
                  <p:cNvPr id="16434" name="组合 104"/>
                  <p:cNvGrpSpPr>
                    <a:grpSpLocks/>
                  </p:cNvGrpSpPr>
                  <p:nvPr/>
                </p:nvGrpSpPr>
                <p:grpSpPr bwMode="auto">
                  <a:xfrm>
                    <a:off x="3962416" y="2227620"/>
                    <a:ext cx="2819326" cy="591796"/>
                    <a:chOff x="4191010" y="1930096"/>
                    <a:chExt cx="2819326" cy="591796"/>
                  </a:xfrm>
                </p:grpSpPr>
                <p:sp>
                  <p:nvSpPr>
                    <p:cNvPr id="109" name="TextBox 14"/>
                    <p:cNvSpPr txBox="1">
                      <a:spLocks noChangeArrowheads="1"/>
                    </p:cNvSpPr>
                    <p:nvPr/>
                  </p:nvSpPr>
                  <p:spPr bwMode="auto">
                    <a:xfrm>
                      <a:off x="4191010" y="2072886"/>
                      <a:ext cx="762141" cy="2760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b="1">
                          <a:solidFill>
                            <a:schemeClr val="tx1"/>
                          </a:solidFill>
                          <a:latin typeface="楷体" panose="02010609060101010101" pitchFamily="49" charset="-122"/>
                          <a:ea typeface="楷体" panose="02010609060101010101" pitchFamily="49" charset="-122"/>
                        </a:defRPr>
                      </a:lvl1pPr>
                      <a:lvl2pPr marL="742950" indent="-285750">
                        <a:defRPr sz="1600" b="1">
                          <a:solidFill>
                            <a:schemeClr val="tx1"/>
                          </a:solidFill>
                          <a:latin typeface="楷体" panose="02010609060101010101" pitchFamily="49" charset="-122"/>
                          <a:ea typeface="楷体" panose="02010609060101010101" pitchFamily="49" charset="-122"/>
                        </a:defRPr>
                      </a:lvl2pPr>
                      <a:lvl3pPr marL="1143000" indent="-228600">
                        <a:defRPr sz="1600" b="1">
                          <a:solidFill>
                            <a:schemeClr val="tx1"/>
                          </a:solidFill>
                          <a:latin typeface="楷体" panose="02010609060101010101" pitchFamily="49" charset="-122"/>
                          <a:ea typeface="楷体" panose="02010609060101010101" pitchFamily="49" charset="-122"/>
                        </a:defRPr>
                      </a:lvl3pPr>
                      <a:lvl4pPr marL="1600200" indent="-228600">
                        <a:defRPr sz="1600" b="1">
                          <a:solidFill>
                            <a:schemeClr val="tx1"/>
                          </a:solidFill>
                          <a:latin typeface="楷体" panose="02010609060101010101" pitchFamily="49" charset="-122"/>
                          <a:ea typeface="楷体" panose="02010609060101010101" pitchFamily="49" charset="-122"/>
                        </a:defRPr>
                      </a:lvl4pPr>
                      <a:lvl5pPr marL="2057400" indent="-228600">
                        <a:defRPr sz="1600" b="1">
                          <a:solidFill>
                            <a:schemeClr val="tx1"/>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defRPr sz="1600" b="1">
                          <a:solidFill>
                            <a:schemeClr val="tx1"/>
                          </a:solidFill>
                          <a:latin typeface="楷体" panose="02010609060101010101" pitchFamily="49" charset="-122"/>
                          <a:ea typeface="楷体" panose="02010609060101010101" pitchFamily="49" charset="-122"/>
                        </a:defRPr>
                      </a:lvl9pPr>
                    </a:lstStyle>
                    <a:p>
                      <a:pPr algn="ctr">
                        <a:defRPr/>
                      </a:pPr>
                      <a:r>
                        <a:rPr lang="en-US" altLang="zh-CN" sz="1200" b="0" dirty="0" smtClean="0">
                          <a:ln w="0"/>
                          <a:effectLst>
                            <a:outerShdw blurRad="38100" dist="19050" dir="2700000" algn="tl" rotWithShape="0">
                              <a:schemeClr val="dk1">
                                <a:alpha val="40000"/>
                              </a:schemeClr>
                            </a:outerShdw>
                          </a:effectLst>
                          <a:latin typeface="Verdana" panose="020B0604030504040204" pitchFamily="34" charset="0"/>
                        </a:rPr>
                        <a:t>server</a:t>
                      </a:r>
                      <a:endParaRPr lang="zh-CN" altLang="en-US" sz="1200" dirty="0" smtClean="0">
                        <a:latin typeface="Verdana" panose="020B0604030504040204" pitchFamily="34" charset="0"/>
                      </a:endParaRPr>
                    </a:p>
                  </p:txBody>
                </p:sp>
                <p:grpSp>
                  <p:nvGrpSpPr>
                    <p:cNvPr id="16438" name="组合 109"/>
                    <p:cNvGrpSpPr>
                      <a:grpSpLocks/>
                    </p:cNvGrpSpPr>
                    <p:nvPr/>
                  </p:nvGrpSpPr>
                  <p:grpSpPr bwMode="auto">
                    <a:xfrm>
                      <a:off x="4722472" y="1930096"/>
                      <a:ext cx="2287864" cy="591796"/>
                      <a:chOff x="4722472" y="1930096"/>
                      <a:chExt cx="2287864" cy="591796"/>
                    </a:xfrm>
                  </p:grpSpPr>
                  <p:cxnSp>
                    <p:nvCxnSpPr>
                      <p:cNvPr id="111" name="直接连接符 110"/>
                      <p:cNvCxnSpPr/>
                      <p:nvPr/>
                    </p:nvCxnSpPr>
                    <p:spPr bwMode="auto">
                      <a:xfrm>
                        <a:off x="4953151" y="2210916"/>
                        <a:ext cx="205778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bwMode="auto">
                      <a:xfrm flipH="1">
                        <a:off x="5105579" y="221091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1" name="TextBox 14"/>
                      <p:cNvSpPr txBox="1">
                        <a:spLocks noChangeArrowheads="1"/>
                      </p:cNvSpPr>
                      <p:nvPr/>
                    </p:nvSpPr>
                    <p:spPr bwMode="auto">
                      <a:xfrm>
                        <a:off x="4724395"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t1</a:t>
                        </a:r>
                        <a:endParaRPr lang="zh-CN" altLang="en-US" sz="800">
                          <a:latin typeface="Verdana" pitchFamily="34" charset="0"/>
                        </a:endParaRPr>
                      </a:p>
                    </p:txBody>
                  </p:sp>
                  <p:cxnSp>
                    <p:nvCxnSpPr>
                      <p:cNvPr id="116" name="直接连接符 115"/>
                      <p:cNvCxnSpPr/>
                      <p:nvPr/>
                    </p:nvCxnSpPr>
                    <p:spPr bwMode="auto">
                      <a:xfrm flipH="1">
                        <a:off x="6496486" y="221091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3" name="TextBox 14"/>
                      <p:cNvSpPr txBox="1">
                        <a:spLocks noChangeArrowheads="1"/>
                      </p:cNvSpPr>
                      <p:nvPr/>
                    </p:nvSpPr>
                    <p:spPr bwMode="auto">
                      <a:xfrm>
                        <a:off x="6115009" y="2306448"/>
                        <a:ext cx="761980" cy="215444"/>
                      </a:xfrm>
                      <a:prstGeom prst="rect">
                        <a:avLst/>
                      </a:prstGeom>
                      <a:noFill/>
                      <a:ln w="9525">
                        <a:noFill/>
                        <a:miter lim="800000"/>
                        <a:headEnd/>
                        <a:tailEnd/>
                      </a:ln>
                    </p:spPr>
                    <p:txBody>
                      <a:bodyPr>
                        <a:spAutoFit/>
                      </a:bodyPr>
                      <a:lstStyle/>
                      <a:p>
                        <a:pPr algn="ctr"/>
                        <a:r>
                          <a:rPr lang="en-US" altLang="zh-CN" sz="800">
                            <a:latin typeface="Verdana" pitchFamily="34" charset="0"/>
                          </a:rPr>
                          <a:t>t2</a:t>
                        </a:r>
                        <a:endParaRPr lang="zh-CN" altLang="en-US" sz="800">
                          <a:latin typeface="Verdana" pitchFamily="34" charset="0"/>
                        </a:endParaRPr>
                      </a:p>
                    </p:txBody>
                  </p:sp>
                  <p:cxnSp>
                    <p:nvCxnSpPr>
                      <p:cNvPr id="118" name="直接连接符 117"/>
                      <p:cNvCxnSpPr/>
                      <p:nvPr/>
                    </p:nvCxnSpPr>
                    <p:spPr bwMode="auto">
                      <a:xfrm flipH="1">
                        <a:off x="5105579" y="2103030"/>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45" name="TextBox 14"/>
                      <p:cNvSpPr txBox="1">
                        <a:spLocks noChangeArrowheads="1"/>
                      </p:cNvSpPr>
                      <p:nvPr/>
                    </p:nvSpPr>
                    <p:spPr bwMode="auto">
                      <a:xfrm>
                        <a:off x="4722472" y="1930096"/>
                        <a:ext cx="761980" cy="215444"/>
                      </a:xfrm>
                      <a:prstGeom prst="rect">
                        <a:avLst/>
                      </a:prstGeom>
                      <a:noFill/>
                      <a:ln w="9525">
                        <a:noFill/>
                        <a:miter lim="800000"/>
                        <a:headEnd/>
                        <a:tailEnd/>
                      </a:ln>
                    </p:spPr>
                    <p:txBody>
                      <a:bodyPr>
                        <a:spAutoFit/>
                      </a:bodyPr>
                      <a:lstStyle/>
                      <a:p>
                        <a:pPr algn="ctr"/>
                        <a:endParaRPr lang="zh-CN" altLang="en-US" sz="800">
                          <a:latin typeface="Verdana" pitchFamily="34" charset="0"/>
                        </a:endParaRPr>
                      </a:p>
                    </p:txBody>
                  </p:sp>
                  <p:cxnSp>
                    <p:nvCxnSpPr>
                      <p:cNvPr id="122" name="直接连接符 121"/>
                      <p:cNvCxnSpPr/>
                      <p:nvPr/>
                    </p:nvCxnSpPr>
                    <p:spPr bwMode="auto">
                      <a:xfrm flipH="1">
                        <a:off x="6496486" y="209033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06" name="直接箭头连接符 105"/>
                  <p:cNvCxnSpPr/>
                  <p:nvPr/>
                </p:nvCxnSpPr>
                <p:spPr bwMode="auto">
                  <a:xfrm>
                    <a:off x="4883336" y="2519547"/>
                    <a:ext cx="450933" cy="756788"/>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bwMode="auto">
                  <a:xfrm>
                    <a:off x="6271068" y="2508440"/>
                    <a:ext cx="304856" cy="783760"/>
                  </a:xfrm>
                  <a:prstGeom prst="straightConnector1">
                    <a:avLst/>
                  </a:prstGeom>
                  <a:ln>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6423" name="椭圆 95"/>
                <p:cNvSpPr>
                  <a:spLocks noChangeArrowheads="1"/>
                </p:cNvSpPr>
                <p:nvPr/>
              </p:nvSpPr>
              <p:spPr bwMode="auto">
                <a:xfrm>
                  <a:off x="5144204" y="317180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4" name="椭圆 96"/>
                <p:cNvSpPr>
                  <a:spLocks noChangeArrowheads="1"/>
                </p:cNvSpPr>
                <p:nvPr/>
              </p:nvSpPr>
              <p:spPr bwMode="auto">
                <a:xfrm>
                  <a:off x="5578739"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5" name="椭圆 98"/>
                <p:cNvSpPr>
                  <a:spLocks noChangeArrowheads="1"/>
                </p:cNvSpPr>
                <p:nvPr/>
              </p:nvSpPr>
              <p:spPr bwMode="auto">
                <a:xfrm>
                  <a:off x="6977453" y="3171800"/>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6" name="椭圆 99"/>
                <p:cNvSpPr>
                  <a:spLocks noChangeArrowheads="1"/>
                </p:cNvSpPr>
                <p:nvPr/>
              </p:nvSpPr>
              <p:spPr bwMode="auto">
                <a:xfrm>
                  <a:off x="4232472" y="3593001"/>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7" name="椭圆 101"/>
                <p:cNvSpPr>
                  <a:spLocks noChangeArrowheads="1"/>
                </p:cNvSpPr>
                <p:nvPr/>
              </p:nvSpPr>
              <p:spPr bwMode="auto">
                <a:xfrm>
                  <a:off x="6386054" y="3179290"/>
                  <a:ext cx="76030" cy="63071"/>
                </a:xfrm>
                <a:prstGeom prst="ellipse">
                  <a:avLst/>
                </a:prstGeom>
                <a:solidFill>
                  <a:schemeClr val="accent1"/>
                </a:solidFill>
                <a:ln w="9525" algn="ctr">
                  <a:solidFill>
                    <a:schemeClr val="tx1"/>
                  </a:solidFill>
                  <a:round/>
                  <a:headEnd/>
                  <a:tailEnd/>
                </a:ln>
              </p:spPr>
              <p:txBody>
                <a:bodyPr lIns="90000" tIns="46800" rIns="90000" bIns="46800">
                  <a:spAutoFit/>
                </a:bodyPr>
                <a:lstStyle/>
                <a:p>
                  <a:endParaRPr lang="zh-CN" altLang="en-US"/>
                </a:p>
              </p:txBody>
            </p:sp>
            <p:sp>
              <p:nvSpPr>
                <p:cNvPr id="16428" name="椭圆 102"/>
                <p:cNvSpPr>
                  <a:spLocks noChangeArrowheads="1"/>
                </p:cNvSpPr>
                <p:nvPr/>
              </p:nvSpPr>
              <p:spPr bwMode="auto">
                <a:xfrm>
                  <a:off x="5116250" y="359699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29" name="椭圆 140"/>
                <p:cNvSpPr>
                  <a:spLocks noChangeArrowheads="1"/>
                </p:cNvSpPr>
                <p:nvPr/>
              </p:nvSpPr>
              <p:spPr bwMode="auto">
                <a:xfrm>
                  <a:off x="468957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30" name="椭圆 141"/>
                <p:cNvSpPr>
                  <a:spLocks noChangeArrowheads="1"/>
                </p:cNvSpPr>
                <p:nvPr/>
              </p:nvSpPr>
              <p:spPr bwMode="auto">
                <a:xfrm>
                  <a:off x="6075016" y="2387542"/>
                  <a:ext cx="76030" cy="63071"/>
                </a:xfrm>
                <a:prstGeom prst="ellipse">
                  <a:avLst/>
                </a:prstGeom>
                <a:solidFill>
                  <a:srgbClr val="FF0000"/>
                </a:solidFill>
                <a:ln w="9525" algn="ctr">
                  <a:solidFill>
                    <a:schemeClr val="tx1"/>
                  </a:solidFill>
                  <a:round/>
                  <a:headEnd/>
                  <a:tailEnd/>
                </a:ln>
              </p:spPr>
              <p:txBody>
                <a:bodyPr lIns="90000" tIns="46800" rIns="90000" bIns="46800">
                  <a:spAutoFit/>
                </a:bodyPr>
                <a:lstStyle/>
                <a:p>
                  <a:endParaRPr lang="zh-CN" altLang="en-US"/>
                </a:p>
              </p:txBody>
            </p:sp>
            <p:sp>
              <p:nvSpPr>
                <p:cNvPr id="16431" name="椭圆 151"/>
                <p:cNvSpPr>
                  <a:spLocks noChangeArrowheads="1"/>
                </p:cNvSpPr>
                <p:nvPr/>
              </p:nvSpPr>
              <p:spPr bwMode="auto">
                <a:xfrm>
                  <a:off x="6357478" y="3593001"/>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sp>
              <p:nvSpPr>
                <p:cNvPr id="16432" name="椭圆 222"/>
                <p:cNvSpPr>
                  <a:spLocks noChangeArrowheads="1"/>
                </p:cNvSpPr>
                <p:nvPr/>
              </p:nvSpPr>
              <p:spPr bwMode="auto">
                <a:xfrm>
                  <a:off x="7206740" y="3596992"/>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cxnSp>
            <p:nvCxnSpPr>
              <p:cNvPr id="143" name="直接连接符 142"/>
              <p:cNvCxnSpPr/>
              <p:nvPr/>
            </p:nvCxnSpPr>
            <p:spPr bwMode="auto">
              <a:xfrm flipH="1">
                <a:off x="4269086" y="307410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5" name="椭圆 143"/>
              <p:cNvSpPr>
                <a:spLocks noChangeArrowheads="1"/>
              </p:cNvSpPr>
              <p:nvPr/>
            </p:nvSpPr>
            <p:spPr bwMode="auto">
              <a:xfrm>
                <a:off x="4229024"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5" name="直接连接符 144"/>
              <p:cNvCxnSpPr/>
              <p:nvPr/>
            </p:nvCxnSpPr>
            <p:spPr bwMode="auto">
              <a:xfrm flipH="1">
                <a:off x="4748599" y="3074108"/>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7" name="椭圆 145"/>
              <p:cNvSpPr>
                <a:spLocks noChangeArrowheads="1"/>
              </p:cNvSpPr>
              <p:nvPr/>
            </p:nvSpPr>
            <p:spPr bwMode="auto">
              <a:xfrm>
                <a:off x="4708739" y="3143830"/>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7" name="直接连接符 146"/>
              <p:cNvCxnSpPr/>
              <p:nvPr/>
            </p:nvCxnSpPr>
            <p:spPr bwMode="auto">
              <a:xfrm flipH="1">
                <a:off x="5121730" y="3849935"/>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9" name="椭圆 147"/>
              <p:cNvSpPr>
                <a:spLocks noChangeArrowheads="1"/>
              </p:cNvSpPr>
              <p:nvPr/>
            </p:nvSpPr>
            <p:spPr bwMode="auto">
              <a:xfrm>
                <a:off x="5082375"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149" name="直接连接符 148"/>
              <p:cNvCxnSpPr/>
              <p:nvPr/>
            </p:nvCxnSpPr>
            <p:spPr bwMode="auto">
              <a:xfrm flipH="1">
                <a:off x="5647290" y="3849935"/>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11" name="椭圆 149"/>
              <p:cNvSpPr>
                <a:spLocks noChangeArrowheads="1"/>
              </p:cNvSpPr>
              <p:nvPr/>
            </p:nvSpPr>
            <p:spPr bwMode="auto">
              <a:xfrm>
                <a:off x="5607982" y="3919758"/>
                <a:ext cx="76030" cy="63071"/>
              </a:xfrm>
              <a:prstGeom prst="ellipse">
                <a:avLst/>
              </a:prstGeom>
              <a:solidFill>
                <a:srgbClr val="FFFF00"/>
              </a:solidFill>
              <a:ln w="9525" algn="ctr">
                <a:solidFill>
                  <a:schemeClr val="tx1"/>
                </a:solidFill>
                <a:round/>
                <a:headEnd/>
                <a:tailEnd/>
              </a:ln>
            </p:spPr>
            <p:txBody>
              <a:bodyPr lIns="90000" tIns="46800" rIns="90000" bIns="46800">
                <a:spAutoFit/>
              </a:bodyPr>
              <a:lstStyle/>
              <a:p>
                <a:endParaRPr lang="zh-CN" altLang="en-US"/>
              </a:p>
            </p:txBody>
          </p:sp>
          <p:cxnSp>
            <p:nvCxnSpPr>
              <p:cNvPr id="203" name="直接连接符 202"/>
              <p:cNvCxnSpPr/>
              <p:nvPr/>
            </p:nvCxnSpPr>
            <p:spPr bwMode="auto">
              <a:xfrm flipH="1">
                <a:off x="4269086" y="3215312"/>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4" name="直接连接符 203"/>
              <p:cNvCxnSpPr/>
              <p:nvPr/>
            </p:nvCxnSpPr>
            <p:spPr bwMode="auto">
              <a:xfrm flipH="1">
                <a:off x="4750187" y="3215312"/>
                <a:ext cx="0" cy="13961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6" name="直接连接符 205"/>
              <p:cNvCxnSpPr/>
              <p:nvPr/>
            </p:nvCxnSpPr>
            <p:spPr bwMode="auto">
              <a:xfrm flipH="1">
                <a:off x="483434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8" name="直接连接符 207"/>
              <p:cNvCxnSpPr/>
              <p:nvPr/>
            </p:nvCxnSpPr>
            <p:spPr bwMode="auto">
              <a:xfrm flipH="1">
                <a:off x="4962951"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0" name="直接连接符 209"/>
              <p:cNvCxnSpPr/>
              <p:nvPr/>
            </p:nvCxnSpPr>
            <p:spPr bwMode="auto">
              <a:xfrm flipH="1">
                <a:off x="5288449"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2" name="直接连接符 211"/>
              <p:cNvCxnSpPr/>
              <p:nvPr/>
            </p:nvCxnSpPr>
            <p:spPr bwMode="auto">
              <a:xfrm flipH="1">
                <a:off x="545358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4" name="直接连接符 213"/>
              <p:cNvCxnSpPr/>
              <p:nvPr/>
            </p:nvCxnSpPr>
            <p:spPr bwMode="auto">
              <a:xfrm flipH="1">
                <a:off x="5788604"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6" name="直接连接符 215"/>
              <p:cNvCxnSpPr/>
              <p:nvPr/>
            </p:nvCxnSpPr>
            <p:spPr bwMode="auto">
              <a:xfrm flipH="1">
                <a:off x="5942620" y="3932436"/>
                <a:ext cx="0" cy="13803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bwMode="auto">
              <a:xfrm flipH="1">
                <a:off x="5123319" y="3978446"/>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0" name="直接连接符 219"/>
              <p:cNvCxnSpPr/>
              <p:nvPr/>
            </p:nvCxnSpPr>
            <p:spPr bwMode="auto">
              <a:xfrm flipH="1">
                <a:off x="5648878" y="3984792"/>
                <a:ext cx="0" cy="13803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6393" name="椭圆 199"/>
            <p:cNvSpPr>
              <a:spLocks noChangeArrowheads="1"/>
            </p:cNvSpPr>
            <p:nvPr/>
          </p:nvSpPr>
          <p:spPr bwMode="auto">
            <a:xfrm>
              <a:off x="5601392" y="45846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4" name="椭圆 204"/>
            <p:cNvSpPr>
              <a:spLocks noChangeArrowheads="1"/>
            </p:cNvSpPr>
            <p:nvPr/>
          </p:nvSpPr>
          <p:spPr bwMode="auto">
            <a:xfrm>
              <a:off x="6082521" y="45846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5" name="椭圆 206"/>
            <p:cNvSpPr>
              <a:spLocks noChangeArrowheads="1"/>
            </p:cNvSpPr>
            <p:nvPr/>
          </p:nvSpPr>
          <p:spPr bwMode="auto">
            <a:xfrm>
              <a:off x="6165250"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6" name="椭圆 208"/>
            <p:cNvSpPr>
              <a:spLocks noChangeArrowheads="1"/>
            </p:cNvSpPr>
            <p:nvPr/>
          </p:nvSpPr>
          <p:spPr bwMode="auto">
            <a:xfrm>
              <a:off x="6294990"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7" name="椭圆 210"/>
            <p:cNvSpPr>
              <a:spLocks noChangeArrowheads="1"/>
            </p:cNvSpPr>
            <p:nvPr/>
          </p:nvSpPr>
          <p:spPr bwMode="auto">
            <a:xfrm>
              <a:off x="6620568"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8" name="椭圆 212"/>
            <p:cNvSpPr>
              <a:spLocks noChangeArrowheads="1"/>
            </p:cNvSpPr>
            <p:nvPr/>
          </p:nvSpPr>
          <p:spPr bwMode="auto">
            <a:xfrm>
              <a:off x="6785942"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399" name="椭圆 214"/>
            <p:cNvSpPr>
              <a:spLocks noChangeArrowheads="1"/>
            </p:cNvSpPr>
            <p:nvPr/>
          </p:nvSpPr>
          <p:spPr bwMode="auto">
            <a:xfrm>
              <a:off x="7120536"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0" name="椭圆 216"/>
            <p:cNvSpPr>
              <a:spLocks noChangeArrowheads="1"/>
            </p:cNvSpPr>
            <p:nvPr/>
          </p:nvSpPr>
          <p:spPr bwMode="auto">
            <a:xfrm>
              <a:off x="7273775" y="5301193"/>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1" name="椭圆 218"/>
            <p:cNvSpPr>
              <a:spLocks noChangeArrowheads="1"/>
            </p:cNvSpPr>
            <p:nvPr/>
          </p:nvSpPr>
          <p:spPr bwMode="auto">
            <a:xfrm>
              <a:off x="6455180" y="5347044"/>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sp>
          <p:nvSpPr>
            <p:cNvPr id="16402" name="椭圆 220"/>
            <p:cNvSpPr>
              <a:spLocks noChangeArrowheads="1"/>
            </p:cNvSpPr>
            <p:nvPr/>
          </p:nvSpPr>
          <p:spPr bwMode="auto">
            <a:xfrm>
              <a:off x="6980739" y="5353567"/>
              <a:ext cx="76030" cy="63071"/>
            </a:xfrm>
            <a:prstGeom prst="ellipse">
              <a:avLst/>
            </a:prstGeom>
            <a:solidFill>
              <a:srgbClr val="0070C0"/>
            </a:solidFill>
            <a:ln w="9525" algn="ctr">
              <a:solidFill>
                <a:schemeClr val="tx1"/>
              </a:solidFill>
              <a:round/>
              <a:headEnd/>
              <a:tailEnd/>
            </a:ln>
          </p:spPr>
          <p:txBody>
            <a:bodyPr lIns="90000" tIns="46800" rIns="90000" bIns="46800">
              <a:spAutoFit/>
            </a:bodyP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ph type="title"/>
          </p:nvPr>
        </p:nvSpPr>
        <p:spPr>
          <a:xfrm>
            <a:off x="228600" y="228600"/>
            <a:ext cx="7391400" cy="838200"/>
          </a:xfrm>
        </p:spPr>
        <p:txBody>
          <a:bodyPr/>
          <a:lstStyle/>
          <a:p>
            <a:pPr eaLnBrk="1" hangingPunct="1"/>
            <a:r>
              <a:rPr lang="zh-CN" altLang="en-US" sz="2800" smtClean="0"/>
              <a:t>专业领域专长和不足（结合通道能力标准）</a:t>
            </a:r>
          </a:p>
        </p:txBody>
      </p:sp>
      <p:sp>
        <p:nvSpPr>
          <p:cNvPr id="7171" name="Rectangle 3"/>
          <p:cNvSpPr>
            <a:spLocks noGrp="1" noChangeArrowheads="1"/>
          </p:cNvSpPr>
          <p:nvPr>
            <p:ph type="body" idx="1"/>
          </p:nvPr>
        </p:nvSpPr>
        <p:spPr>
          <a:xfrm>
            <a:off x="685800" y="1219200"/>
            <a:ext cx="7543800" cy="3886200"/>
          </a:xfrm>
        </p:spPr>
        <p:txBody>
          <a:bodyPr/>
          <a:lstStyle/>
          <a:p>
            <a:pPr eaLnBrk="1" hangingPunct="1">
              <a:defRPr/>
            </a:pPr>
            <a:r>
              <a:rPr lang="zh-CN" altLang="en-US" sz="1600" dirty="0" smtClean="0">
                <a:latin typeface="宋体" panose="02010600030101010101" pitchFamily="2" charset="-122"/>
              </a:rPr>
              <a:t>在技术</a:t>
            </a:r>
            <a:r>
              <a:rPr lang="zh-CN" altLang="zh-CN" sz="1600" dirty="0" smtClean="0">
                <a:latin typeface="宋体" panose="02010600030101010101" pitchFamily="2" charset="-122"/>
              </a:rPr>
              <a:t>/业务领域的最突出的几项专长</a:t>
            </a:r>
            <a:endParaRPr lang="en-US" altLang="zh-CN" sz="1600" dirty="0" smtClean="0">
              <a:latin typeface="宋体" panose="02010600030101010101" pitchFamily="2" charset="-122"/>
            </a:endParaRPr>
          </a:p>
          <a:p>
            <a:pPr marL="798513" lvl="2" indent="-261938" eaLnBrk="1" hangingPunct="1">
              <a:defRPr/>
            </a:pPr>
            <a:r>
              <a:rPr lang="en-US" altLang="zh-CN" sz="1600" dirty="0" smtClean="0">
                <a:latin typeface="宋体" panose="02010600030101010101" pitchFamily="2" charset="-122"/>
                <a:cs typeface="+mn-cs"/>
              </a:rPr>
              <a:t>C</a:t>
            </a:r>
            <a:r>
              <a:rPr lang="en-US" altLang="zh-CN" sz="1600" dirty="0">
                <a:latin typeface="宋体" panose="02010600030101010101" pitchFamily="2" charset="-122"/>
                <a:cs typeface="+mn-cs"/>
              </a:rPr>
              <a:t>++</a:t>
            </a:r>
            <a:r>
              <a:rPr lang="zh-CN" altLang="en-US" sz="1600" dirty="0">
                <a:latin typeface="宋体" panose="02010600030101010101" pitchFamily="2" charset="-122"/>
                <a:cs typeface="+mn-cs"/>
              </a:rPr>
              <a:t>语言，</a:t>
            </a:r>
            <a:r>
              <a:rPr lang="en-US" altLang="zh-CN" sz="1600" dirty="0" err="1">
                <a:latin typeface="宋体" panose="02010600030101010101" pitchFamily="2" charset="-122"/>
                <a:cs typeface="+mn-cs"/>
              </a:rPr>
              <a:t>Lua</a:t>
            </a:r>
            <a:r>
              <a:rPr lang="zh-CN" altLang="en-US" sz="1600" dirty="0">
                <a:latin typeface="宋体" panose="02010600030101010101" pitchFamily="2" charset="-122"/>
                <a:cs typeface="+mn-cs"/>
              </a:rPr>
              <a:t>语言知识： </a:t>
            </a:r>
            <a:r>
              <a:rPr lang="zh-CN" altLang="en-US" sz="1600" b="0" dirty="0">
                <a:latin typeface="宋体" panose="02010600030101010101" pitchFamily="2" charset="-122"/>
                <a:cs typeface="+mn-cs"/>
              </a:rPr>
              <a:t>利用对</a:t>
            </a:r>
            <a:r>
              <a:rPr lang="en-US" altLang="zh-CN" sz="1600" b="0" dirty="0">
                <a:latin typeface="宋体" panose="02010600030101010101" pitchFamily="2" charset="-122"/>
                <a:cs typeface="+mn-cs"/>
              </a:rPr>
              <a:t>C++</a:t>
            </a:r>
            <a:r>
              <a:rPr lang="zh-CN" altLang="en-US" sz="1600" b="0" dirty="0">
                <a:latin typeface="宋体" panose="02010600030101010101" pitchFamily="2" charset="-122"/>
                <a:cs typeface="+mn-cs"/>
              </a:rPr>
              <a:t>语言的理解解决了客户端内部很多因语言使用问题导致的内存泄漏（析构函数的不正确使用），崩溃问题，在开发</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系统时充分利用对</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语言特性的了解，简化系统的复杂度，提高系统的易用性（通过</a:t>
            </a:r>
            <a:r>
              <a:rPr lang="en-US" altLang="zh-CN" sz="1600" b="0" dirty="0" err="1">
                <a:latin typeface="宋体" panose="02010600030101010101" pitchFamily="2" charset="-122"/>
                <a:cs typeface="+mn-cs"/>
              </a:rPr>
              <a:t>metatable</a:t>
            </a:r>
            <a:r>
              <a:rPr lang="zh-CN" altLang="en-US" sz="1600" b="0" dirty="0">
                <a:latin typeface="宋体" panose="02010600030101010101" pitchFamily="2" charset="-122"/>
                <a:cs typeface="+mn-cs"/>
              </a:rPr>
              <a:t>封装对</a:t>
            </a:r>
            <a:r>
              <a:rPr lang="en-US" altLang="zh-CN" sz="1600" b="0" dirty="0">
                <a:latin typeface="宋体" panose="02010600030101010101" pitchFamily="2" charset="-122"/>
                <a:cs typeface="+mn-cs"/>
              </a:rPr>
              <a:t>C</a:t>
            </a:r>
            <a:r>
              <a:rPr lang="en-US" altLang="zh-CN" sz="1600" b="0" dirty="0" smtClean="0">
                <a:latin typeface="宋体" panose="02010600030101010101" pitchFamily="2" charset="-122"/>
                <a:cs typeface="+mn-cs"/>
              </a:rPr>
              <a:t>++ Window</a:t>
            </a:r>
            <a:r>
              <a:rPr lang="zh-CN" altLang="en-US" sz="1600" b="0" dirty="0">
                <a:latin typeface="宋体" panose="02010600030101010101" pitchFamily="2" charset="-122"/>
                <a:cs typeface="+mn-cs"/>
              </a:rPr>
              <a:t>）。</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架构设计能力：</a:t>
            </a:r>
            <a:r>
              <a:rPr lang="zh-CN" altLang="en-US" sz="1600" b="0" dirty="0">
                <a:latin typeface="宋体" panose="02010600030101010101" pitchFamily="2" charset="-122"/>
                <a:cs typeface="+mn-cs"/>
              </a:rPr>
              <a:t>在轩辕时成功的设计了</a:t>
            </a:r>
            <a:r>
              <a:rPr lang="en-US" altLang="zh-CN" sz="1600" b="0" dirty="0" err="1">
                <a:latin typeface="宋体" panose="02010600030101010101" pitchFamily="2" charset="-122"/>
                <a:cs typeface="+mn-cs"/>
              </a:rPr>
              <a:t>Lua</a:t>
            </a:r>
            <a:r>
              <a:rPr lang="zh-CN" altLang="zh-CN" sz="1600" b="0" dirty="0">
                <a:latin typeface="宋体" panose="02010600030101010101" pitchFamily="2" charset="-122"/>
                <a:cs typeface="+mn-cs"/>
              </a:rPr>
              <a:t>脚本体系</a:t>
            </a:r>
            <a:r>
              <a:rPr lang="zh-CN" altLang="en-US" sz="1600" b="0" dirty="0">
                <a:latin typeface="宋体" panose="02010600030101010101" pitchFamily="2" charset="-122"/>
                <a:cs typeface="+mn-cs"/>
              </a:rPr>
              <a:t>和</a:t>
            </a:r>
            <a:r>
              <a:rPr lang="zh-CN" altLang="zh-CN" sz="1600" b="0" dirty="0">
                <a:latin typeface="宋体" panose="02010600030101010101" pitchFamily="2" charset="-122"/>
                <a:cs typeface="+mn-cs"/>
              </a:rPr>
              <a:t>逻辑开发体系</a:t>
            </a:r>
            <a:r>
              <a:rPr lang="zh-CN" altLang="en-US" sz="1600" b="0" dirty="0">
                <a:latin typeface="宋体" panose="02010600030101010101" pitchFamily="2" charset="-122"/>
                <a:cs typeface="+mn-cs"/>
              </a:rPr>
              <a:t>，在铁骑时成功的设计了</a:t>
            </a:r>
            <a:r>
              <a:rPr lang="en-US" altLang="zh-CN" sz="1600" b="0" dirty="0">
                <a:latin typeface="宋体" panose="02010600030101010101" pitchFamily="2" charset="-122"/>
                <a:cs typeface="+mn-cs"/>
              </a:rPr>
              <a:t>UI</a:t>
            </a:r>
            <a:r>
              <a:rPr lang="zh-CN" altLang="en-US" sz="1600" b="0" dirty="0">
                <a:latin typeface="宋体" panose="02010600030101010101" pitchFamily="2" charset="-122"/>
                <a:cs typeface="+mn-cs"/>
              </a:rPr>
              <a:t>开发框架，移动系统，战斗系统。</a:t>
            </a:r>
            <a:endParaRPr lang="en-US" altLang="zh-CN" sz="1600" b="0" dirty="0">
              <a:latin typeface="宋体" panose="02010600030101010101" pitchFamily="2" charset="-122"/>
              <a:cs typeface="+mn-cs"/>
            </a:endParaRPr>
          </a:p>
          <a:p>
            <a:pPr marL="798513" lvl="2" indent="-261938" eaLnBrk="1" hangingPunct="1">
              <a:defRPr/>
            </a:pPr>
            <a:r>
              <a:rPr lang="zh-CN" altLang="en-US" sz="1600" dirty="0" smtClean="0">
                <a:latin typeface="宋体" panose="02010600030101010101" pitchFamily="2" charset="-122"/>
                <a:cs typeface="+mn-cs"/>
              </a:rPr>
              <a:t>解决问题</a:t>
            </a:r>
            <a:r>
              <a:rPr lang="zh-CN" altLang="en-US" sz="1600" dirty="0">
                <a:latin typeface="宋体" panose="02010600030101010101" pitchFamily="2" charset="-122"/>
                <a:cs typeface="+mn-cs"/>
              </a:rPr>
              <a:t>的能力：</a:t>
            </a:r>
            <a:r>
              <a:rPr lang="zh-CN" altLang="en-US" sz="1600" b="0" dirty="0">
                <a:latin typeface="宋体" panose="02010600030101010101" pitchFamily="2" charset="-122"/>
                <a:cs typeface="+mn-cs"/>
              </a:rPr>
              <a:t>在轩辕时解决了很多内存泄漏问题，崩溃问题和性能问题，在铁骑时成功的解决了</a:t>
            </a:r>
            <a:r>
              <a:rPr lang="en-US" altLang="zh-CN" sz="1600" b="0" dirty="0" err="1">
                <a:latin typeface="宋体" panose="02010600030101010101" pitchFamily="2" charset="-122"/>
                <a:cs typeface="+mn-cs"/>
              </a:rPr>
              <a:t>Havok</a:t>
            </a:r>
            <a:r>
              <a:rPr lang="zh-CN" altLang="en-US" sz="1600" b="0" dirty="0">
                <a:latin typeface="宋体" panose="02010600030101010101" pitchFamily="2" charset="-122"/>
                <a:cs typeface="+mn-cs"/>
              </a:rPr>
              <a:t>的效率问题，战斗和移动的同步不一致等问题。</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创新能力：</a:t>
            </a:r>
            <a:r>
              <a:rPr lang="zh-CN" altLang="en-US" sz="1600" b="0" dirty="0">
                <a:latin typeface="宋体" panose="02010600030101010101" pitchFamily="2" charset="-122"/>
                <a:cs typeface="+mn-cs"/>
              </a:rPr>
              <a:t>在轩辕时设计作用域机制用来管理对象生命周期，设计</a:t>
            </a:r>
            <a:r>
              <a:rPr lang="en-US" altLang="zh-CN" sz="1600" b="0" dirty="0" err="1">
                <a:latin typeface="宋体" panose="02010600030101010101" pitchFamily="2" charset="-122"/>
                <a:cs typeface="+mn-cs"/>
              </a:rPr>
              <a:t>CustomControl</a:t>
            </a:r>
            <a:r>
              <a:rPr lang="zh-CN" altLang="en-US" sz="1600" b="0" dirty="0">
                <a:latin typeface="宋体" panose="02010600030101010101" pitchFamily="2" charset="-122"/>
                <a:cs typeface="+mn-cs"/>
              </a:rPr>
              <a:t>使得可以在</a:t>
            </a:r>
            <a:r>
              <a:rPr lang="en-US" altLang="zh-CN" sz="1600" b="0" dirty="0" err="1">
                <a:latin typeface="宋体" panose="02010600030101010101" pitchFamily="2" charset="-122"/>
                <a:cs typeface="+mn-cs"/>
              </a:rPr>
              <a:t>Lua</a:t>
            </a:r>
            <a:r>
              <a:rPr lang="zh-CN" altLang="en-US" sz="1600" b="0" dirty="0">
                <a:latin typeface="宋体" panose="02010600030101010101" pitchFamily="2" charset="-122"/>
                <a:cs typeface="+mn-cs"/>
              </a:rPr>
              <a:t>中直接操作控件对象，在铁骑时通过组合</a:t>
            </a:r>
            <a:r>
              <a:rPr lang="en-US" altLang="zh-CN" sz="1600" b="0" dirty="0">
                <a:latin typeface="宋体" panose="02010600030101010101" pitchFamily="2" charset="-122"/>
                <a:cs typeface="+mn-cs"/>
              </a:rPr>
              <a:t>As</a:t>
            </a:r>
            <a:r>
              <a:rPr lang="zh-CN" altLang="en-US" sz="1600" b="0" dirty="0">
                <a:latin typeface="宋体" panose="02010600030101010101" pitchFamily="2" charset="-122"/>
                <a:cs typeface="+mn-cs"/>
              </a:rPr>
              <a:t>，</a:t>
            </a:r>
            <a:r>
              <a:rPr lang="en-US" altLang="zh-CN" sz="1600" b="0" dirty="0" err="1">
                <a:latin typeface="宋体" panose="02010600030101010101" pitchFamily="2" charset="-122"/>
                <a:cs typeface="+mn-cs"/>
              </a:rPr>
              <a:t>Btree</a:t>
            </a:r>
            <a:r>
              <a:rPr lang="zh-CN" altLang="en-US" sz="1600" b="0" dirty="0">
                <a:latin typeface="宋体" panose="02010600030101010101" pitchFamily="2" charset="-122"/>
                <a:cs typeface="+mn-cs"/>
              </a:rPr>
              <a:t>和</a:t>
            </a:r>
            <a:r>
              <a:rPr lang="en-US" altLang="zh-CN" sz="1600" b="0" dirty="0">
                <a:latin typeface="宋体" panose="02010600030101010101" pitchFamily="2" charset="-122"/>
                <a:cs typeface="+mn-cs"/>
              </a:rPr>
              <a:t>Service</a:t>
            </a:r>
            <a:r>
              <a:rPr lang="zh-CN" altLang="en-US" sz="1600" b="0" dirty="0">
                <a:latin typeface="宋体" panose="02010600030101010101" pitchFamily="2" charset="-122"/>
                <a:cs typeface="+mn-cs"/>
              </a:rPr>
              <a:t>来形成一个完整的</a:t>
            </a:r>
            <a:r>
              <a:rPr lang="en-US" altLang="zh-CN" sz="1600" b="0" dirty="0">
                <a:latin typeface="宋体" panose="02010600030101010101" pitchFamily="2" charset="-122"/>
                <a:cs typeface="+mn-cs"/>
              </a:rPr>
              <a:t>UI</a:t>
            </a:r>
            <a:r>
              <a:rPr lang="zh-CN" altLang="en-US" sz="1600" b="0" dirty="0">
                <a:latin typeface="宋体" panose="02010600030101010101" pitchFamily="2" charset="-122"/>
                <a:cs typeface="+mn-cs"/>
              </a:rPr>
              <a:t>开发框架。</a:t>
            </a:r>
            <a:endParaRPr lang="en-US" altLang="zh-CN" sz="1600" b="0" dirty="0">
              <a:latin typeface="宋体" panose="02010600030101010101" pitchFamily="2" charset="-122"/>
              <a:cs typeface="+mn-cs"/>
            </a:endParaRPr>
          </a:p>
          <a:p>
            <a:pPr marL="798513" lvl="2" indent="-261938" eaLnBrk="1" hangingPunct="1">
              <a:defRPr/>
            </a:pPr>
            <a:r>
              <a:rPr lang="zh-CN" altLang="en-US" sz="1600" dirty="0">
                <a:latin typeface="宋体" panose="02010600030101010101" pitchFamily="2" charset="-122"/>
                <a:cs typeface="+mn-cs"/>
              </a:rPr>
              <a:t>学习能力：</a:t>
            </a:r>
            <a:r>
              <a:rPr lang="zh-CN" altLang="en-US" sz="1600" b="0" dirty="0">
                <a:latin typeface="宋体" panose="02010600030101010101" pitchFamily="2" charset="-122"/>
                <a:cs typeface="+mn-cs"/>
              </a:rPr>
              <a:t>刚进入铁骑时通过边看，边做和边问的形式快速地熟悉了几个重要系统和开发流程并且很快就能够进行重要特性的开发。</a:t>
            </a:r>
            <a:endParaRPr lang="zh-CN" sz="1600" b="0" dirty="0">
              <a:latin typeface="宋体" panose="02010600030101010101" pitchFamily="2" charset="-122"/>
              <a:cs typeface="+mn-cs"/>
            </a:endParaRPr>
          </a:p>
          <a:p>
            <a:pPr eaLnBrk="1" hangingPunct="1">
              <a:defRPr/>
            </a:pPr>
            <a:r>
              <a:rPr lang="zh-CN" altLang="en-US" sz="1600" dirty="0">
                <a:latin typeface="宋体" panose="02010600030101010101" pitchFamily="2" charset="-122"/>
              </a:rPr>
              <a:t>待</a:t>
            </a:r>
            <a:r>
              <a:rPr lang="zh-CN" altLang="en-US" sz="1600" dirty="0" smtClean="0">
                <a:latin typeface="宋体" panose="02010600030101010101" pitchFamily="2" charset="-122"/>
              </a:rPr>
              <a:t>提升项</a:t>
            </a:r>
            <a:endParaRPr lang="en-US" altLang="zh-CN" sz="1600" dirty="0" smtClean="0">
              <a:latin typeface="宋体" panose="02010600030101010101" pitchFamily="2" charset="-122"/>
            </a:endParaRPr>
          </a:p>
          <a:p>
            <a:pPr marL="798513" lvl="2" indent="-261938" eaLnBrk="1" hangingPunct="1">
              <a:defRPr/>
            </a:pPr>
            <a:r>
              <a:rPr lang="zh-CN" altLang="en-US" sz="1600" dirty="0">
                <a:latin typeface="宋体" panose="02010600030101010101" pitchFamily="2" charset="-122"/>
                <a:cs typeface="+mn-cs"/>
              </a:rPr>
              <a:t>跨平台设计与实现</a:t>
            </a:r>
            <a:r>
              <a:rPr lang="zh-CN" altLang="en-US" sz="1600" dirty="0" smtClean="0">
                <a:latin typeface="宋体" panose="02010600030101010101" pitchFamily="2" charset="-122"/>
                <a:cs typeface="+mn-cs"/>
              </a:rPr>
              <a:t>能力</a:t>
            </a:r>
            <a:endParaRPr lang="zh-CN" altLang="en-US" sz="1600" b="0" dirty="0">
              <a:latin typeface="宋体" panose="02010600030101010101" pitchFamily="2" charset="-122"/>
              <a:cs typeface="+mn-cs"/>
            </a:endParaRPr>
          </a:p>
          <a:p>
            <a:pPr eaLnBrk="1" hangingPunct="1">
              <a:defRPr/>
            </a:pPr>
            <a:endParaRPr lang="zh-CN" altLang="en-US" sz="1600" dirty="0" smtClean="0">
              <a:latin typeface="宋体" panose="02010600030101010101" pitchFamily="2" charset="-122"/>
            </a:endParaRPr>
          </a:p>
          <a:p>
            <a:pPr eaLnBrk="1" hangingPunct="1">
              <a:defRPr/>
            </a:pPr>
            <a:endParaRPr lang="zh-CN" altLang="en-US" sz="1600" dirty="0" smtClean="0">
              <a:latin typeface="宋体" panose="02010600030101010101" pitchFamily="2" charset="-122"/>
            </a:endParaRPr>
          </a:p>
          <a:p>
            <a:pPr eaLnBrk="1" hangingPunct="1">
              <a:buFontTx/>
              <a:buNone/>
              <a:defRPr/>
            </a:pPr>
            <a:endParaRPr lang="zh-CN" altLang="en-US" sz="1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06_03_09_Tencent_QQ.COM_Template">
  <a:themeElements>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006_03_09_Tencent_QQ.COM_Templa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53882" dir="2700000" algn="ctr" rotWithShape="0">
            <a:srgbClr val="969696"/>
          </a:outerShdw>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600" b="1" i="0" u="none" strike="noStrike" cap="none" normalizeH="0" baseline="0" smtClean="0">
            <a:ln>
              <a:noFill/>
            </a:ln>
            <a:solidFill>
              <a:schemeClr val="tx1"/>
            </a:solidFill>
            <a:effectLst/>
            <a:latin typeface="楷体"/>
            <a:ea typeface="楷体"/>
            <a:cs typeface="楷体"/>
          </a:defRPr>
        </a:defPPr>
      </a:lstStyle>
    </a:lnDef>
  </a:objectDefaults>
  <a:extraClrSchemeLst>
    <a:extraClrScheme>
      <a:clrScheme name="2006_03_09_Tencent_QQ.COM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06_03_09_Tencent_QQ.COM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6_03_09_Tencent_QQ.COM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06_03_09_Tencent_QQ.COM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06_03_09_Tencent_QQ.COM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06_03_09_Tencent_QQ.COM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06_03_09_Tencent_QQ.COM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2006_03_09_Tencent_QQ.COM_Template</Template>
  <TotalTime>12661</TotalTime>
  <Pages>0</Pages>
  <Words>1560</Words>
  <Characters>0</Characters>
  <Application>Microsoft Office PowerPoint</Application>
  <DocSecurity>0</DocSecurity>
  <PresentationFormat>全屏显示(4:3)</PresentationFormat>
  <Lines>0</Lines>
  <Paragraphs>240</Paragraphs>
  <Slides>11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楷体</vt:lpstr>
      <vt:lpstr>Arial</vt:lpstr>
      <vt:lpstr>Times New Roman</vt:lpstr>
      <vt:lpstr>宋体</vt:lpstr>
      <vt:lpstr>黑体</vt:lpstr>
      <vt:lpstr>楷体_GB2312</vt:lpstr>
      <vt:lpstr>Verdana</vt:lpstr>
      <vt:lpstr>微软雅黑</vt:lpstr>
      <vt:lpstr>2006_03_09_Tencent_QQ.COM_Template</vt:lpstr>
      <vt:lpstr>软件开发类_客户端前台通道面试陈述 （适用3级评审）</vt:lpstr>
      <vt:lpstr>个人经历概述</vt:lpstr>
      <vt:lpstr>高效稳定的防作弊战斗校验方案</vt:lpstr>
      <vt:lpstr>高效稳定的防作弊战斗校验方案</vt:lpstr>
      <vt:lpstr>高效稳定的防作弊战斗校验方案</vt:lpstr>
      <vt:lpstr>通用灵活的移动框架</vt:lpstr>
      <vt:lpstr>通用灵活的移动框架</vt:lpstr>
      <vt:lpstr>通用灵活的移动框架</vt:lpstr>
      <vt:lpstr>专业领域专长和不足（结合通道能力标准）</vt:lpstr>
      <vt:lpstr>专业影响力和贡献</vt:lpstr>
      <vt:lpstr>其他</vt:lpstr>
    </vt:vector>
  </TitlesOfParts>
  <Company>TENCENT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腾讯网母品牌统一文档模版</dc:title>
  <dc:creator>Administrator</dc:creator>
  <cp:lastModifiedBy>MC SYSTEM</cp:lastModifiedBy>
  <cp:revision>643</cp:revision>
  <cp:lastPrinted>1899-12-30T00:00:00Z</cp:lastPrinted>
  <dcterms:created xsi:type="dcterms:W3CDTF">2006-03-09T11:35:13Z</dcterms:created>
  <dcterms:modified xsi:type="dcterms:W3CDTF">2014-08-24T18:47:32Z</dcterms:modified>
</cp:coreProperties>
</file>