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9" r:id="rId4"/>
    <p:sldId id="258" r:id="rId5"/>
    <p:sldId id="260" r:id="rId6"/>
    <p:sldId id="261" r:id="rId7"/>
    <p:sldId id="262" r:id="rId8"/>
    <p:sldId id="278" r:id="rId9"/>
    <p:sldId id="263" r:id="rId10"/>
    <p:sldId id="279" r:id="rId11"/>
    <p:sldId id="264" r:id="rId12"/>
    <p:sldId id="266" r:id="rId13"/>
    <p:sldId id="267" r:id="rId14"/>
    <p:sldId id="268" r:id="rId15"/>
    <p:sldId id="269" r:id="rId16"/>
    <p:sldId id="272" r:id="rId17"/>
    <p:sldId id="270" r:id="rId18"/>
    <p:sldId id="273" r:id="rId19"/>
    <p:sldId id="274" r:id="rId20"/>
    <p:sldId id="275" r:id="rId21"/>
    <p:sldId id="277"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74" autoAdjust="0"/>
  </p:normalViewPr>
  <p:slideViewPr>
    <p:cSldViewPr>
      <p:cViewPr varScale="1">
        <p:scale>
          <a:sx n="64" d="100"/>
          <a:sy n="64" d="100"/>
        </p:scale>
        <p:origin x="-171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CEA2F1-C2CC-450C-B27A-6CF1C4F3AD6F}" type="datetimeFigureOut">
              <a:rPr lang="zh-CN" altLang="en-US" smtClean="0"/>
              <a:t>2014/2/13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908EB-C182-4547-AF36-616B0CAF076E}" type="slidenum">
              <a:rPr lang="zh-CN" altLang="en-US" smtClean="0"/>
              <a:t>‹#›</a:t>
            </a:fld>
            <a:endParaRPr lang="zh-CN" altLang="en-US"/>
          </a:p>
        </p:txBody>
      </p:sp>
    </p:spTree>
    <p:extLst>
      <p:ext uri="{BB962C8B-B14F-4D97-AF65-F5344CB8AC3E}">
        <p14:creationId xmlns:p14="http://schemas.microsoft.com/office/powerpoint/2010/main" val="427114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200" b="0" i="0" kern="1200" dirty="0" smtClean="0">
                <a:solidFill>
                  <a:schemeClr val="tx1"/>
                </a:solidFill>
                <a:effectLst/>
                <a:latin typeface="+mn-lt"/>
                <a:ea typeface="+mn-ea"/>
                <a:cs typeface="+mn-cs"/>
              </a:rPr>
              <a:t>技术多面手，参与项目以来，在引擎渲染、底层结构、物理、引擎流程等多个方面都做出了很好的成绩。</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en-US" sz="1200" b="0" i="0" kern="1200" dirty="0" smtClean="0">
                <a:solidFill>
                  <a:schemeClr val="tx1"/>
                </a:solidFill>
                <a:effectLst/>
                <a:latin typeface="+mn-lt"/>
                <a:ea typeface="+mn-ea"/>
                <a:cs typeface="+mn-cs"/>
              </a:rPr>
              <a:t>工作质量很高，很多全局的优化改动对项目会带来很大的冲击，在他的努力下这些功能都实现了平稳过渡，使项目顺利过渡到新的架构上，大家对他的工作很满意。</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zh-CN" altLang="en-US" sz="1200" b="0" i="0" kern="1200" dirty="0" smtClean="0">
                <a:solidFill>
                  <a:schemeClr val="tx1"/>
                </a:solidFill>
                <a:effectLst/>
                <a:latin typeface="+mn-lt"/>
                <a:ea typeface="+mn-ea"/>
                <a:cs typeface="+mn-cs"/>
              </a:rPr>
              <a:t>工作表现非常好，他有很不错的技术理解力，擅长理解不熟悉领域，处理模糊地带工作</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a:t>
            </a:r>
            <a:r>
              <a:rPr lang="zh-CN" altLang="en-US" sz="1200" b="0" i="0" kern="1200" dirty="0" smtClean="0">
                <a:solidFill>
                  <a:schemeClr val="tx1"/>
                </a:solidFill>
                <a:effectLst/>
                <a:latin typeface="+mn-lt"/>
                <a:ea typeface="+mn-ea"/>
                <a:cs typeface="+mn-cs"/>
              </a:rPr>
              <a:t>完成的这些工作都是一些全局相关的工作，和很多模块有关系，复杂度很高，同时这里出的问题会影响整个项目的开发，特别是美术工作。</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zh-CN" altLang="en-US" dirty="0" smtClean="0"/>
              <a:t>、</a:t>
            </a:r>
            <a:r>
              <a:rPr lang="zh-CN" altLang="en-US" sz="1200" b="0" i="0" kern="1200" dirty="0" smtClean="0">
                <a:solidFill>
                  <a:schemeClr val="tx1"/>
                </a:solidFill>
                <a:effectLst/>
                <a:latin typeface="+mn-lt"/>
                <a:ea typeface="+mn-ea"/>
                <a:cs typeface="+mn-cs"/>
              </a:rPr>
              <a:t>尤其值得肯定的是他的沟通交流能力，可以把一个复杂工作推进。</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C908EB-C182-4547-AF36-616B0CAF076E}" type="slidenum">
              <a:rPr lang="zh-CN" altLang="en-US" smtClean="0"/>
              <a:t>3</a:t>
            </a:fld>
            <a:endParaRPr lang="zh-CN" altLang="en-US"/>
          </a:p>
        </p:txBody>
      </p:sp>
    </p:spTree>
    <p:extLst>
      <p:ext uri="{BB962C8B-B14F-4D97-AF65-F5344CB8AC3E}">
        <p14:creationId xmlns:p14="http://schemas.microsoft.com/office/powerpoint/2010/main" val="191117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67</a:t>
            </a:r>
            <a:r>
              <a:rPr lang="zh-CN" altLang="en-US" dirty="0" smtClean="0"/>
              <a:t>万三角形 </a:t>
            </a:r>
            <a:r>
              <a:rPr lang="en-US" altLang="zh-CN" dirty="0" smtClean="0"/>
              <a:t>560TI</a:t>
            </a:r>
            <a:endParaRPr lang="zh-CN" altLang="en-US" dirty="0"/>
          </a:p>
        </p:txBody>
      </p:sp>
      <p:sp>
        <p:nvSpPr>
          <p:cNvPr id="4" name="灯片编号占位符 3"/>
          <p:cNvSpPr>
            <a:spLocks noGrp="1"/>
          </p:cNvSpPr>
          <p:nvPr>
            <p:ph type="sldNum" sz="quarter" idx="10"/>
          </p:nvPr>
        </p:nvSpPr>
        <p:spPr/>
        <p:txBody>
          <a:bodyPr/>
          <a:lstStyle/>
          <a:p>
            <a:fld id="{3DC908EB-C182-4547-AF36-616B0CAF076E}" type="slidenum">
              <a:rPr lang="zh-CN" altLang="en-US" smtClean="0"/>
              <a:t>9</a:t>
            </a:fld>
            <a:endParaRPr lang="zh-CN" altLang="en-US"/>
          </a:p>
        </p:txBody>
      </p:sp>
    </p:spTree>
    <p:extLst>
      <p:ext uri="{BB962C8B-B14F-4D97-AF65-F5344CB8AC3E}">
        <p14:creationId xmlns:p14="http://schemas.microsoft.com/office/powerpoint/2010/main" val="73271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、合并顶点时需要判断是否是边界</a:t>
            </a:r>
            <a:endParaRPr lang="en-US" altLang="zh-CN" dirty="0" smtClean="0"/>
          </a:p>
          <a:p>
            <a:r>
              <a:rPr lang="en-US" altLang="zh-CN" dirty="0" smtClean="0"/>
              <a:t>2</a:t>
            </a:r>
            <a:r>
              <a:rPr lang="zh-CN" altLang="en-US" dirty="0" smtClean="0"/>
              <a:t>、交接处顶点刷上顶点色标记出来，</a:t>
            </a:r>
            <a:r>
              <a:rPr lang="en-US" altLang="zh-CN" dirty="0" err="1" smtClean="0"/>
              <a:t>fbx</a:t>
            </a:r>
            <a:r>
              <a:rPr lang="zh-CN" altLang="en-US" dirty="0" smtClean="0"/>
              <a:t>转换时特殊处理</a:t>
            </a:r>
            <a:endParaRPr lang="zh-CN" altLang="en-US" dirty="0"/>
          </a:p>
        </p:txBody>
      </p:sp>
      <p:sp>
        <p:nvSpPr>
          <p:cNvPr id="4" name="灯片编号占位符 3"/>
          <p:cNvSpPr>
            <a:spLocks noGrp="1"/>
          </p:cNvSpPr>
          <p:nvPr>
            <p:ph type="sldNum" sz="quarter" idx="10"/>
          </p:nvPr>
        </p:nvSpPr>
        <p:spPr/>
        <p:txBody>
          <a:bodyPr/>
          <a:lstStyle/>
          <a:p>
            <a:fld id="{3DC908EB-C182-4547-AF36-616B0CAF076E}" type="slidenum">
              <a:rPr lang="zh-CN" altLang="en-US" smtClean="0"/>
              <a:t>11</a:t>
            </a:fld>
            <a:endParaRPr lang="zh-CN" altLang="en-US"/>
          </a:p>
        </p:txBody>
      </p:sp>
    </p:spTree>
    <p:extLst>
      <p:ext uri="{BB962C8B-B14F-4D97-AF65-F5344CB8AC3E}">
        <p14:creationId xmlns:p14="http://schemas.microsoft.com/office/powerpoint/2010/main" val="404526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http://baike.oa.com/group/8/art/artdetail?artId=234</a:t>
            </a:r>
          </a:p>
          <a:p>
            <a:endParaRPr lang="zh-CN" altLang="en-US" dirty="0"/>
          </a:p>
        </p:txBody>
      </p:sp>
      <p:sp>
        <p:nvSpPr>
          <p:cNvPr id="4" name="灯片编号占位符 3"/>
          <p:cNvSpPr>
            <a:spLocks noGrp="1"/>
          </p:cNvSpPr>
          <p:nvPr>
            <p:ph type="sldNum" sz="quarter" idx="10"/>
          </p:nvPr>
        </p:nvSpPr>
        <p:spPr/>
        <p:txBody>
          <a:bodyPr/>
          <a:lstStyle/>
          <a:p>
            <a:fld id="{3DC908EB-C182-4547-AF36-616B0CAF076E}" type="slidenum">
              <a:rPr lang="zh-CN" altLang="en-US" smtClean="0"/>
              <a:t>13</a:t>
            </a:fld>
            <a:endParaRPr lang="zh-CN" altLang="en-US"/>
          </a:p>
        </p:txBody>
      </p:sp>
    </p:spTree>
    <p:extLst>
      <p:ext uri="{BB962C8B-B14F-4D97-AF65-F5344CB8AC3E}">
        <p14:creationId xmlns:p14="http://schemas.microsoft.com/office/powerpoint/2010/main" val="237043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难点：参数调整、美术沟通</a:t>
            </a:r>
            <a:endParaRPr lang="zh-CN" altLang="en-US" dirty="0"/>
          </a:p>
        </p:txBody>
      </p:sp>
      <p:sp>
        <p:nvSpPr>
          <p:cNvPr id="4" name="灯片编号占位符 3"/>
          <p:cNvSpPr>
            <a:spLocks noGrp="1"/>
          </p:cNvSpPr>
          <p:nvPr>
            <p:ph type="sldNum" sz="quarter" idx="10"/>
          </p:nvPr>
        </p:nvSpPr>
        <p:spPr/>
        <p:txBody>
          <a:bodyPr/>
          <a:lstStyle/>
          <a:p>
            <a:fld id="{3DC908EB-C182-4547-AF36-616B0CAF076E}" type="slidenum">
              <a:rPr lang="zh-CN" altLang="en-US" smtClean="0"/>
              <a:t>16</a:t>
            </a:fld>
            <a:endParaRPr lang="zh-CN" altLang="en-US"/>
          </a:p>
        </p:txBody>
      </p:sp>
    </p:spTree>
    <p:extLst>
      <p:ext uri="{BB962C8B-B14F-4D97-AF65-F5344CB8AC3E}">
        <p14:creationId xmlns:p14="http://schemas.microsoft.com/office/powerpoint/2010/main" val="165797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http://wuxia.qq.com/webplat/info/news_version3/5012/5013/5014/5015/m3486/201401/245215.shtml</a:t>
            </a:r>
            <a:endParaRPr lang="zh-CN" altLang="en-US" dirty="0"/>
          </a:p>
        </p:txBody>
      </p:sp>
      <p:sp>
        <p:nvSpPr>
          <p:cNvPr id="4" name="灯片编号占位符 3"/>
          <p:cNvSpPr>
            <a:spLocks noGrp="1"/>
          </p:cNvSpPr>
          <p:nvPr>
            <p:ph type="sldNum" sz="quarter" idx="10"/>
          </p:nvPr>
        </p:nvSpPr>
        <p:spPr/>
        <p:txBody>
          <a:bodyPr/>
          <a:lstStyle/>
          <a:p>
            <a:fld id="{3DC908EB-C182-4547-AF36-616B0CAF076E}" type="slidenum">
              <a:rPr lang="zh-CN" altLang="en-US" smtClean="0"/>
              <a:t>18</a:t>
            </a:fld>
            <a:endParaRPr lang="zh-CN" altLang="en-US"/>
          </a:p>
        </p:txBody>
      </p:sp>
    </p:spTree>
    <p:extLst>
      <p:ext uri="{BB962C8B-B14F-4D97-AF65-F5344CB8AC3E}">
        <p14:creationId xmlns:p14="http://schemas.microsoft.com/office/powerpoint/2010/main" val="412625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8" name="Slide Number Placeholder 7"/>
          <p:cNvSpPr>
            <a:spLocks noGrp="1"/>
          </p:cNvSpPr>
          <p:nvPr>
            <p:ph type="sldNum" sz="quarter" idx="11"/>
          </p:nvPr>
        </p:nvSpPr>
        <p:spPr/>
        <p:txBody>
          <a:bodyPr/>
          <a:lstStyle/>
          <a:p>
            <a:fld id="{BC4E4070-39D5-4CC5-B238-569191A88E3A}"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4E4070-39D5-4CC5-B238-569191A88E3A}"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4E4070-39D5-4CC5-B238-569191A88E3A}"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4E4070-39D5-4CC5-B238-569191A88E3A}"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FD0980-4D4D-4BB7-9EBF-9922B24D1F62}" type="datetimeFigureOut">
              <a:rPr lang="zh-CN" altLang="en-US" smtClean="0"/>
              <a:t>2014/2/13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4E4070-39D5-4CC5-B238-569191A88E3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8FD0980-4D4D-4BB7-9EBF-9922B24D1F62}" type="datetimeFigureOut">
              <a:rPr lang="zh-CN" altLang="en-US" smtClean="0"/>
              <a:t>2014/2/13</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C4E4070-39D5-4CC5-B238-569191A88E3A}"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km.oa.com/group/19907/articles/show/145158?kmref=search" TargetMode="External"/><Relationship Id="rId2" Type="http://schemas.openxmlformats.org/officeDocument/2006/relationships/hyperlink" Target="http://baike.oa.com/group/8/knowledge/articleshow/69889" TargetMode="External"/><Relationship Id="rId1" Type="http://schemas.openxmlformats.org/officeDocument/2006/relationships/slideLayout" Target="../slideLayouts/slideLayout2.xml"/><Relationship Id="rId5" Type="http://schemas.openxmlformats.org/officeDocument/2006/relationships/hyperlink" Target="http://km.oa.com/group/QSGameAegis/docs/show/125598" TargetMode="External"/><Relationship Id="rId4" Type="http://schemas.openxmlformats.org/officeDocument/2006/relationships/hyperlink" Target="http://km.oa.com/group/19907/articles/show/145147?kmref=search"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sssa2000.com/?p=686" TargetMode="External"/><Relationship Id="rId2" Type="http://schemas.openxmlformats.org/officeDocument/2006/relationships/hyperlink" Target="http://www.crytek.com/cryengine/presentations/spherical-skinning-with-dual-quaternions-and-qtangents" TargetMode="External"/><Relationship Id="rId1" Type="http://schemas.openxmlformats.org/officeDocument/2006/relationships/slideLayout" Target="../slideLayouts/slideLayout2.xml"/><Relationship Id="rId5" Type="http://schemas.openxmlformats.org/officeDocument/2006/relationships/hyperlink" Target="https://support.naturalmotion.com/ics/support/default.asp?deptID=5566&amp;_referrer" TargetMode="External"/><Relationship Id="rId4" Type="http://schemas.openxmlformats.org/officeDocument/2006/relationships/hyperlink" Target="https://developer.nvidia.com/apex-cloth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08720"/>
            <a:ext cx="7772400" cy="2531367"/>
          </a:xfrm>
        </p:spPr>
        <p:txBody>
          <a:bodyPr/>
          <a:lstStyle/>
          <a:p>
            <a:r>
              <a:rPr lang="en-US" altLang="zh-CN" sz="3600" b="1" dirty="0" smtClean="0">
                <a:solidFill>
                  <a:schemeClr val="accent3"/>
                </a:solidFill>
              </a:rPr>
              <a:t>Xiaomengli(</a:t>
            </a:r>
            <a:r>
              <a:rPr lang="zh-CN" altLang="en-US" sz="3600" b="1" dirty="0" smtClean="0">
                <a:solidFill>
                  <a:schemeClr val="accent3"/>
                </a:solidFill>
              </a:rPr>
              <a:t>李小猛</a:t>
            </a:r>
            <a:r>
              <a:rPr lang="en-US" altLang="zh-CN" sz="3600" b="1" dirty="0" smtClean="0">
                <a:solidFill>
                  <a:schemeClr val="accent3"/>
                </a:solidFill>
              </a:rPr>
              <a:t>)</a:t>
            </a:r>
            <a:r>
              <a:rPr lang="zh-CN" altLang="en-US" sz="3600" b="1" dirty="0" smtClean="0">
                <a:solidFill>
                  <a:schemeClr val="accent3"/>
                </a:solidFill>
              </a:rPr>
              <a:t>职级</a:t>
            </a:r>
            <a:r>
              <a:rPr lang="zh-CN" altLang="en-US" sz="3600" b="1" dirty="0">
                <a:solidFill>
                  <a:schemeClr val="accent3"/>
                </a:solidFill>
              </a:rPr>
              <a:t>面试自述</a:t>
            </a:r>
            <a:r>
              <a:rPr lang="zh-CN" altLang="en-US" sz="3600" dirty="0">
                <a:solidFill>
                  <a:schemeClr val="accent3"/>
                </a:solidFill>
              </a:rPr>
              <a:t> </a:t>
            </a:r>
            <a:endParaRPr lang="zh-CN" altLang="en-US" sz="3600" dirty="0"/>
          </a:p>
        </p:txBody>
      </p:sp>
      <p:sp>
        <p:nvSpPr>
          <p:cNvPr id="3" name="副标题 2"/>
          <p:cNvSpPr>
            <a:spLocks noGrp="1"/>
          </p:cNvSpPr>
          <p:nvPr>
            <p:ph type="subTitle" idx="1"/>
          </p:nvPr>
        </p:nvSpPr>
        <p:spPr/>
        <p:txBody>
          <a:bodyPr/>
          <a:lstStyle/>
          <a:p>
            <a:r>
              <a:rPr lang="en-US" altLang="zh-CN" b="1" dirty="0" smtClean="0">
                <a:solidFill>
                  <a:schemeClr val="accent3"/>
                </a:solidFill>
              </a:rPr>
              <a:t>			      Xiaomengli(</a:t>
            </a:r>
            <a:r>
              <a:rPr lang="zh-CN" altLang="en-US" b="1" dirty="0" smtClean="0">
                <a:solidFill>
                  <a:schemeClr val="accent3"/>
                </a:solidFill>
              </a:rPr>
              <a:t>李小猛）</a:t>
            </a:r>
            <a:r>
              <a:rPr lang="en-US" altLang="zh-CN" b="1" dirty="0">
                <a:solidFill>
                  <a:schemeClr val="accent3"/>
                </a:solidFill>
              </a:rPr>
              <a:t>			</a:t>
            </a:r>
            <a:r>
              <a:rPr lang="en-US" altLang="zh-CN" b="1" dirty="0" smtClean="0">
                <a:solidFill>
                  <a:schemeClr val="accent3"/>
                </a:solidFill>
              </a:rPr>
              <a:t>		     </a:t>
            </a:r>
            <a:r>
              <a:rPr lang="zh-CN" altLang="en-US" sz="1200" dirty="0" smtClean="0">
                <a:solidFill>
                  <a:schemeClr val="tx1">
                    <a:lumMod val="75000"/>
                    <a:lumOff val="25000"/>
                  </a:schemeClr>
                </a:solidFill>
              </a:rPr>
              <a:t>北极光</a:t>
            </a:r>
            <a:r>
              <a:rPr lang="zh-CN" altLang="en-US" sz="1200" dirty="0">
                <a:solidFill>
                  <a:schemeClr val="tx1">
                    <a:lumMod val="75000"/>
                    <a:lumOff val="25000"/>
                  </a:schemeClr>
                </a:solidFill>
              </a:rPr>
              <a:t>工作室</a:t>
            </a:r>
            <a:endParaRPr lang="en-US" altLang="zh-CN" sz="1200" dirty="0">
              <a:solidFill>
                <a:schemeClr val="tx1">
                  <a:lumMod val="75000"/>
                  <a:lumOff val="25000"/>
                </a:schemeClr>
              </a:solidFill>
            </a:endParaRPr>
          </a:p>
          <a:p>
            <a:pPr algn="r"/>
            <a:r>
              <a:rPr lang="zh-CN" altLang="en-US" sz="1200" dirty="0">
                <a:solidFill>
                  <a:schemeClr val="tx1">
                    <a:lumMod val="75000"/>
                    <a:lumOff val="25000"/>
                  </a:schemeClr>
                </a:solidFill>
              </a:rPr>
              <a:t>天涯明月刀（</a:t>
            </a:r>
            <a:r>
              <a:rPr lang="en-US" altLang="zh-CN" sz="1200" dirty="0">
                <a:solidFill>
                  <a:schemeClr val="tx1">
                    <a:lumMod val="75000"/>
                    <a:lumOff val="25000"/>
                  </a:schemeClr>
                </a:solidFill>
              </a:rPr>
              <a:t>QS-Game</a:t>
            </a:r>
            <a:r>
              <a:rPr lang="zh-CN" altLang="en-US" sz="1200" dirty="0">
                <a:solidFill>
                  <a:schemeClr val="tx1">
                    <a:lumMod val="75000"/>
                    <a:lumOff val="25000"/>
                  </a:schemeClr>
                </a:solidFill>
              </a:rPr>
              <a:t>） </a:t>
            </a:r>
            <a:endParaRPr lang="en-US" altLang="zh-CN" sz="1200" dirty="0">
              <a:solidFill>
                <a:schemeClr val="tx1">
                  <a:lumMod val="75000"/>
                  <a:lumOff val="25000"/>
                </a:schemeClr>
              </a:solidFill>
            </a:endParaRPr>
          </a:p>
          <a:p>
            <a:endParaRPr lang="zh-CN" altLang="en-US" dirty="0"/>
          </a:p>
        </p:txBody>
      </p:sp>
    </p:spTree>
    <p:extLst>
      <p:ext uri="{BB962C8B-B14F-4D97-AF65-F5344CB8AC3E}">
        <p14:creationId xmlns:p14="http://schemas.microsoft.com/office/powerpoint/2010/main" val="1152022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268760"/>
          </a:xfrm>
        </p:spPr>
        <p:txBody>
          <a:bodyPr/>
          <a:lstStyle/>
          <a:p>
            <a:r>
              <a:rPr lang="zh-CN" altLang="en-US" dirty="0">
                <a:solidFill>
                  <a:schemeClr val="accent3"/>
                </a:solidFill>
              </a:rPr>
              <a:t>最优化的顶点数据</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pPr marL="0" lvl="1" indent="0">
              <a:buNone/>
            </a:pPr>
            <a:r>
              <a:rPr lang="en-US" altLang="zh-CN" dirty="0"/>
              <a:t>Vertex stream</a:t>
            </a:r>
            <a:r>
              <a:rPr lang="zh-CN" altLang="en-US" dirty="0"/>
              <a:t>尺寸从</a:t>
            </a:r>
            <a:r>
              <a:rPr lang="en-US" altLang="zh-CN" dirty="0">
                <a:effectLst>
                  <a:outerShdw blurRad="38100" dist="38100" dir="2700000" algn="tl">
                    <a:srgbClr val="000000">
                      <a:alpha val="43137"/>
                    </a:srgbClr>
                  </a:outerShdw>
                </a:effectLst>
              </a:rPr>
              <a:t>72</a:t>
            </a:r>
            <a:r>
              <a:rPr lang="en-US" altLang="zh-CN" dirty="0"/>
              <a:t>bytes</a:t>
            </a:r>
            <a:r>
              <a:rPr lang="zh-CN" altLang="en-US" dirty="0"/>
              <a:t>压缩到</a:t>
            </a:r>
            <a:r>
              <a:rPr lang="en-US" altLang="zh-CN" dirty="0" smtClean="0">
                <a:effectLst>
                  <a:outerShdw blurRad="38100" dist="38100" dir="2700000" algn="tl">
                    <a:srgbClr val="000000">
                      <a:alpha val="43137"/>
                    </a:srgbClr>
                  </a:outerShdw>
                </a:effectLst>
              </a:rPr>
              <a:t>28</a:t>
            </a:r>
            <a:r>
              <a:rPr lang="en-US" altLang="zh-CN" dirty="0" smtClean="0"/>
              <a:t>bytes</a:t>
            </a:r>
            <a:endParaRPr lang="en-US" altLang="zh-CN" dirty="0"/>
          </a:p>
          <a:p>
            <a:r>
              <a:rPr lang="zh-CN" altLang="en-US" sz="1600" dirty="0" smtClean="0"/>
              <a:t> </a:t>
            </a:r>
            <a:r>
              <a:rPr lang="zh-CN" altLang="en-US" sz="1600" dirty="0" smtClean="0"/>
              <a:t>显</a:t>
            </a:r>
            <a:r>
              <a:rPr lang="zh-CN" altLang="en-US" sz="1600" dirty="0"/>
              <a:t>存</a:t>
            </a:r>
            <a:r>
              <a:rPr lang="zh-CN" altLang="en-US" sz="1600" dirty="0" smtClean="0"/>
              <a:t>节省</a:t>
            </a:r>
            <a:r>
              <a:rPr lang="en-US" altLang="zh-CN" sz="1600" dirty="0" smtClean="0"/>
              <a:t>		</a:t>
            </a:r>
            <a:r>
              <a:rPr lang="en-US" altLang="zh-CN" sz="1600" dirty="0" smtClean="0">
                <a:solidFill>
                  <a:srgbClr val="FF0000"/>
                </a:solidFill>
                <a:effectLst>
                  <a:outerShdw blurRad="38100" dist="38100" dir="2700000" algn="tl">
                    <a:srgbClr val="000000">
                      <a:alpha val="43137"/>
                    </a:srgbClr>
                  </a:outerShdw>
                </a:effectLst>
              </a:rPr>
              <a:t>69%</a:t>
            </a:r>
          </a:p>
          <a:p>
            <a:r>
              <a:rPr lang="zh-CN" altLang="en-US" sz="1600" dirty="0" smtClean="0"/>
              <a:t>渲染</a:t>
            </a:r>
            <a:r>
              <a:rPr lang="zh-CN" altLang="en-US" sz="1600" dirty="0"/>
              <a:t>性能</a:t>
            </a:r>
            <a:r>
              <a:rPr lang="zh-CN" altLang="en-US" sz="1600" dirty="0" smtClean="0"/>
              <a:t>提升</a:t>
            </a:r>
            <a:r>
              <a:rPr lang="en-US" altLang="zh-CN" sz="1600" dirty="0" smtClean="0"/>
              <a:t>	</a:t>
            </a:r>
            <a:r>
              <a:rPr lang="en-US" altLang="zh-CN" sz="1600" dirty="0" smtClean="0"/>
              <a:t>	</a:t>
            </a:r>
            <a:r>
              <a:rPr lang="en-US" altLang="zh-CN" sz="1600" dirty="0" smtClean="0">
                <a:solidFill>
                  <a:srgbClr val="FF0000"/>
                </a:solidFill>
                <a:effectLst>
                  <a:outerShdw blurRad="38100" dist="38100" dir="2700000" algn="tl">
                    <a:srgbClr val="000000">
                      <a:alpha val="43137"/>
                    </a:srgbClr>
                  </a:outerShdw>
                </a:effectLst>
              </a:rPr>
              <a:t>7</a:t>
            </a:r>
            <a:r>
              <a:rPr lang="en-US" altLang="zh-CN" sz="1600" dirty="0">
                <a:solidFill>
                  <a:srgbClr val="FF0000"/>
                </a:solidFill>
                <a:effectLst>
                  <a:outerShdw blurRad="38100" dist="38100" dir="2700000" algn="tl">
                    <a:srgbClr val="000000">
                      <a:alpha val="43137"/>
                    </a:srgbClr>
                  </a:outerShdw>
                </a:effectLst>
              </a:rPr>
              <a:t>%</a:t>
            </a:r>
          </a:p>
          <a:p>
            <a:pPr algn="ctr"/>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58463"/>
            <a:ext cx="3066958" cy="185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5576" y="1735169"/>
            <a:ext cx="1198302" cy="369332"/>
          </a:xfrm>
          <a:prstGeom prst="rect">
            <a:avLst/>
          </a:prstGeom>
          <a:noFill/>
        </p:spPr>
        <p:txBody>
          <a:bodyPr wrap="square" rtlCol="0">
            <a:spAutoFit/>
          </a:bodyPr>
          <a:lstStyle/>
          <a:p>
            <a:r>
              <a:rPr lang="en-US" altLang="zh-CN" dirty="0" smtClean="0"/>
              <a:t>Before:</a:t>
            </a:r>
            <a:endParaRPr lang="zh-CN" altLang="en-US" dirty="0"/>
          </a:p>
        </p:txBody>
      </p:sp>
      <p:sp>
        <p:nvSpPr>
          <p:cNvPr id="7" name="TextBox 6"/>
          <p:cNvSpPr txBox="1"/>
          <p:nvPr/>
        </p:nvSpPr>
        <p:spPr>
          <a:xfrm>
            <a:off x="4067944" y="1735169"/>
            <a:ext cx="1000065" cy="369332"/>
          </a:xfrm>
          <a:prstGeom prst="rect">
            <a:avLst/>
          </a:prstGeom>
          <a:noFill/>
        </p:spPr>
        <p:txBody>
          <a:bodyPr wrap="square" rtlCol="0">
            <a:spAutoFit/>
          </a:bodyPr>
          <a:lstStyle/>
          <a:p>
            <a:r>
              <a:rPr lang="en-US" altLang="zh-CN" dirty="0" smtClean="0"/>
              <a:t>After:</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534" y="2158463"/>
            <a:ext cx="28956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834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340768"/>
          </a:xfrm>
        </p:spPr>
        <p:txBody>
          <a:bodyPr/>
          <a:lstStyle/>
          <a:p>
            <a:r>
              <a:rPr lang="zh-CN" altLang="en-US" sz="4400" dirty="0">
                <a:solidFill>
                  <a:schemeClr val="accent3"/>
                </a:solidFill>
              </a:rPr>
              <a:t>最完美的</a:t>
            </a:r>
            <a:r>
              <a:rPr lang="en-US" altLang="zh-CN" sz="4400" dirty="0">
                <a:solidFill>
                  <a:schemeClr val="accent3"/>
                </a:solidFill>
              </a:rPr>
              <a:t>avatar</a:t>
            </a:r>
            <a:r>
              <a:rPr lang="zh-CN" altLang="en-US" sz="4400" dirty="0">
                <a:solidFill>
                  <a:schemeClr val="accent3"/>
                </a:solidFill>
              </a:rPr>
              <a:t>解决</a:t>
            </a:r>
            <a:r>
              <a:rPr lang="zh-CN" altLang="en-US" sz="4400" dirty="0" smtClean="0">
                <a:solidFill>
                  <a:schemeClr val="accent3"/>
                </a:solidFill>
              </a:rPr>
              <a:t>方案</a:t>
            </a:r>
            <a:endParaRPr lang="zh-CN" altLang="en-US" sz="4400" dirty="0">
              <a:solidFill>
                <a:schemeClr val="accent3"/>
              </a:solidFill>
            </a:endParaRPr>
          </a:p>
        </p:txBody>
      </p:sp>
      <p:sp>
        <p:nvSpPr>
          <p:cNvPr id="3" name="内容占位符 2"/>
          <p:cNvSpPr>
            <a:spLocks noGrp="1"/>
          </p:cNvSpPr>
          <p:nvPr>
            <p:ph idx="1"/>
          </p:nvPr>
        </p:nvSpPr>
        <p:spPr/>
        <p:txBody>
          <a:bodyPr/>
          <a:lstStyle/>
          <a:p>
            <a:r>
              <a:rPr lang="zh-CN" altLang="en-US" dirty="0" smtClean="0"/>
              <a:t>解决接缝</a:t>
            </a:r>
            <a:r>
              <a:rPr lang="en-US" altLang="zh-CN" dirty="0" smtClean="0"/>
              <a:t>UV</a:t>
            </a:r>
            <a:r>
              <a:rPr lang="zh-CN" altLang="en-US" dirty="0" smtClean="0"/>
              <a:t>边界的</a:t>
            </a:r>
            <a:r>
              <a:rPr lang="en-US" altLang="zh-CN" dirty="0" smtClean="0"/>
              <a:t>TBN</a:t>
            </a:r>
            <a:r>
              <a:rPr lang="zh-CN" altLang="en-US" dirty="0" smtClean="0"/>
              <a:t>问题</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smtClean="0"/>
              <a:t>解决了</a:t>
            </a:r>
            <a:r>
              <a:rPr lang="en-US" altLang="zh-CN" dirty="0" smtClean="0"/>
              <a:t>avatar</a:t>
            </a:r>
            <a:r>
              <a:rPr lang="zh-CN" altLang="en-US" dirty="0" smtClean="0"/>
              <a:t>接缝问题</a:t>
            </a:r>
            <a:endParaRPr lang="en-US" altLang="zh-CN" dirty="0" smtClean="0"/>
          </a:p>
          <a:p>
            <a:endParaRPr lang="en-US" altLang="zh-CN" dirty="0"/>
          </a:p>
          <a:p>
            <a:endParaRPr lang="en-US" altLang="zh-CN" dirty="0" smtClean="0"/>
          </a:p>
          <a:p>
            <a:endParaRPr lang="en-US" altLang="zh-CN" dirty="0"/>
          </a:p>
          <a:p>
            <a:r>
              <a:rPr lang="zh-CN" altLang="en-US" dirty="0" smtClean="0"/>
              <a:t>除了</a:t>
            </a:r>
            <a:r>
              <a:rPr lang="en-US" altLang="zh-CN" dirty="0" smtClean="0"/>
              <a:t>UNREAL3</a:t>
            </a:r>
            <a:r>
              <a:rPr lang="zh-CN" altLang="en-US" dirty="0" smtClean="0"/>
              <a:t>，没有其他引擎能解决以上问题</a:t>
            </a:r>
            <a:endParaRPr lang="en-US" altLang="zh-CN" dirty="0" smtClean="0"/>
          </a:p>
          <a:p>
            <a:endParaRPr lang="zh-CN" alt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695" y="1484784"/>
            <a:ext cx="2627387" cy="2093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789040"/>
            <a:ext cx="49815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440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2776"/>
          </a:xfrm>
        </p:spPr>
        <p:txBody>
          <a:bodyPr/>
          <a:lstStyle/>
          <a:p>
            <a:pPr>
              <a:lnSpc>
                <a:spcPct val="200000"/>
              </a:lnSpc>
            </a:pPr>
            <a:r>
              <a:rPr lang="en-US" altLang="zh-CN" dirty="0">
                <a:solidFill>
                  <a:schemeClr val="accent3"/>
                </a:solidFill>
              </a:rPr>
              <a:t>APEX</a:t>
            </a:r>
            <a:r>
              <a:rPr lang="zh-CN" altLang="en-US" dirty="0">
                <a:solidFill>
                  <a:schemeClr val="accent3"/>
                </a:solidFill>
              </a:rPr>
              <a:t>布料系统</a:t>
            </a:r>
            <a:endParaRPr lang="en-US" altLang="zh-CN" dirty="0">
              <a:solidFill>
                <a:schemeClr val="accent3"/>
              </a:solidFill>
            </a:endParaRPr>
          </a:p>
        </p:txBody>
      </p:sp>
      <p:sp>
        <p:nvSpPr>
          <p:cNvPr id="4" name="内容占位符 3"/>
          <p:cNvSpPr>
            <a:spLocks noGrp="1"/>
          </p:cNvSpPr>
          <p:nvPr>
            <p:ph idx="1"/>
          </p:nvPr>
        </p:nvSpPr>
        <p:spPr/>
        <p:txBody>
          <a:bodyPr/>
          <a:lstStyle/>
          <a:p>
            <a:pPr>
              <a:lnSpc>
                <a:spcPct val="200000"/>
              </a:lnSpc>
            </a:pPr>
            <a:r>
              <a:rPr lang="zh-CN" altLang="en-US" dirty="0">
                <a:solidFill>
                  <a:schemeClr val="tx1"/>
                </a:solidFill>
              </a:rPr>
              <a:t>天涯明月</a:t>
            </a:r>
            <a:r>
              <a:rPr lang="zh-CN" altLang="en-US" dirty="0" smtClean="0">
                <a:solidFill>
                  <a:schemeClr val="tx1"/>
                </a:solidFill>
              </a:rPr>
              <a:t>刀布料系统的优势</a:t>
            </a:r>
            <a:endParaRPr lang="en-US" altLang="zh-CN" dirty="0" smtClean="0">
              <a:solidFill>
                <a:schemeClr val="tx1"/>
              </a:solidFill>
            </a:endParaRPr>
          </a:p>
          <a:p>
            <a:pPr>
              <a:lnSpc>
                <a:spcPct val="200000"/>
              </a:lnSpc>
            </a:pPr>
            <a:r>
              <a:rPr lang="zh-CN" altLang="en-US" dirty="0" smtClean="0">
                <a:solidFill>
                  <a:schemeClr val="tx1"/>
                </a:solidFill>
              </a:rPr>
              <a:t>对比其他游戏的布料</a:t>
            </a:r>
            <a:endParaRPr lang="en-US" altLang="zh-CN" dirty="0" smtClean="0">
              <a:solidFill>
                <a:schemeClr val="tx1"/>
              </a:solidFill>
            </a:endParaRPr>
          </a:p>
          <a:p>
            <a:pPr>
              <a:lnSpc>
                <a:spcPct val="200000"/>
              </a:lnSpc>
            </a:pPr>
            <a:r>
              <a:rPr lang="zh-CN" altLang="en-US" dirty="0">
                <a:solidFill>
                  <a:schemeClr val="tx1"/>
                </a:solidFill>
              </a:rPr>
              <a:t>技术难点</a:t>
            </a:r>
            <a:endParaRPr lang="en-US" altLang="zh-CN" dirty="0" smtClean="0">
              <a:solidFill>
                <a:schemeClr val="tx1"/>
              </a:solidFill>
            </a:endParaRPr>
          </a:p>
        </p:txBody>
      </p:sp>
    </p:spTree>
    <p:extLst>
      <p:ext uri="{BB962C8B-B14F-4D97-AF65-F5344CB8AC3E}">
        <p14:creationId xmlns:p14="http://schemas.microsoft.com/office/powerpoint/2010/main" val="260738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2776"/>
          </a:xfrm>
        </p:spPr>
        <p:txBody>
          <a:bodyPr/>
          <a:lstStyle/>
          <a:p>
            <a:pPr>
              <a:lnSpc>
                <a:spcPct val="200000"/>
              </a:lnSpc>
            </a:pPr>
            <a:r>
              <a:rPr lang="zh-CN" altLang="en-US" sz="4400" dirty="0" smtClean="0">
                <a:solidFill>
                  <a:schemeClr val="accent3"/>
                </a:solidFill>
              </a:rPr>
              <a:t>天涯</a:t>
            </a:r>
            <a:r>
              <a:rPr lang="zh-CN" altLang="en-US" sz="4400" dirty="0">
                <a:solidFill>
                  <a:schemeClr val="accent3"/>
                </a:solidFill>
              </a:rPr>
              <a:t>明月刀布料系统的</a:t>
            </a:r>
            <a:r>
              <a:rPr lang="zh-CN" altLang="en-US" sz="4400" dirty="0" smtClean="0">
                <a:solidFill>
                  <a:schemeClr val="accent3"/>
                </a:solidFill>
              </a:rPr>
              <a:t>优势</a:t>
            </a:r>
            <a:endParaRPr lang="en-US" altLang="zh-CN" sz="4400" dirty="0">
              <a:solidFill>
                <a:schemeClr val="accent3"/>
              </a:solidFill>
            </a:endParaRPr>
          </a:p>
        </p:txBody>
      </p:sp>
      <p:sp>
        <p:nvSpPr>
          <p:cNvPr id="4" name="内容占位符 3"/>
          <p:cNvSpPr>
            <a:spLocks noGrp="1"/>
          </p:cNvSpPr>
          <p:nvPr>
            <p:ph idx="1"/>
          </p:nvPr>
        </p:nvSpPr>
        <p:spPr/>
        <p:txBody>
          <a:bodyPr>
            <a:normAutofit/>
          </a:bodyPr>
          <a:lstStyle/>
          <a:p>
            <a:pPr marL="400050">
              <a:buFont typeface="+mj-lt"/>
              <a:buAutoNum type="arabicPeriod"/>
            </a:pPr>
            <a:r>
              <a:rPr lang="zh-CN" altLang="en-US" dirty="0" smtClean="0">
                <a:solidFill>
                  <a:schemeClr val="tx1"/>
                </a:solidFill>
              </a:rPr>
              <a:t>大面积布料</a:t>
            </a:r>
            <a:endParaRPr lang="en-US" altLang="zh-CN" dirty="0" smtClean="0">
              <a:solidFill>
                <a:schemeClr val="tx1"/>
              </a:solidFill>
            </a:endParaRPr>
          </a:p>
          <a:p>
            <a:pPr marL="800100" lvl="1" indent="-342900"/>
            <a:r>
              <a:rPr lang="zh-CN" altLang="en-US" dirty="0" smtClean="0"/>
              <a:t>更饱满飘逸的效果</a:t>
            </a:r>
            <a:endParaRPr lang="en-US" altLang="zh-CN" dirty="0" smtClean="0"/>
          </a:p>
          <a:p>
            <a:pPr marL="800100" lvl="1" indent="-342900"/>
            <a:r>
              <a:rPr lang="zh-CN" altLang="en-US" dirty="0"/>
              <a:t>更</a:t>
            </a:r>
            <a:r>
              <a:rPr lang="zh-CN" altLang="en-US" dirty="0" smtClean="0"/>
              <a:t>多样性的</a:t>
            </a:r>
            <a:r>
              <a:rPr lang="zh-CN" altLang="en-US" dirty="0" smtClean="0"/>
              <a:t>服装设计</a:t>
            </a:r>
            <a:endParaRPr lang="en-US" altLang="zh-CN" dirty="0" smtClean="0"/>
          </a:p>
          <a:p>
            <a:pPr marL="400050">
              <a:buFont typeface="+mj-lt"/>
              <a:buAutoNum type="arabicPeriod"/>
            </a:pPr>
            <a:r>
              <a:rPr lang="zh-CN" altLang="en-US" dirty="0">
                <a:solidFill>
                  <a:schemeClr val="tx1"/>
                </a:solidFill>
              </a:rPr>
              <a:t>摆动</a:t>
            </a:r>
            <a:r>
              <a:rPr lang="zh-CN" altLang="en-US" dirty="0" smtClean="0">
                <a:solidFill>
                  <a:schemeClr val="tx1"/>
                </a:solidFill>
              </a:rPr>
              <a:t>幅度大</a:t>
            </a:r>
            <a:endParaRPr lang="en-US" altLang="zh-CN" dirty="0" smtClean="0">
              <a:solidFill>
                <a:schemeClr val="tx1"/>
              </a:solidFill>
            </a:endParaRPr>
          </a:p>
          <a:p>
            <a:pPr marL="800100" lvl="1"/>
            <a:r>
              <a:rPr lang="zh-CN" altLang="en-US" dirty="0" smtClean="0"/>
              <a:t>不</a:t>
            </a:r>
            <a:r>
              <a:rPr lang="zh-CN" altLang="en-US" dirty="0"/>
              <a:t>限制布料顶点的</a:t>
            </a:r>
            <a:r>
              <a:rPr lang="zh-CN" altLang="en-US" dirty="0" smtClean="0"/>
              <a:t>移动</a:t>
            </a:r>
            <a:endParaRPr lang="en-US" altLang="zh-CN" dirty="0" smtClean="0"/>
          </a:p>
          <a:p>
            <a:pPr marL="800100" lvl="1"/>
            <a:r>
              <a:rPr lang="zh-CN" altLang="en-US" dirty="0" smtClean="0"/>
              <a:t>真实的质感</a:t>
            </a:r>
            <a:endParaRPr lang="en-US" altLang="zh-CN" dirty="0" smtClean="0"/>
          </a:p>
          <a:p>
            <a:pPr marL="400050">
              <a:buFont typeface="+mj-lt"/>
              <a:buAutoNum type="arabicPeriod"/>
            </a:pPr>
            <a:r>
              <a:rPr lang="zh-CN" altLang="en-US" dirty="0" smtClean="0">
                <a:solidFill>
                  <a:schemeClr val="tx1"/>
                </a:solidFill>
              </a:rPr>
              <a:t>真实</a:t>
            </a:r>
            <a:r>
              <a:rPr lang="zh-CN" altLang="en-US" dirty="0" smtClean="0">
                <a:solidFill>
                  <a:schemeClr val="tx1"/>
                </a:solidFill>
              </a:rPr>
              <a:t>碰撞</a:t>
            </a:r>
            <a:endParaRPr lang="en-US" altLang="zh-CN" dirty="0" smtClean="0">
              <a:solidFill>
                <a:schemeClr val="tx1"/>
              </a:solidFill>
            </a:endParaRPr>
          </a:p>
          <a:p>
            <a:pPr marL="800100" lvl="1" indent="-342900"/>
            <a:r>
              <a:rPr lang="zh-CN" altLang="en-US" dirty="0" smtClean="0"/>
              <a:t>更</a:t>
            </a:r>
            <a:r>
              <a:rPr lang="zh-CN" altLang="en-US" dirty="0" smtClean="0"/>
              <a:t>真实完美的游戏体验</a:t>
            </a:r>
            <a:endParaRPr lang="en-US" altLang="zh-CN" dirty="0" smtClean="0"/>
          </a:p>
          <a:p>
            <a:pPr marL="457200" lvl="1" indent="0">
              <a:buNone/>
            </a:pPr>
            <a:endParaRPr lang="en-US" altLang="zh-CN" dirty="0"/>
          </a:p>
          <a:p>
            <a:pPr marL="400050">
              <a:lnSpc>
                <a:spcPct val="150000"/>
              </a:lnSpc>
              <a:buFont typeface="Wingdings" pitchFamily="2" charset="2"/>
              <a:buChar char="Ø"/>
            </a:pPr>
            <a:r>
              <a:rPr lang="zh-CN" altLang="en-US" sz="2000" dirty="0" smtClean="0">
                <a:solidFill>
                  <a:schemeClr val="accent3"/>
                </a:solidFill>
              </a:rPr>
              <a:t>市面</a:t>
            </a:r>
            <a:r>
              <a:rPr lang="zh-CN" altLang="en-US" sz="2000" dirty="0">
                <a:solidFill>
                  <a:schemeClr val="accent3"/>
                </a:solidFill>
              </a:rPr>
              <a:t>上</a:t>
            </a:r>
            <a:r>
              <a:rPr lang="zh-CN" altLang="en-US" sz="2000" dirty="0" smtClean="0">
                <a:solidFill>
                  <a:schemeClr val="accent3"/>
                </a:solidFill>
              </a:rPr>
              <a:t>没有游戏同时支持这三点</a:t>
            </a:r>
            <a:endParaRPr lang="en-US" altLang="zh-CN" sz="1400" dirty="0">
              <a:solidFill>
                <a:schemeClr val="accent3"/>
              </a:solidFill>
            </a:endParaRPr>
          </a:p>
          <a:p>
            <a:pPr marL="800100" lvl="1">
              <a:lnSpc>
                <a:spcPct val="150000"/>
              </a:lnSpc>
            </a:pPr>
            <a:r>
              <a:rPr lang="zh-CN" altLang="en-US" sz="1400" dirty="0">
                <a:solidFill>
                  <a:schemeClr val="tx1"/>
                </a:solidFill>
              </a:rPr>
              <a:t>更高的技术门槛</a:t>
            </a:r>
            <a:endParaRPr lang="en-US" altLang="zh-CN" sz="1400" dirty="0">
              <a:solidFill>
                <a:schemeClr val="tx1"/>
              </a:solidFill>
            </a:endParaRPr>
          </a:p>
          <a:p>
            <a:pPr marL="800100" lvl="1"/>
            <a:endParaRPr lang="en-US" altLang="zh-CN" dirty="0"/>
          </a:p>
          <a:p>
            <a:pPr marL="800100" lvl="1" indent="-342900"/>
            <a:endParaRPr lang="en-US" altLang="zh-CN" dirty="0"/>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2776"/>
            <a:ext cx="280831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49827" y="6372036"/>
            <a:ext cx="2939847" cy="369332"/>
          </a:xfrm>
          <a:prstGeom prst="rect">
            <a:avLst/>
          </a:prstGeom>
          <a:noFill/>
        </p:spPr>
        <p:txBody>
          <a:bodyPr wrap="square" rtlCol="0">
            <a:spAutoFit/>
          </a:bodyPr>
          <a:lstStyle/>
          <a:p>
            <a:r>
              <a:rPr lang="zh-CN" altLang="en-US" dirty="0" smtClean="0"/>
              <a:t>播放视频：</a:t>
            </a:r>
            <a:r>
              <a:rPr lang="en-US" altLang="zh-CN" dirty="0" smtClean="0"/>
              <a:t>QS</a:t>
            </a:r>
            <a:r>
              <a:rPr lang="zh-CN" altLang="en-US" dirty="0" smtClean="0"/>
              <a:t>布料效果</a:t>
            </a:r>
            <a:endParaRPr lang="en-US" altLang="zh-CN" dirty="0" smtClean="0"/>
          </a:p>
        </p:txBody>
      </p:sp>
    </p:spTree>
    <p:extLst>
      <p:ext uri="{BB962C8B-B14F-4D97-AF65-F5344CB8AC3E}">
        <p14:creationId xmlns:p14="http://schemas.microsoft.com/office/powerpoint/2010/main" val="69680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340768"/>
          </a:xfrm>
        </p:spPr>
        <p:txBody>
          <a:bodyPr/>
          <a:lstStyle/>
          <a:p>
            <a:r>
              <a:rPr lang="zh-CN" altLang="en-US" dirty="0" smtClean="0">
                <a:solidFill>
                  <a:schemeClr val="accent3"/>
                </a:solidFill>
              </a:rPr>
              <a:t>对比其他</a:t>
            </a:r>
            <a:r>
              <a:rPr lang="zh-CN" altLang="en-US" dirty="0">
                <a:solidFill>
                  <a:schemeClr val="accent3"/>
                </a:solidFill>
              </a:rPr>
              <a:t>游戏的</a:t>
            </a:r>
            <a:r>
              <a:rPr lang="zh-CN" altLang="en-US" dirty="0" smtClean="0">
                <a:solidFill>
                  <a:schemeClr val="accent3"/>
                </a:solidFill>
              </a:rPr>
              <a:t>布料</a:t>
            </a:r>
            <a:endParaRPr lang="en-US" altLang="zh-CN" dirty="0">
              <a:solidFill>
                <a:schemeClr val="accent3"/>
              </a:solidFill>
            </a:endParaRPr>
          </a:p>
        </p:txBody>
      </p:sp>
      <p:sp>
        <p:nvSpPr>
          <p:cNvPr id="3" name="内容占位符 2"/>
          <p:cNvSpPr>
            <a:spLocks noGrp="1"/>
          </p:cNvSpPr>
          <p:nvPr>
            <p:ph idx="1"/>
          </p:nvPr>
        </p:nvSpPr>
        <p:spPr/>
        <p:txBody>
          <a:bodyPr/>
          <a:lstStyle/>
          <a:p>
            <a:r>
              <a:rPr lang="zh-CN" altLang="en-US" dirty="0" smtClean="0"/>
              <a:t>其他游戏的布料应用</a:t>
            </a:r>
            <a:endParaRPr lang="en-US" altLang="zh-CN" dirty="0" smtClean="0"/>
          </a:p>
          <a:p>
            <a:pPr lvl="1"/>
            <a:r>
              <a:rPr lang="zh-CN" altLang="en-US" dirty="0" smtClean="0"/>
              <a:t>龙剑、九阴这类游戏</a:t>
            </a:r>
            <a:endParaRPr lang="en-US" altLang="zh-CN" dirty="0" smtClean="0"/>
          </a:p>
          <a:p>
            <a:pPr lvl="2"/>
            <a:r>
              <a:rPr lang="zh-CN" altLang="en-US" dirty="0" smtClean="0"/>
              <a:t>大面积使用布料，没有碰撞</a:t>
            </a:r>
            <a:endParaRPr lang="en-US" altLang="zh-CN" dirty="0" smtClean="0"/>
          </a:p>
          <a:p>
            <a:pPr lvl="2"/>
            <a:r>
              <a:rPr lang="zh-CN" altLang="en-US" dirty="0" smtClean="0"/>
              <a:t>为了避免穿帮</a:t>
            </a:r>
            <a:r>
              <a:rPr lang="zh-CN" altLang="en-US" dirty="0"/>
              <a:t>很大的限制了布料顶点的移动范围</a:t>
            </a:r>
            <a:endParaRPr lang="en-US" altLang="zh-CN" dirty="0" smtClean="0"/>
          </a:p>
          <a:p>
            <a:pPr lvl="2"/>
            <a:r>
              <a:rPr lang="zh-CN" altLang="en-US" dirty="0" smtClean="0"/>
              <a:t>最后的效果像是裙子里用钢丝固定住，非常生硬</a:t>
            </a:r>
            <a:endParaRPr lang="en-US" altLang="zh-CN" dirty="0" smtClean="0"/>
          </a:p>
          <a:p>
            <a:pPr lvl="2"/>
            <a:endParaRPr lang="en-US" altLang="zh-CN" dirty="0" smtClean="0"/>
          </a:p>
          <a:p>
            <a:pPr lvl="1"/>
            <a:r>
              <a:rPr lang="zh-CN" altLang="en-US" dirty="0" smtClean="0"/>
              <a:t>兄弟项目剑灵、魔兽世界等其他游戏</a:t>
            </a:r>
            <a:endParaRPr lang="en-US" altLang="zh-CN" dirty="0" smtClean="0"/>
          </a:p>
          <a:p>
            <a:pPr lvl="2"/>
            <a:r>
              <a:rPr lang="zh-CN" altLang="en-US" dirty="0"/>
              <a:t>不</a:t>
            </a:r>
            <a:r>
              <a:rPr lang="zh-CN" altLang="en-US" dirty="0" smtClean="0"/>
              <a:t>限制布料顶点移动范围或少量限制</a:t>
            </a:r>
            <a:endParaRPr lang="en-US" altLang="zh-CN" dirty="0" smtClean="0"/>
          </a:p>
          <a:p>
            <a:pPr lvl="2"/>
            <a:r>
              <a:rPr lang="zh-CN" altLang="en-US" dirty="0" smtClean="0"/>
              <a:t>布料和身体没有碰撞，所以只能做很短的裙子和长条形布料</a:t>
            </a:r>
            <a:endParaRPr lang="en-US" altLang="zh-CN" dirty="0" smtClean="0"/>
          </a:p>
          <a:p>
            <a:pPr lvl="2"/>
            <a:r>
              <a:rPr lang="zh-CN" altLang="en-US" dirty="0" smtClean="0"/>
              <a:t>虽然还是会穿帮，但是因为面积不大所以可以忍</a:t>
            </a:r>
            <a:endParaRPr lang="en-US" altLang="zh-CN" dirty="0" smtClean="0"/>
          </a:p>
          <a:p>
            <a:pPr marL="914400" lvl="2" indent="0">
              <a:buNone/>
            </a:pPr>
            <a:endParaRPr lang="en-US" altLang="zh-CN" dirty="0" smtClean="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4124134"/>
            <a:ext cx="1687265" cy="255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653136"/>
            <a:ext cx="1584970" cy="2030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628800"/>
            <a:ext cx="13811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877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3"/>
                </a:solidFill>
              </a:rPr>
              <a:t>技术</a:t>
            </a:r>
            <a:r>
              <a:rPr lang="zh-CN" altLang="en-US" dirty="0" smtClean="0">
                <a:solidFill>
                  <a:schemeClr val="accent3"/>
                </a:solidFill>
              </a:rPr>
              <a:t>难点</a:t>
            </a:r>
            <a:endParaRPr lang="zh-CN" altLang="en-US" dirty="0">
              <a:solidFill>
                <a:schemeClr val="accent3"/>
              </a:solidFill>
            </a:endParaRPr>
          </a:p>
        </p:txBody>
      </p:sp>
      <p:sp>
        <p:nvSpPr>
          <p:cNvPr id="3" name="内容占位符 2"/>
          <p:cNvSpPr>
            <a:spLocks noGrp="1"/>
          </p:cNvSpPr>
          <p:nvPr>
            <p:ph idx="1"/>
          </p:nvPr>
        </p:nvSpPr>
        <p:spPr/>
        <p:txBody>
          <a:bodyPr/>
          <a:lstStyle/>
          <a:p>
            <a:r>
              <a:rPr lang="zh-CN" altLang="en-US" dirty="0">
                <a:solidFill>
                  <a:schemeClr val="tx1"/>
                </a:solidFill>
              </a:rPr>
              <a:t>真实</a:t>
            </a:r>
            <a:r>
              <a:rPr lang="zh-CN" altLang="en-US" dirty="0" smtClean="0">
                <a:solidFill>
                  <a:schemeClr val="tx1"/>
                </a:solidFill>
              </a:rPr>
              <a:t>碰撞</a:t>
            </a:r>
            <a:endParaRPr lang="en-US" altLang="zh-CN" dirty="0" smtClean="0">
              <a:solidFill>
                <a:schemeClr val="tx1"/>
              </a:solidFill>
            </a:endParaRPr>
          </a:p>
          <a:p>
            <a:pPr lvl="1"/>
            <a:r>
              <a:rPr lang="zh-CN" altLang="en-US" dirty="0" smtClean="0"/>
              <a:t>角色采用的</a:t>
            </a:r>
            <a:r>
              <a:rPr lang="en-US" altLang="zh-CN" dirty="0" smtClean="0"/>
              <a:t>avatar</a:t>
            </a:r>
            <a:r>
              <a:rPr lang="zh-CN" altLang="en-US" dirty="0" smtClean="0"/>
              <a:t>系统，而我们使用的</a:t>
            </a:r>
            <a:r>
              <a:rPr lang="en-US" altLang="zh-CN" dirty="0" smtClean="0"/>
              <a:t>APEX1.2</a:t>
            </a:r>
            <a:r>
              <a:rPr lang="zh-CN" altLang="en-US" dirty="0" smtClean="0"/>
              <a:t>只支持一个模型文件的碰撞，意味着头发将不能和身体、裙子不能和腿产生碰撞。</a:t>
            </a:r>
            <a:endParaRPr lang="en-US" altLang="zh-CN" dirty="0" smtClean="0"/>
          </a:p>
          <a:p>
            <a:pPr lvl="1"/>
            <a:r>
              <a:rPr lang="zh-CN" altLang="en-US" dirty="0"/>
              <a:t>解决</a:t>
            </a:r>
            <a:r>
              <a:rPr lang="zh-CN" altLang="en-US" dirty="0" smtClean="0"/>
              <a:t>方法：</a:t>
            </a:r>
            <a:endParaRPr lang="en-US" altLang="zh-CN" dirty="0" smtClean="0"/>
          </a:p>
          <a:p>
            <a:pPr marL="1257300" lvl="2" indent="-342900">
              <a:buFont typeface="+mj-lt"/>
              <a:buAutoNum type="arabicPeriod"/>
            </a:pPr>
            <a:r>
              <a:rPr lang="en-US" altLang="zh-CN" dirty="0" smtClean="0"/>
              <a:t>avatar</a:t>
            </a:r>
            <a:r>
              <a:rPr lang="zh-CN" altLang="en-US" dirty="0" smtClean="0"/>
              <a:t>个部件按一定规则分为主从布料模型，在从模型里设置布料碰撞体但没有布料；</a:t>
            </a:r>
            <a:endParaRPr lang="en-US" altLang="zh-CN" dirty="0" smtClean="0"/>
          </a:p>
          <a:p>
            <a:pPr marL="1257300" lvl="2" indent="-342900">
              <a:buFont typeface="+mj-lt"/>
              <a:buAutoNum type="arabicPeriod"/>
            </a:pPr>
            <a:r>
              <a:rPr lang="zh-CN" altLang="en-US" dirty="0"/>
              <a:t>模型</a:t>
            </a:r>
            <a:r>
              <a:rPr lang="zh-CN" altLang="en-US" dirty="0" smtClean="0"/>
              <a:t>文件载入内存后解析并配对主从模型，比如头是身体的主，腰是腿的主；</a:t>
            </a:r>
            <a:endParaRPr lang="en-US" altLang="zh-CN" dirty="0" smtClean="0"/>
          </a:p>
          <a:p>
            <a:pPr marL="1257300" lvl="2" indent="-342900">
              <a:buFont typeface="+mj-lt"/>
              <a:buAutoNum type="arabicPeriod"/>
            </a:pPr>
            <a:r>
              <a:rPr lang="zh-CN" altLang="en-US" dirty="0" smtClean="0"/>
              <a:t>解析并提取从模型的碰撞数据，然后将其合并到主模型中；</a:t>
            </a:r>
            <a:endParaRPr lang="en-US" altLang="zh-CN" dirty="0" smtClean="0"/>
          </a:p>
          <a:p>
            <a:pPr marL="457200"/>
            <a:r>
              <a:rPr lang="zh-CN" altLang="en-US" dirty="0" smtClean="0">
                <a:solidFill>
                  <a:schemeClr val="tx1"/>
                </a:solidFill>
              </a:rPr>
              <a:t>布料的穿帮问题</a:t>
            </a:r>
            <a:endParaRPr lang="en-US" altLang="zh-CN" dirty="0" smtClean="0">
              <a:solidFill>
                <a:schemeClr val="tx1"/>
              </a:solidFill>
            </a:endParaRPr>
          </a:p>
          <a:p>
            <a:pPr marL="857250" lvl="1"/>
            <a:r>
              <a:rPr lang="zh-CN" altLang="en-US" dirty="0" smtClean="0"/>
              <a:t>因为布料和身体有碰撞，在角色高速位移或者瞬移的时候会出现布料卡入身体中出不来的情况</a:t>
            </a:r>
            <a:endParaRPr lang="en-US" altLang="zh-CN" dirty="0" smtClean="0"/>
          </a:p>
          <a:p>
            <a:pPr marL="857250" lvl="1"/>
            <a:r>
              <a:rPr lang="zh-CN" altLang="en-US" dirty="0"/>
              <a:t>解决</a:t>
            </a:r>
            <a:r>
              <a:rPr lang="zh-CN" altLang="en-US" dirty="0" smtClean="0"/>
              <a:t>方法：整体限制布料每帧位移的移动速度和旋转角度，在极端情况下停一帧更新布料并把布料顶点</a:t>
            </a:r>
            <a:r>
              <a:rPr lang="en-US" altLang="zh-CN" dirty="0" smtClean="0"/>
              <a:t>reset</a:t>
            </a:r>
            <a:r>
              <a:rPr lang="zh-CN" altLang="en-US" dirty="0" smtClean="0"/>
              <a:t>到初始位置。</a:t>
            </a:r>
            <a:endParaRPr lang="zh-CN" altLang="en-US" dirty="0"/>
          </a:p>
        </p:txBody>
      </p:sp>
    </p:spTree>
    <p:extLst>
      <p:ext uri="{BB962C8B-B14F-4D97-AF65-F5344CB8AC3E}">
        <p14:creationId xmlns:p14="http://schemas.microsoft.com/office/powerpoint/2010/main" val="427841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3"/>
                </a:solidFill>
              </a:rPr>
              <a:t>角色</a:t>
            </a:r>
            <a:r>
              <a:rPr lang="en-US" altLang="zh-CN" dirty="0">
                <a:solidFill>
                  <a:schemeClr val="accent3"/>
                </a:solidFill>
              </a:rPr>
              <a:t>Look-at</a:t>
            </a:r>
            <a:endParaRPr lang="zh-CN" altLang="en-US" dirty="0">
              <a:solidFill>
                <a:schemeClr val="accent3"/>
              </a:solidFill>
            </a:endParaRPr>
          </a:p>
        </p:txBody>
      </p:sp>
      <p:sp>
        <p:nvSpPr>
          <p:cNvPr id="3" name="内容占位符 2"/>
          <p:cNvSpPr>
            <a:spLocks noGrp="1"/>
          </p:cNvSpPr>
          <p:nvPr>
            <p:ph idx="1"/>
          </p:nvPr>
        </p:nvSpPr>
        <p:spPr/>
        <p:txBody>
          <a:bodyPr>
            <a:normAutofit/>
          </a:bodyPr>
          <a:lstStyle/>
          <a:p>
            <a:r>
              <a:rPr lang="zh-CN" altLang="en-US" dirty="0" smtClean="0"/>
              <a:t>实现流程</a:t>
            </a:r>
            <a:endParaRPr lang="en-US" altLang="zh-CN" dirty="0" smtClean="0"/>
          </a:p>
          <a:p>
            <a:pPr lvl="1"/>
            <a:r>
              <a:rPr lang="en-US" altLang="zh-CN" dirty="0" smtClean="0"/>
              <a:t>Boss</a:t>
            </a:r>
            <a:r>
              <a:rPr lang="zh-CN" altLang="en-US" dirty="0" smtClean="0"/>
              <a:t>提出实现的效果：从剑灵提升到黑色沙漠级别</a:t>
            </a:r>
            <a:endParaRPr lang="en-US" altLang="zh-CN" dirty="0" smtClean="0"/>
          </a:p>
          <a:p>
            <a:pPr lvl="1"/>
            <a:r>
              <a:rPr lang="zh-CN" altLang="en-US" dirty="0" smtClean="0"/>
              <a:t>编程</a:t>
            </a:r>
            <a:endParaRPr lang="en-US" altLang="zh-CN" dirty="0" smtClean="0"/>
          </a:p>
          <a:p>
            <a:pPr lvl="2"/>
            <a:r>
              <a:rPr lang="zh-CN" altLang="en-US" dirty="0"/>
              <a:t>头部</a:t>
            </a:r>
            <a:r>
              <a:rPr lang="zh-CN" altLang="en-US" dirty="0" smtClean="0"/>
              <a:t>逻辑</a:t>
            </a:r>
            <a:endParaRPr lang="en-US" altLang="zh-CN" dirty="0" smtClean="0"/>
          </a:p>
          <a:p>
            <a:pPr lvl="2"/>
            <a:r>
              <a:rPr lang="zh-CN" altLang="en-US" dirty="0" smtClean="0"/>
              <a:t>眼球逻辑</a:t>
            </a:r>
            <a:endParaRPr lang="en-US" altLang="zh-CN" dirty="0" smtClean="0"/>
          </a:p>
          <a:p>
            <a:pPr lvl="2"/>
            <a:r>
              <a:rPr lang="zh-CN" altLang="en-US" dirty="0" smtClean="0"/>
              <a:t>测试</a:t>
            </a:r>
            <a:r>
              <a:rPr lang="zh-CN" altLang="en-US" dirty="0"/>
              <a:t>代码</a:t>
            </a:r>
            <a:endParaRPr lang="en-US" altLang="zh-CN" dirty="0"/>
          </a:p>
          <a:p>
            <a:pPr lvl="1"/>
            <a:r>
              <a:rPr lang="zh-CN" altLang="en-US" dirty="0" smtClean="0"/>
              <a:t>牵头推进任务</a:t>
            </a:r>
            <a:endParaRPr lang="en-US" altLang="zh-CN" dirty="0" smtClean="0"/>
          </a:p>
          <a:p>
            <a:pPr marL="1200150" lvl="2" indent="-342900"/>
            <a:r>
              <a:rPr lang="zh-CN" altLang="en-US" dirty="0" smtClean="0"/>
              <a:t>确定美术资源规格</a:t>
            </a:r>
            <a:endParaRPr lang="en-US" altLang="zh-CN" dirty="0" smtClean="0"/>
          </a:p>
          <a:p>
            <a:pPr lvl="3"/>
            <a:r>
              <a:rPr lang="zh-CN" altLang="en-US" dirty="0" smtClean="0"/>
              <a:t>和角色美术确定眼球做法，保证眼球转动时不会穿出或陷入眼眶</a:t>
            </a:r>
            <a:endParaRPr lang="en-US" altLang="zh-CN" dirty="0" smtClean="0"/>
          </a:p>
          <a:p>
            <a:pPr lvl="3"/>
            <a:r>
              <a:rPr lang="zh-CN" altLang="en-US" dirty="0" smtClean="0"/>
              <a:t>确定</a:t>
            </a:r>
            <a:r>
              <a:rPr lang="en-US" altLang="zh-CN" dirty="0" smtClean="0"/>
              <a:t>Morpheme</a:t>
            </a:r>
            <a:r>
              <a:rPr lang="zh-CN" altLang="en-US" dirty="0" smtClean="0"/>
              <a:t>需要传递的参数和程序控制参数</a:t>
            </a:r>
            <a:endParaRPr lang="en-US" altLang="zh-CN" dirty="0"/>
          </a:p>
          <a:p>
            <a:pPr lvl="2"/>
            <a:r>
              <a:rPr lang="zh-CN" altLang="en-US" dirty="0"/>
              <a:t>中途切换目标，重新确认模型、参数、</a:t>
            </a:r>
            <a:r>
              <a:rPr lang="zh-CN" altLang="en-US" dirty="0" smtClean="0"/>
              <a:t>状态机</a:t>
            </a:r>
            <a:endParaRPr lang="en-US" altLang="zh-CN" dirty="0" smtClean="0"/>
          </a:p>
          <a:p>
            <a:pPr lvl="2"/>
            <a:r>
              <a:rPr lang="zh-CN" altLang="en-US" dirty="0"/>
              <a:t>和动画美术持续</a:t>
            </a:r>
            <a:r>
              <a:rPr lang="zh-CN" altLang="en-US" dirty="0" smtClean="0"/>
              <a:t>讨论，不断改进参数</a:t>
            </a:r>
            <a:r>
              <a:rPr lang="zh-CN" altLang="en-US" dirty="0"/>
              <a:t>、</a:t>
            </a:r>
            <a:r>
              <a:rPr lang="zh-CN" altLang="en-US" dirty="0" smtClean="0"/>
              <a:t>改善</a:t>
            </a:r>
            <a:r>
              <a:rPr lang="en-US" altLang="zh-CN" dirty="0" smtClean="0"/>
              <a:t>Morpheme</a:t>
            </a:r>
            <a:r>
              <a:rPr lang="zh-CN" altLang="en-US" dirty="0" smtClean="0"/>
              <a:t>状态机</a:t>
            </a:r>
            <a:endParaRPr lang="en-US" altLang="zh-CN" dirty="0" smtClean="0"/>
          </a:p>
          <a:p>
            <a:pPr lvl="2"/>
            <a:r>
              <a:rPr lang="zh-CN" altLang="en-US" dirty="0" smtClean="0"/>
              <a:t>指导美术制作，进行文档建设</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5445224"/>
            <a:ext cx="25146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276872"/>
            <a:ext cx="3474343" cy="1644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580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3408"/>
            <a:ext cx="8229600" cy="1600200"/>
          </a:xfrm>
        </p:spPr>
        <p:txBody>
          <a:bodyPr/>
          <a:lstStyle/>
          <a:p>
            <a:r>
              <a:rPr lang="zh-CN" altLang="en-US" dirty="0">
                <a:solidFill>
                  <a:schemeClr val="accent3"/>
                </a:solidFill>
              </a:rPr>
              <a:t>角色</a:t>
            </a:r>
            <a:r>
              <a:rPr lang="en-US" altLang="zh-CN" dirty="0" smtClean="0">
                <a:solidFill>
                  <a:schemeClr val="accent3"/>
                </a:solidFill>
              </a:rPr>
              <a:t>Look-at</a:t>
            </a:r>
            <a:endParaRPr lang="zh-CN" altLang="en-US" dirty="0">
              <a:solidFill>
                <a:schemeClr val="accent3"/>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925" y="1556792"/>
            <a:ext cx="3731060" cy="463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5" y="1556792"/>
            <a:ext cx="3954640" cy="4557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674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3"/>
                </a:solidFill>
              </a:rPr>
              <a:t>角色</a:t>
            </a:r>
            <a:r>
              <a:rPr lang="en-US" altLang="zh-CN" dirty="0">
                <a:solidFill>
                  <a:schemeClr val="accent3"/>
                </a:solidFill>
              </a:rPr>
              <a:t>Look-at</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a:t>技术</a:t>
            </a:r>
            <a:r>
              <a:rPr lang="zh-CN" altLang="en-US" dirty="0" smtClean="0"/>
              <a:t>难点</a:t>
            </a:r>
            <a:endParaRPr lang="en-US" altLang="zh-CN" dirty="0" smtClean="0"/>
          </a:p>
          <a:p>
            <a:pPr lvl="1">
              <a:lnSpc>
                <a:spcPct val="200000"/>
              </a:lnSpc>
            </a:pPr>
            <a:r>
              <a:rPr lang="zh-CN" altLang="en-US" dirty="0" smtClean="0"/>
              <a:t>头部、眼球动作的流畅度、缓冲度</a:t>
            </a:r>
            <a:endParaRPr lang="en-US" altLang="zh-CN" dirty="0" smtClean="0"/>
          </a:p>
          <a:p>
            <a:pPr lvl="1">
              <a:lnSpc>
                <a:spcPct val="200000"/>
              </a:lnSpc>
            </a:pPr>
            <a:r>
              <a:rPr lang="zh-CN" altLang="en-US" dirty="0" smtClean="0"/>
              <a:t>在模拟真实人类的运动轨迹和游戏艺术性、画面美感度上需找平衡</a:t>
            </a:r>
            <a:endParaRPr lang="en-US" altLang="zh-CN" dirty="0" smtClean="0"/>
          </a:p>
          <a:p>
            <a:pPr lvl="1"/>
            <a:endParaRPr lang="zh-CN" altLang="en-US" dirty="0"/>
          </a:p>
        </p:txBody>
      </p:sp>
      <p:sp>
        <p:nvSpPr>
          <p:cNvPr id="6" name="TextBox 5"/>
          <p:cNvSpPr txBox="1"/>
          <p:nvPr/>
        </p:nvSpPr>
        <p:spPr>
          <a:xfrm>
            <a:off x="5508104" y="5517232"/>
            <a:ext cx="2939847" cy="369332"/>
          </a:xfrm>
          <a:prstGeom prst="rect">
            <a:avLst/>
          </a:prstGeom>
          <a:noFill/>
        </p:spPr>
        <p:txBody>
          <a:bodyPr wrap="square" rtlCol="0">
            <a:spAutoFit/>
          </a:bodyPr>
          <a:lstStyle/>
          <a:p>
            <a:r>
              <a:rPr lang="zh-CN" altLang="en-US" dirty="0" smtClean="0"/>
              <a:t>播放视频：天刀美女拜年</a:t>
            </a:r>
            <a:endParaRPr lang="zh-CN" altLang="en-US" dirty="0"/>
          </a:p>
        </p:txBody>
      </p:sp>
    </p:spTree>
    <p:extLst>
      <p:ext uri="{BB962C8B-B14F-4D97-AF65-F5344CB8AC3E}">
        <p14:creationId xmlns:p14="http://schemas.microsoft.com/office/powerpoint/2010/main" val="1183601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3"/>
                </a:solidFill>
              </a:rPr>
              <a:t>知识的积累</a:t>
            </a:r>
            <a:endParaRPr lang="zh-CN" altLang="en-US" dirty="0">
              <a:solidFill>
                <a:schemeClr val="accent3"/>
              </a:solidFill>
            </a:endParaRPr>
          </a:p>
        </p:txBody>
      </p:sp>
      <p:sp>
        <p:nvSpPr>
          <p:cNvPr id="3" name="内容占位符 2"/>
          <p:cNvSpPr>
            <a:spLocks noGrp="1"/>
          </p:cNvSpPr>
          <p:nvPr>
            <p:ph idx="1"/>
          </p:nvPr>
        </p:nvSpPr>
        <p:spPr>
          <a:xfrm>
            <a:off x="457200" y="1600200"/>
            <a:ext cx="5338936" cy="4525963"/>
          </a:xfrm>
        </p:spPr>
        <p:txBody>
          <a:bodyPr/>
          <a:lstStyle/>
          <a:p>
            <a:r>
              <a:rPr lang="zh-CN" altLang="en-US" dirty="0" smtClean="0"/>
              <a:t>平时坚持做工作笔记</a:t>
            </a:r>
            <a:endParaRPr lang="en-US" altLang="zh-CN" dirty="0" smtClean="0"/>
          </a:p>
          <a:p>
            <a:endParaRPr lang="en-US" altLang="zh-CN" dirty="0"/>
          </a:p>
          <a:p>
            <a:endParaRPr lang="en-US" altLang="zh-CN" dirty="0" smtClean="0"/>
          </a:p>
          <a:p>
            <a:endParaRPr lang="en-US" altLang="zh-CN" dirty="0"/>
          </a:p>
          <a:p>
            <a:r>
              <a:rPr lang="zh-CN" altLang="en-US" dirty="0" smtClean="0"/>
              <a:t>项目</a:t>
            </a:r>
            <a:r>
              <a:rPr lang="en-US" altLang="zh-CN" dirty="0" smtClean="0"/>
              <a:t>wiki</a:t>
            </a:r>
            <a:r>
              <a:rPr lang="zh-CN" altLang="en-US" dirty="0" smtClean="0"/>
              <a:t>上做好文档建设</a:t>
            </a:r>
            <a:endParaRPr lang="en-US" altLang="zh-CN" dirty="0" smtClean="0"/>
          </a:p>
          <a:p>
            <a:endParaRPr lang="en-US" altLang="zh-CN" dirty="0"/>
          </a:p>
          <a:p>
            <a:endParaRPr lang="en-US" altLang="zh-CN" dirty="0" smtClean="0"/>
          </a:p>
          <a:p>
            <a:r>
              <a:rPr lang="zh-CN" altLang="en-US" dirty="0"/>
              <a:t>对</a:t>
            </a:r>
            <a:r>
              <a:rPr lang="zh-CN" altLang="en-US" dirty="0" smtClean="0"/>
              <a:t>前沿会议</a:t>
            </a:r>
            <a:r>
              <a:rPr lang="zh-CN" altLang="en-US" dirty="0" smtClean="0">
                <a:latin typeface="+mj-ea"/>
              </a:rPr>
              <a:t>（</a:t>
            </a:r>
            <a:r>
              <a:rPr lang="en-US" altLang="zh-CN" dirty="0">
                <a:latin typeface="+mj-ea"/>
              </a:rPr>
              <a:t>GDC,Siggraph,I3D</a:t>
            </a:r>
            <a:r>
              <a:rPr lang="en-US" altLang="zh-CN" dirty="0" smtClean="0">
                <a:latin typeface="+mj-ea"/>
              </a:rPr>
              <a:t>…)</a:t>
            </a:r>
            <a:r>
              <a:rPr lang="zh-CN" altLang="en-US" dirty="0" smtClean="0">
                <a:latin typeface="+mj-ea"/>
              </a:rPr>
              <a:t>和技术大牛</a:t>
            </a:r>
            <a:r>
              <a:rPr lang="en-US" altLang="zh-CN" dirty="0" smtClean="0">
                <a:latin typeface="+mj-ea"/>
              </a:rPr>
              <a:t>blog</a:t>
            </a:r>
            <a:r>
              <a:rPr lang="zh-CN" altLang="en-US" dirty="0" smtClean="0">
                <a:latin typeface="+mj-ea"/>
              </a:rPr>
              <a:t>的持续跟踪</a:t>
            </a:r>
            <a:endParaRPr lang="en-US" altLang="zh-CN" dirty="0" smtClean="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6702921" cy="128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534338"/>
            <a:ext cx="3264793" cy="248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446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1400"/>
            <a:ext cx="8229600" cy="1600200"/>
          </a:xfrm>
        </p:spPr>
        <p:txBody>
          <a:bodyPr/>
          <a:lstStyle/>
          <a:p>
            <a:r>
              <a:rPr lang="zh-CN" altLang="en-US" sz="4400" dirty="0" smtClean="0">
                <a:solidFill>
                  <a:schemeClr val="accent3"/>
                </a:solidFill>
              </a:rPr>
              <a:t>个人简介</a:t>
            </a:r>
            <a:endParaRPr lang="zh-CN" altLang="en-US" sz="4400" dirty="0">
              <a:solidFill>
                <a:schemeClr val="accent3"/>
              </a:solidFill>
            </a:endParaRPr>
          </a:p>
        </p:txBody>
      </p:sp>
      <p:sp>
        <p:nvSpPr>
          <p:cNvPr id="3" name="内容占位符 2"/>
          <p:cNvSpPr>
            <a:spLocks noGrp="1"/>
          </p:cNvSpPr>
          <p:nvPr>
            <p:ph idx="1"/>
          </p:nvPr>
        </p:nvSpPr>
        <p:spPr>
          <a:xfrm>
            <a:off x="457200" y="2060848"/>
            <a:ext cx="8229600" cy="4065315"/>
          </a:xfrm>
        </p:spPr>
        <p:txBody>
          <a:bodyPr>
            <a:normAutofit/>
          </a:bodyPr>
          <a:lstStyle/>
          <a:p>
            <a:pPr marL="0" indent="0">
              <a:buNone/>
            </a:pPr>
            <a:r>
              <a:rPr lang="zh-CN" altLang="en-US" dirty="0" smtClean="0">
                <a:solidFill>
                  <a:schemeClr val="tx1"/>
                </a:solidFill>
              </a:rPr>
              <a:t>程序员</a:t>
            </a:r>
            <a:r>
              <a:rPr lang="en-US" altLang="zh-CN" dirty="0">
                <a:solidFill>
                  <a:schemeClr val="tx1"/>
                </a:solidFill>
              </a:rPr>
              <a:t>	</a:t>
            </a:r>
            <a:r>
              <a:rPr lang="zh-CN" altLang="en-US" dirty="0">
                <a:solidFill>
                  <a:schemeClr val="tx1"/>
                </a:solidFill>
              </a:rPr>
              <a:t>主攻</a:t>
            </a:r>
            <a:r>
              <a:rPr lang="en-US" altLang="zh-CN" dirty="0">
                <a:solidFill>
                  <a:schemeClr val="tx1"/>
                </a:solidFill>
              </a:rPr>
              <a:t>3D</a:t>
            </a:r>
            <a:r>
              <a:rPr lang="zh-CN" altLang="en-US" dirty="0">
                <a:solidFill>
                  <a:schemeClr val="tx1"/>
                </a:solidFill>
              </a:rPr>
              <a:t>引擎、游戏</a:t>
            </a:r>
            <a:r>
              <a:rPr lang="zh-CN" altLang="en-US" dirty="0" smtClean="0">
                <a:solidFill>
                  <a:schemeClr val="tx1"/>
                </a:solidFill>
              </a:rPr>
              <a:t>引擎</a:t>
            </a:r>
            <a:endParaRPr lang="en-US" altLang="zh-CN" dirty="0">
              <a:solidFill>
                <a:schemeClr val="tx1"/>
              </a:solidFill>
            </a:endParaRPr>
          </a:p>
          <a:p>
            <a:endParaRPr lang="en-US" altLang="zh-CN" dirty="0" smtClean="0">
              <a:solidFill>
                <a:schemeClr val="tx1"/>
              </a:solidFill>
            </a:endParaRPr>
          </a:p>
          <a:p>
            <a:r>
              <a:rPr lang="en-US" altLang="zh-CN" dirty="0" smtClean="0">
                <a:solidFill>
                  <a:schemeClr val="tx1">
                    <a:lumMod val="65000"/>
                    <a:lumOff val="35000"/>
                  </a:schemeClr>
                </a:solidFill>
              </a:rPr>
              <a:t>2008 – 2010	JCC</a:t>
            </a:r>
          </a:p>
          <a:p>
            <a:pPr marL="0" indent="0">
              <a:buNone/>
            </a:pPr>
            <a:endParaRPr lang="en-US" altLang="zh-CN" dirty="0" smtClean="0">
              <a:solidFill>
                <a:schemeClr val="tx1">
                  <a:lumMod val="65000"/>
                  <a:lumOff val="35000"/>
                </a:schemeClr>
              </a:solidFill>
            </a:endParaRPr>
          </a:p>
          <a:p>
            <a:r>
              <a:rPr lang="en-US" altLang="zh-CN" dirty="0" smtClean="0">
                <a:solidFill>
                  <a:schemeClr val="tx1">
                    <a:lumMod val="65000"/>
                    <a:lumOff val="35000"/>
                  </a:schemeClr>
                </a:solidFill>
              </a:rPr>
              <a:t>2010 - 2011	</a:t>
            </a:r>
            <a:r>
              <a:rPr lang="zh-CN" altLang="en-US" dirty="0" smtClean="0">
                <a:solidFill>
                  <a:schemeClr val="tx1">
                    <a:lumMod val="65000"/>
                    <a:lumOff val="35000"/>
                  </a:schemeClr>
                </a:solidFill>
              </a:rPr>
              <a:t>皿鎏科技</a:t>
            </a:r>
            <a:endParaRPr lang="en-US" altLang="zh-CN" dirty="0" smtClean="0">
              <a:solidFill>
                <a:schemeClr val="tx1">
                  <a:lumMod val="65000"/>
                  <a:lumOff val="35000"/>
                </a:schemeClr>
              </a:solidFill>
            </a:endParaRPr>
          </a:p>
          <a:p>
            <a:endParaRPr lang="en-US" altLang="zh-CN" dirty="0" smtClean="0">
              <a:solidFill>
                <a:schemeClr val="tx1">
                  <a:lumMod val="65000"/>
                  <a:lumOff val="35000"/>
                </a:schemeClr>
              </a:solidFill>
            </a:endParaRPr>
          </a:p>
          <a:p>
            <a:r>
              <a:rPr lang="en-US" altLang="zh-CN" dirty="0" smtClean="0">
                <a:solidFill>
                  <a:schemeClr val="tx1">
                    <a:lumMod val="65000"/>
                    <a:lumOff val="35000"/>
                  </a:schemeClr>
                </a:solidFill>
              </a:rPr>
              <a:t>2011</a:t>
            </a:r>
            <a:r>
              <a:rPr lang="zh-CN" altLang="en-US" dirty="0" smtClean="0">
                <a:solidFill>
                  <a:schemeClr val="tx1">
                    <a:lumMod val="65000"/>
                    <a:lumOff val="35000"/>
                  </a:schemeClr>
                </a:solidFill>
              </a:rPr>
              <a:t>年</a:t>
            </a:r>
            <a:r>
              <a:rPr lang="en-US" altLang="zh-CN" dirty="0" smtClean="0">
                <a:solidFill>
                  <a:schemeClr val="tx1">
                    <a:lumMod val="65000"/>
                    <a:lumOff val="35000"/>
                  </a:schemeClr>
                </a:solidFill>
              </a:rPr>
              <a:t>4</a:t>
            </a:r>
            <a:r>
              <a:rPr lang="zh-CN" altLang="en-US" dirty="0" smtClean="0">
                <a:solidFill>
                  <a:schemeClr val="tx1">
                    <a:lumMod val="65000"/>
                    <a:lumOff val="35000"/>
                  </a:schemeClr>
                </a:solidFill>
              </a:rPr>
              <a:t>月</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腾讯</a:t>
            </a:r>
            <a:r>
              <a:rPr lang="zh-CN" altLang="en-US" dirty="0" smtClean="0">
                <a:solidFill>
                  <a:schemeClr val="tx1">
                    <a:lumMod val="65000"/>
                    <a:lumOff val="35000"/>
                  </a:schemeClr>
                </a:solidFill>
              </a:rPr>
              <a:t>上海</a:t>
            </a:r>
            <a:endParaRPr lang="en-US" altLang="zh-CN" dirty="0" smtClean="0">
              <a:solidFill>
                <a:schemeClr val="tx1">
                  <a:lumMod val="65000"/>
                  <a:lumOff val="35000"/>
                </a:schemeClr>
              </a:solidFill>
            </a:endParaRPr>
          </a:p>
        </p:txBody>
      </p:sp>
    </p:spTree>
    <p:extLst>
      <p:ext uri="{BB962C8B-B14F-4D97-AF65-F5344CB8AC3E}">
        <p14:creationId xmlns:p14="http://schemas.microsoft.com/office/powerpoint/2010/main" val="2932276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3"/>
                </a:solidFill>
              </a:rPr>
              <a:t>知识分享</a:t>
            </a:r>
            <a:endParaRPr lang="zh-CN" altLang="en-US" dirty="0">
              <a:solidFill>
                <a:schemeClr val="accent3"/>
              </a:solidFill>
            </a:endParaRPr>
          </a:p>
        </p:txBody>
      </p:sp>
      <p:sp>
        <p:nvSpPr>
          <p:cNvPr id="3" name="内容占位符 2"/>
          <p:cNvSpPr>
            <a:spLocks noGrp="1"/>
          </p:cNvSpPr>
          <p:nvPr>
            <p:ph idx="1"/>
          </p:nvPr>
        </p:nvSpPr>
        <p:spPr/>
        <p:txBody>
          <a:bodyPr>
            <a:normAutofit/>
          </a:bodyPr>
          <a:lstStyle/>
          <a:p>
            <a:r>
              <a:rPr lang="en-US" altLang="zh-CN" dirty="0" smtClean="0"/>
              <a:t>KM &amp; </a:t>
            </a:r>
            <a:r>
              <a:rPr lang="en-US" altLang="zh-CN" dirty="0" err="1" smtClean="0"/>
              <a:t>baike</a:t>
            </a:r>
            <a:endParaRPr lang="en-US" altLang="zh-CN" dirty="0" smtClean="0"/>
          </a:p>
          <a:p>
            <a:pPr lvl="1"/>
            <a:r>
              <a:rPr lang="en-US" altLang="zh-CN" dirty="0" smtClean="0"/>
              <a:t>Exponential </a:t>
            </a:r>
            <a:r>
              <a:rPr lang="en-US" altLang="zh-CN" dirty="0"/>
              <a:t>Shadow </a:t>
            </a:r>
            <a:r>
              <a:rPr lang="en-US" altLang="zh-CN" dirty="0" smtClean="0"/>
              <a:t>Map </a:t>
            </a:r>
            <a:endParaRPr lang="en-US" altLang="zh-CN" dirty="0"/>
          </a:p>
          <a:p>
            <a:pPr marL="914400" lvl="2" indent="0">
              <a:buNone/>
            </a:pPr>
            <a:r>
              <a:rPr lang="en-US" altLang="zh-CN" b="1" dirty="0">
                <a:hlinkClick r:id="rId2"/>
              </a:rPr>
              <a:t>http://</a:t>
            </a:r>
            <a:r>
              <a:rPr lang="en-US" altLang="zh-CN" b="1" dirty="0" smtClean="0">
                <a:hlinkClick r:id="rId2"/>
              </a:rPr>
              <a:t>baike.oa.com/group/8/knowledge/articleshow/69889</a:t>
            </a:r>
            <a:endParaRPr lang="en-US" altLang="zh-CN" b="1" dirty="0" smtClean="0"/>
          </a:p>
          <a:p>
            <a:pPr lvl="1"/>
            <a:r>
              <a:rPr lang="zh-CN" altLang="en-US" dirty="0"/>
              <a:t>美术资源的导</a:t>
            </a:r>
            <a:r>
              <a:rPr lang="zh-CN" altLang="en-US" dirty="0" smtClean="0"/>
              <a:t>入</a:t>
            </a:r>
            <a:endParaRPr lang="en-US" altLang="zh-CN" dirty="0" smtClean="0"/>
          </a:p>
          <a:p>
            <a:pPr marL="457200" lvl="1" indent="0">
              <a:buNone/>
            </a:pPr>
            <a:r>
              <a:rPr lang="en-US" altLang="zh-CN" b="1" dirty="0"/>
              <a:t>	</a:t>
            </a:r>
            <a:r>
              <a:rPr lang="en-US" altLang="zh-CN" b="1" dirty="0" smtClean="0">
                <a:hlinkClick r:id="rId3"/>
              </a:rPr>
              <a:t>http</a:t>
            </a:r>
            <a:r>
              <a:rPr lang="en-US" altLang="zh-CN" b="1" dirty="0">
                <a:hlinkClick r:id="rId3"/>
              </a:rPr>
              <a:t>://</a:t>
            </a:r>
            <a:r>
              <a:rPr lang="en-US" altLang="zh-CN" b="1" dirty="0" smtClean="0">
                <a:hlinkClick r:id="rId3"/>
              </a:rPr>
              <a:t>km.oa.com/group/19907/articles/show/145158?kmref=search</a:t>
            </a:r>
            <a:endParaRPr lang="en-US" altLang="zh-CN" b="1" dirty="0" smtClean="0"/>
          </a:p>
          <a:p>
            <a:pPr lvl="1"/>
            <a:r>
              <a:rPr lang="en-US" altLang="zh-CN" dirty="0"/>
              <a:t>QS Resource </a:t>
            </a:r>
            <a:r>
              <a:rPr lang="en-US" altLang="zh-CN" dirty="0" smtClean="0"/>
              <a:t>system</a:t>
            </a:r>
            <a:r>
              <a:rPr lang="en-US" altLang="zh-CN" b="1" dirty="0"/>
              <a:t>	 </a:t>
            </a:r>
            <a:r>
              <a:rPr lang="en-US" altLang="zh-CN" b="1" dirty="0" smtClean="0"/>
              <a:t>	</a:t>
            </a:r>
            <a:r>
              <a:rPr lang="en-US" altLang="zh-CN" b="1" dirty="0" smtClean="0">
                <a:hlinkClick r:id="rId4"/>
              </a:rPr>
              <a:t>http</a:t>
            </a:r>
            <a:r>
              <a:rPr lang="en-US" altLang="zh-CN" b="1" dirty="0">
                <a:hlinkClick r:id="rId4"/>
              </a:rPr>
              <a:t>://</a:t>
            </a:r>
            <a:r>
              <a:rPr lang="en-US" altLang="zh-CN" b="1" dirty="0" smtClean="0">
                <a:hlinkClick r:id="rId4"/>
              </a:rPr>
              <a:t>km.oa.com/group/19907/articles/show/145147?kmref=search</a:t>
            </a:r>
            <a:endParaRPr lang="en-US" altLang="zh-CN" b="1" dirty="0" smtClean="0"/>
          </a:p>
          <a:p>
            <a:pPr lvl="1"/>
            <a:r>
              <a:rPr lang="zh-CN" altLang="en-US" dirty="0"/>
              <a:t>混合纹理</a:t>
            </a:r>
            <a:r>
              <a:rPr lang="zh-CN" altLang="en-US" dirty="0" smtClean="0"/>
              <a:t>材质</a:t>
            </a:r>
            <a:endParaRPr lang="en-US" altLang="zh-CN" dirty="0" smtClean="0"/>
          </a:p>
          <a:p>
            <a:pPr marL="457200" lvl="1" indent="0">
              <a:buNone/>
            </a:pPr>
            <a:r>
              <a:rPr lang="en-US" altLang="zh-CN" dirty="0"/>
              <a:t>	 </a:t>
            </a:r>
            <a:r>
              <a:rPr lang="en-US" altLang="zh-CN" dirty="0">
                <a:hlinkClick r:id="rId5"/>
              </a:rPr>
              <a:t>http://</a:t>
            </a:r>
            <a:r>
              <a:rPr lang="en-US" altLang="zh-CN" dirty="0" smtClean="0">
                <a:hlinkClick r:id="rId5"/>
              </a:rPr>
              <a:t>km.oa.com/group/QSGameAegis/docs/show/125598</a:t>
            </a:r>
            <a:endParaRPr lang="en-US" altLang="zh-CN" dirty="0" smtClean="0"/>
          </a:p>
          <a:p>
            <a:r>
              <a:rPr lang="zh-CN" altLang="en-US" dirty="0" smtClean="0"/>
              <a:t>课程</a:t>
            </a:r>
            <a:endParaRPr lang="en-US" altLang="zh-CN" dirty="0" smtClean="0"/>
          </a:p>
          <a:p>
            <a:pPr lvl="1"/>
            <a:r>
              <a:rPr lang="en-US" altLang="zh-CN" dirty="0" smtClean="0"/>
              <a:t>《QS</a:t>
            </a:r>
            <a:r>
              <a:rPr lang="zh-CN" altLang="en-US" dirty="0"/>
              <a:t>模型资源转换技巧及</a:t>
            </a:r>
            <a:r>
              <a:rPr lang="zh-CN" altLang="en-US" dirty="0" smtClean="0"/>
              <a:t>优化</a:t>
            </a:r>
            <a:r>
              <a:rPr lang="en-US" altLang="zh-CN" dirty="0" smtClean="0"/>
              <a:t>》 </a:t>
            </a:r>
            <a:r>
              <a:rPr lang="zh-CN" altLang="en-US" dirty="0" smtClean="0"/>
              <a:t>获得了北极光</a:t>
            </a:r>
            <a:r>
              <a:rPr lang="en-US" altLang="zh-CN" dirty="0" smtClean="0"/>
              <a:t>2013</a:t>
            </a:r>
            <a:r>
              <a:rPr lang="zh-CN" altLang="en-US" dirty="0" smtClean="0"/>
              <a:t>年最佳课程奖</a:t>
            </a:r>
            <a:endParaRPr lang="en-US" altLang="zh-CN" dirty="0" smtClean="0"/>
          </a:p>
          <a:p>
            <a:pPr lvl="1"/>
            <a:r>
              <a:rPr lang="zh-CN" altLang="en-US" dirty="0"/>
              <a:t>现在</a:t>
            </a:r>
            <a:r>
              <a:rPr lang="zh-CN" altLang="en-US" dirty="0" smtClean="0"/>
              <a:t>是</a:t>
            </a:r>
            <a:r>
              <a:rPr lang="en-US" altLang="zh-CN" dirty="0" smtClean="0"/>
              <a:t>BU</a:t>
            </a:r>
            <a:r>
              <a:rPr lang="zh-CN" altLang="en-US" dirty="0" smtClean="0"/>
              <a:t>级讲师，准备</a:t>
            </a:r>
            <a:r>
              <a:rPr lang="en-US" altLang="zh-CN" dirty="0" smtClean="0"/>
              <a:t>14</a:t>
            </a:r>
            <a:r>
              <a:rPr lang="zh-CN" altLang="en-US" dirty="0" smtClean="0"/>
              <a:t>年在</a:t>
            </a:r>
            <a:r>
              <a:rPr lang="en-US" altLang="zh-CN" dirty="0" smtClean="0"/>
              <a:t>BU</a:t>
            </a:r>
            <a:r>
              <a:rPr lang="zh-CN" altLang="en-US" dirty="0" smtClean="0"/>
              <a:t>分享课程</a:t>
            </a:r>
            <a:endParaRPr lang="en-US" altLang="zh-CN" dirty="0" smtClean="0"/>
          </a:p>
          <a:p>
            <a:pPr marL="457200" lvl="1" indent="0">
              <a:buNone/>
            </a:pPr>
            <a:r>
              <a:rPr lang="en-US" altLang="zh-CN" b="1" dirty="0"/>
              <a:t>	</a:t>
            </a:r>
            <a:endParaRPr lang="zh-CN" altLang="en-US" b="1" dirty="0"/>
          </a:p>
        </p:txBody>
      </p:sp>
    </p:spTree>
    <p:extLst>
      <p:ext uri="{BB962C8B-B14F-4D97-AF65-F5344CB8AC3E}">
        <p14:creationId xmlns:p14="http://schemas.microsoft.com/office/powerpoint/2010/main" val="1698868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3"/>
                </a:solidFill>
              </a:rPr>
              <a:t>参考文档</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a:latin typeface="Gulim" pitchFamily="34" charset="-127"/>
                <a:ea typeface="Gulim" pitchFamily="34" charset="-127"/>
                <a:hlinkClick r:id="rId2"/>
              </a:rPr>
              <a:t>http://</a:t>
            </a:r>
            <a:r>
              <a:rPr lang="en-US" altLang="zh-CN" dirty="0" smtClean="0">
                <a:latin typeface="Gulim" pitchFamily="34" charset="-127"/>
                <a:ea typeface="Gulim" pitchFamily="34" charset="-127"/>
                <a:hlinkClick r:id="rId2"/>
              </a:rPr>
              <a:t>www.crytek.com/cryengine/presentations/spherical-skinning-with-dual-quaternions-and-qtangents</a:t>
            </a:r>
            <a:r>
              <a:rPr lang="en-US" altLang="zh-CN" dirty="0" smtClean="0">
                <a:latin typeface="Gulim" pitchFamily="34" charset="-127"/>
                <a:ea typeface="Gulim" pitchFamily="34" charset="-127"/>
              </a:rPr>
              <a:t>	</a:t>
            </a:r>
            <a:endParaRPr lang="en-US" altLang="zh-CN" dirty="0">
              <a:latin typeface="Gulim" pitchFamily="34" charset="-127"/>
              <a:ea typeface="Gulim" pitchFamily="34" charset="-127"/>
            </a:endParaRPr>
          </a:p>
          <a:p>
            <a:r>
              <a:rPr lang="en-US" altLang="zh-CN" dirty="0">
                <a:hlinkClick r:id="rId3"/>
              </a:rPr>
              <a:t>http://www.sssa2000.com/?</a:t>
            </a:r>
            <a:r>
              <a:rPr lang="en-US" altLang="zh-CN" dirty="0" smtClean="0">
                <a:hlinkClick r:id="rId3"/>
              </a:rPr>
              <a:t>p=686</a:t>
            </a:r>
            <a:endParaRPr lang="en-US" altLang="zh-CN" dirty="0" smtClean="0"/>
          </a:p>
          <a:p>
            <a:pPr marL="342900" lvl="1" indent="-342900">
              <a:buFont typeface="Arial" pitchFamily="34" charset="0"/>
              <a:buChar char="•"/>
            </a:pPr>
            <a:r>
              <a:rPr lang="en-US" altLang="zh-CN" dirty="0" smtClean="0">
                <a:latin typeface="Gulim" pitchFamily="34" charset="-127"/>
                <a:ea typeface="Gulim" pitchFamily="34" charset="-127"/>
              </a:rPr>
              <a:t>ShaderX4</a:t>
            </a:r>
          </a:p>
          <a:p>
            <a:pPr marL="342900" lvl="1" indent="-342900">
              <a:buFont typeface="Arial" pitchFamily="34" charset="0"/>
              <a:buChar char="•"/>
            </a:pPr>
            <a:r>
              <a:rPr lang="en-US" altLang="zh-CN" dirty="0">
                <a:latin typeface="Gulim" pitchFamily="34" charset="-127"/>
                <a:ea typeface="Gulim" pitchFamily="34" charset="-127"/>
                <a:hlinkClick r:id="rId4"/>
              </a:rPr>
              <a:t>https://</a:t>
            </a:r>
            <a:r>
              <a:rPr lang="en-US" altLang="zh-CN" dirty="0" smtClean="0">
                <a:latin typeface="Gulim" pitchFamily="34" charset="-127"/>
                <a:ea typeface="Gulim" pitchFamily="34" charset="-127"/>
                <a:hlinkClick r:id="rId4"/>
              </a:rPr>
              <a:t>developer.nvidia.com/apex-clothing</a:t>
            </a:r>
            <a:endParaRPr lang="en-US" altLang="zh-CN" dirty="0" smtClean="0">
              <a:latin typeface="Gulim" pitchFamily="34" charset="-127"/>
              <a:ea typeface="Gulim" pitchFamily="34" charset="-127"/>
            </a:endParaRPr>
          </a:p>
          <a:p>
            <a:pPr marL="342900" lvl="1" indent="-342900">
              <a:buFont typeface="Arial" pitchFamily="34" charset="0"/>
              <a:buChar char="•"/>
            </a:pPr>
            <a:r>
              <a:rPr lang="en-US" altLang="zh-CN" dirty="0">
                <a:latin typeface="Gulim" pitchFamily="34" charset="-127"/>
                <a:ea typeface="Gulim" pitchFamily="34" charset="-127"/>
                <a:hlinkClick r:id="rId5"/>
              </a:rPr>
              <a:t>https://support.naturalmotion.com/ics/support/default.asp?deptID=5566&amp;_referrer</a:t>
            </a:r>
            <a:r>
              <a:rPr lang="en-US" altLang="zh-CN" dirty="0" smtClean="0">
                <a:latin typeface="Gulim" pitchFamily="34" charset="-127"/>
                <a:ea typeface="Gulim" pitchFamily="34" charset="-127"/>
              </a:rPr>
              <a:t>=</a:t>
            </a:r>
          </a:p>
          <a:p>
            <a:pPr marL="342900" lvl="1" indent="-342900">
              <a:buFont typeface="Arial" pitchFamily="34" charset="0"/>
              <a:buChar char="•"/>
            </a:pPr>
            <a:endParaRPr lang="en-US" altLang="zh-CN" dirty="0">
              <a:latin typeface="Gulim" pitchFamily="34" charset="-127"/>
              <a:ea typeface="Gulim" pitchFamily="34" charset="-127"/>
            </a:endParaRPr>
          </a:p>
          <a:p>
            <a:endParaRPr lang="en-US" altLang="zh-CN" dirty="0" smtClean="0"/>
          </a:p>
          <a:p>
            <a:endParaRPr lang="zh-CN" altLang="en-US" dirty="0"/>
          </a:p>
        </p:txBody>
      </p:sp>
    </p:spTree>
    <p:extLst>
      <p:ext uri="{BB962C8B-B14F-4D97-AF65-F5344CB8AC3E}">
        <p14:creationId xmlns:p14="http://schemas.microsoft.com/office/powerpoint/2010/main" val="304935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3" y="1371600"/>
            <a:ext cx="7772400" cy="2057400"/>
          </a:xfrm>
        </p:spPr>
        <p:txBody>
          <a:bodyPr/>
          <a:lstStyle/>
          <a:p>
            <a:r>
              <a:rPr lang="zh-CN" altLang="en-US" dirty="0" smtClean="0">
                <a:solidFill>
                  <a:schemeClr val="accent3"/>
                </a:solidFill>
              </a:rPr>
              <a:t>谢谢</a:t>
            </a:r>
            <a:endParaRPr lang="zh-CN" altLang="en-US" dirty="0">
              <a:solidFill>
                <a:schemeClr val="accent3"/>
              </a:solidFill>
            </a:endParaRPr>
          </a:p>
        </p:txBody>
      </p:sp>
    </p:spTree>
    <p:extLst>
      <p:ext uri="{BB962C8B-B14F-4D97-AF65-F5344CB8AC3E}">
        <p14:creationId xmlns:p14="http://schemas.microsoft.com/office/powerpoint/2010/main" val="847144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solidFill>
                  <a:schemeClr val="accent3"/>
                </a:solidFill>
              </a:rPr>
              <a:t>申报</a:t>
            </a:r>
            <a:r>
              <a:rPr lang="zh-CN" altLang="en-US" sz="4800" dirty="0">
                <a:solidFill>
                  <a:schemeClr val="accent3"/>
                </a:solidFill>
              </a:rPr>
              <a:t>晋级</a:t>
            </a:r>
            <a:r>
              <a:rPr lang="zh-CN" altLang="en-US" sz="4800" dirty="0" smtClean="0">
                <a:solidFill>
                  <a:schemeClr val="accent3"/>
                </a:solidFill>
              </a:rPr>
              <a:t>原因</a:t>
            </a:r>
            <a:endParaRPr lang="zh-CN" altLang="en-US" sz="4800" dirty="0"/>
          </a:p>
        </p:txBody>
      </p:sp>
      <p:sp>
        <p:nvSpPr>
          <p:cNvPr id="3" name="内容占位符 2"/>
          <p:cNvSpPr>
            <a:spLocks noGrp="1"/>
          </p:cNvSpPr>
          <p:nvPr>
            <p:ph idx="1"/>
          </p:nvPr>
        </p:nvSpPr>
        <p:spPr>
          <a:xfrm>
            <a:off x="457200" y="2060848"/>
            <a:ext cx="8229600" cy="4065315"/>
          </a:xfrm>
        </p:spPr>
        <p:txBody>
          <a:bodyPr/>
          <a:lstStyle/>
          <a:p>
            <a:pPr>
              <a:lnSpc>
                <a:spcPct val="200000"/>
              </a:lnSpc>
            </a:pPr>
            <a:r>
              <a:rPr lang="zh-CN" altLang="en-US" dirty="0" smtClean="0"/>
              <a:t>项目的救火队员</a:t>
            </a:r>
            <a:endParaRPr lang="en-US" altLang="zh-CN" dirty="0" smtClean="0"/>
          </a:p>
          <a:p>
            <a:pPr>
              <a:lnSpc>
                <a:spcPct val="200000"/>
              </a:lnSpc>
            </a:pPr>
            <a:r>
              <a:rPr lang="zh-CN" altLang="en-US" dirty="0" smtClean="0"/>
              <a:t>超出预期的沟通交流、</a:t>
            </a:r>
            <a:r>
              <a:rPr lang="zh-CN" altLang="en-US" dirty="0"/>
              <a:t>技术实现</a:t>
            </a:r>
            <a:r>
              <a:rPr lang="zh-CN" altLang="en-US" dirty="0" smtClean="0"/>
              <a:t>能力</a:t>
            </a:r>
            <a:endParaRPr lang="en-US" altLang="zh-CN" dirty="0" smtClean="0"/>
          </a:p>
          <a:p>
            <a:pPr>
              <a:lnSpc>
                <a:spcPct val="200000"/>
              </a:lnSpc>
            </a:pPr>
            <a:r>
              <a:rPr lang="zh-CN" altLang="en-US" dirty="0" smtClean="0"/>
              <a:t>完成</a:t>
            </a:r>
            <a:r>
              <a:rPr lang="zh-CN" altLang="en-US" dirty="0"/>
              <a:t>多项业界乃至世界领先</a:t>
            </a:r>
            <a:r>
              <a:rPr lang="zh-CN" altLang="en-US" dirty="0" smtClean="0"/>
              <a:t>的技术成果</a:t>
            </a:r>
            <a:endParaRPr lang="en-US" altLang="zh-CN" dirty="0" smtClean="0"/>
          </a:p>
          <a:p>
            <a:pPr marL="342900" lvl="2" indent="-342900">
              <a:lnSpc>
                <a:spcPct val="200000"/>
              </a:lnSpc>
            </a:pPr>
            <a:r>
              <a:rPr lang="zh-CN" altLang="en-US" sz="2400" kern="0" dirty="0">
                <a:latin typeface="微软雅黑" pitchFamily="34" charset="-122"/>
                <a:ea typeface="微软雅黑" pitchFamily="34" charset="-122"/>
              </a:rPr>
              <a:t>对产品和项目开发的积累和</a:t>
            </a:r>
            <a:r>
              <a:rPr lang="zh-CN" altLang="en-US" sz="2400" kern="0" dirty="0" smtClean="0">
                <a:latin typeface="微软雅黑" pitchFamily="34" charset="-122"/>
                <a:ea typeface="微软雅黑" pitchFamily="34" charset="-122"/>
              </a:rPr>
              <a:t>认识有了新高度</a:t>
            </a:r>
            <a:endParaRPr lang="en-US" altLang="zh-CN" sz="2400" kern="0" dirty="0">
              <a:latin typeface="微软雅黑" pitchFamily="34" charset="-122"/>
              <a:ea typeface="微软雅黑" pitchFamily="34" charset="-122"/>
            </a:endParaRPr>
          </a:p>
          <a:p>
            <a:pPr>
              <a:lnSpc>
                <a:spcPct val="200000"/>
              </a:lnSpc>
            </a:pP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2702608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olidFill>
                  <a:schemeClr val="accent3"/>
                </a:solidFill>
              </a:rPr>
              <a:t>项目职责</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引擎底层</a:t>
            </a:r>
            <a:endParaRPr lang="en-US" altLang="zh-CN" dirty="0" smtClean="0">
              <a:solidFill>
                <a:schemeClr val="tx1"/>
              </a:solidFill>
            </a:endParaRPr>
          </a:p>
          <a:p>
            <a:pPr marL="457200" lvl="1" indent="0">
              <a:buNone/>
            </a:pPr>
            <a:r>
              <a:rPr lang="en-US" altLang="zh-CN" dirty="0" err="1" smtClean="0">
                <a:solidFill>
                  <a:schemeClr val="tx1">
                    <a:lumMod val="65000"/>
                    <a:lumOff val="35000"/>
                  </a:schemeClr>
                </a:solidFill>
              </a:rPr>
              <a:t>Fbx</a:t>
            </a:r>
            <a:r>
              <a:rPr lang="en-US" altLang="zh-CN" dirty="0" smtClean="0">
                <a:solidFill>
                  <a:schemeClr val="tx1">
                    <a:lumMod val="65000"/>
                    <a:lumOff val="35000"/>
                  </a:schemeClr>
                </a:solidFill>
              </a:rPr>
              <a:t> Importer</a:t>
            </a:r>
            <a:r>
              <a:rPr lang="zh-CN" altLang="en-US" dirty="0" smtClean="0">
                <a:solidFill>
                  <a:schemeClr val="tx1">
                    <a:lumMod val="65000"/>
                    <a:lumOff val="35000"/>
                  </a:schemeClr>
                </a:solidFill>
              </a:rPr>
              <a:t>， </a:t>
            </a:r>
            <a:r>
              <a:rPr lang="en-US" altLang="zh-CN" dirty="0" smtClean="0">
                <a:solidFill>
                  <a:schemeClr val="tx1">
                    <a:lumMod val="65000"/>
                    <a:lumOff val="35000"/>
                  </a:schemeClr>
                </a:solidFill>
              </a:rPr>
              <a:t>mesh</a:t>
            </a:r>
            <a:r>
              <a:rPr lang="zh-CN" altLang="en-US" dirty="0" smtClean="0">
                <a:solidFill>
                  <a:schemeClr val="tx1">
                    <a:lumMod val="65000"/>
                    <a:lumOff val="35000"/>
                  </a:schemeClr>
                </a:solidFill>
              </a:rPr>
              <a:t>资源</a:t>
            </a:r>
            <a:r>
              <a:rPr lang="en-US" altLang="zh-CN" dirty="0" smtClean="0">
                <a:solidFill>
                  <a:schemeClr val="tx1">
                    <a:lumMod val="65000"/>
                    <a:lumOff val="35000"/>
                  </a:schemeClr>
                </a:solidFill>
              </a:rPr>
              <a:t>pipeline(</a:t>
            </a:r>
            <a:r>
              <a:rPr lang="zh-CN" altLang="en-US" dirty="0" smtClean="0">
                <a:solidFill>
                  <a:schemeClr val="tx1">
                    <a:lumMod val="65000"/>
                    <a:lumOff val="35000"/>
                  </a:schemeClr>
                </a:solidFill>
              </a:rPr>
              <a:t>数据结构设计、序列化、蒙皮骨骼、优化、渲染、碰撞数据、热更新），</a:t>
            </a:r>
            <a:r>
              <a:rPr lang="en-US" altLang="zh-CN" dirty="0" smtClean="0">
                <a:solidFill>
                  <a:schemeClr val="tx1">
                    <a:lumMod val="65000"/>
                    <a:lumOff val="35000"/>
                  </a:schemeClr>
                </a:solidFill>
              </a:rPr>
              <a:t>LOD</a:t>
            </a:r>
            <a:r>
              <a:rPr lang="zh-CN" altLang="en-US" dirty="0" smtClean="0">
                <a:solidFill>
                  <a:schemeClr val="tx1">
                    <a:lumMod val="65000"/>
                    <a:lumOff val="35000"/>
                  </a:schemeClr>
                </a:solidFill>
              </a:rPr>
              <a:t>系统， </a:t>
            </a:r>
            <a:r>
              <a:rPr lang="en-US" altLang="zh-CN" dirty="0" smtClean="0">
                <a:solidFill>
                  <a:schemeClr val="tx1">
                    <a:lumMod val="65000"/>
                    <a:lumOff val="35000"/>
                  </a:schemeClr>
                </a:solidFill>
              </a:rPr>
              <a:t>Render</a:t>
            </a:r>
            <a:r>
              <a:rPr lang="zh-CN" altLang="en-US" dirty="0" smtClean="0">
                <a:solidFill>
                  <a:schemeClr val="tx1">
                    <a:lumMod val="65000"/>
                    <a:lumOff val="35000"/>
                  </a:schemeClr>
                </a:solidFill>
              </a:rPr>
              <a:t>系统内存分配</a:t>
            </a:r>
            <a:r>
              <a:rPr lang="en-US" altLang="zh-CN" dirty="0" smtClean="0">
                <a:solidFill>
                  <a:schemeClr val="tx1">
                    <a:lumMod val="65000"/>
                    <a:lumOff val="35000"/>
                  </a:schemeClr>
                </a:solidFill>
              </a:rPr>
              <a:t>policy</a:t>
            </a:r>
          </a:p>
          <a:p>
            <a:r>
              <a:rPr lang="zh-CN" altLang="en-US" dirty="0">
                <a:solidFill>
                  <a:schemeClr val="tx1"/>
                </a:solidFill>
              </a:rPr>
              <a:t>渲染</a:t>
            </a:r>
            <a:r>
              <a:rPr lang="zh-CN" altLang="en-US" dirty="0" smtClean="0">
                <a:solidFill>
                  <a:schemeClr val="tx1"/>
                </a:solidFill>
              </a:rPr>
              <a:t>效果</a:t>
            </a:r>
            <a:endParaRPr lang="en-US" altLang="zh-CN" dirty="0" smtClean="0">
              <a:solidFill>
                <a:schemeClr val="tx1"/>
              </a:solidFill>
            </a:endParaRPr>
          </a:p>
          <a:p>
            <a:pPr marL="457200" lvl="1" indent="0">
              <a:buNone/>
            </a:pPr>
            <a:r>
              <a:rPr lang="en-US" altLang="zh-CN" dirty="0" smtClean="0">
                <a:solidFill>
                  <a:schemeClr val="tx1">
                    <a:lumMod val="65000"/>
                    <a:lumOff val="35000"/>
                  </a:schemeClr>
                </a:solidFill>
              </a:rPr>
              <a:t>Z-fade, </a:t>
            </a:r>
            <a:r>
              <a:rPr lang="zh-CN" altLang="en-US" dirty="0" smtClean="0">
                <a:solidFill>
                  <a:schemeClr val="tx1">
                    <a:lumMod val="65000"/>
                    <a:lumOff val="35000"/>
                  </a:schemeClr>
                </a:solidFill>
              </a:rPr>
              <a:t>自发光材质</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多纹理</a:t>
            </a:r>
            <a:r>
              <a:rPr lang="zh-CN" altLang="en-US" dirty="0">
                <a:solidFill>
                  <a:schemeClr val="tx1">
                    <a:lumMod val="65000"/>
                    <a:lumOff val="35000"/>
                  </a:schemeClr>
                </a:solidFill>
              </a:rPr>
              <a:t>混合</a:t>
            </a:r>
            <a:r>
              <a:rPr lang="zh-CN" altLang="en-US" dirty="0" smtClean="0">
                <a:solidFill>
                  <a:schemeClr val="tx1">
                    <a:lumMod val="65000"/>
                    <a:lumOff val="35000"/>
                  </a:schemeClr>
                </a:solidFill>
              </a:rPr>
              <a:t>材质</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角色水墨描边， </a:t>
            </a:r>
            <a:r>
              <a:rPr lang="en-US" altLang="zh-CN" dirty="0" smtClean="0">
                <a:solidFill>
                  <a:schemeClr val="tx1">
                    <a:lumMod val="65000"/>
                    <a:lumOff val="35000"/>
                  </a:schemeClr>
                </a:solidFill>
              </a:rPr>
              <a:t>Shadow decal,  </a:t>
            </a:r>
            <a:r>
              <a:rPr lang="zh-CN" altLang="en-US" dirty="0" smtClean="0">
                <a:solidFill>
                  <a:schemeClr val="tx1">
                    <a:lumMod val="65000"/>
                    <a:lumOff val="35000"/>
                  </a:schemeClr>
                </a:solidFill>
              </a:rPr>
              <a:t>水下特效，泡沫，</a:t>
            </a:r>
            <a:r>
              <a:rPr lang="en-US" altLang="zh-CN" dirty="0" smtClean="0">
                <a:solidFill>
                  <a:schemeClr val="tx1">
                    <a:lumMod val="65000"/>
                    <a:lumOff val="35000"/>
                  </a:schemeClr>
                </a:solidFill>
              </a:rPr>
              <a:t>screen door</a:t>
            </a:r>
          </a:p>
          <a:p>
            <a:r>
              <a:rPr lang="zh-CN" altLang="en-US" dirty="0">
                <a:solidFill>
                  <a:schemeClr val="tx1"/>
                </a:solidFill>
              </a:rPr>
              <a:t>游戏</a:t>
            </a:r>
            <a:r>
              <a:rPr lang="zh-CN" altLang="en-US" dirty="0" smtClean="0">
                <a:solidFill>
                  <a:schemeClr val="tx1"/>
                </a:solidFill>
              </a:rPr>
              <a:t>系统</a:t>
            </a:r>
            <a:endParaRPr lang="en-US" altLang="zh-CN" dirty="0" smtClean="0">
              <a:solidFill>
                <a:schemeClr val="tx1"/>
              </a:solidFill>
            </a:endParaRPr>
          </a:p>
          <a:p>
            <a:pPr marL="457200" lvl="1" indent="0">
              <a:buNone/>
            </a:pPr>
            <a:r>
              <a:rPr lang="en-US" altLang="zh-CN" dirty="0" smtClean="0">
                <a:solidFill>
                  <a:schemeClr val="tx1">
                    <a:lumMod val="65000"/>
                    <a:lumOff val="35000"/>
                  </a:schemeClr>
                </a:solidFill>
              </a:rPr>
              <a:t>Morpheme</a:t>
            </a:r>
            <a:r>
              <a:rPr lang="zh-CN" altLang="en-US" dirty="0" smtClean="0">
                <a:solidFill>
                  <a:schemeClr val="tx1">
                    <a:lumMod val="65000"/>
                    <a:lumOff val="35000"/>
                  </a:schemeClr>
                </a:solidFill>
              </a:rPr>
              <a:t>动画系统， 角色</a:t>
            </a:r>
            <a:r>
              <a:rPr lang="en-US" altLang="zh-CN" dirty="0" smtClean="0">
                <a:solidFill>
                  <a:schemeClr val="tx1">
                    <a:lumMod val="65000"/>
                    <a:lumOff val="35000"/>
                  </a:schemeClr>
                </a:solidFill>
              </a:rPr>
              <a:t>foot IK, APEX clothing</a:t>
            </a:r>
            <a:r>
              <a:rPr lang="zh-CN" altLang="en-US" dirty="0" smtClean="0">
                <a:solidFill>
                  <a:schemeClr val="tx1">
                    <a:lumMod val="65000"/>
                    <a:lumOff val="35000"/>
                  </a:schemeClr>
                </a:solidFill>
              </a:rPr>
              <a:t>布料物理系统， 角色</a:t>
            </a:r>
            <a:r>
              <a:rPr lang="en-US" altLang="zh-CN" dirty="0" smtClean="0">
                <a:solidFill>
                  <a:schemeClr val="tx1">
                    <a:lumMod val="65000"/>
                    <a:lumOff val="35000"/>
                  </a:schemeClr>
                </a:solidFill>
              </a:rPr>
              <a:t>AVATAR</a:t>
            </a:r>
            <a:r>
              <a:rPr lang="zh-CN" altLang="en-US" dirty="0" smtClean="0">
                <a:solidFill>
                  <a:schemeClr val="tx1">
                    <a:lumMod val="65000"/>
                    <a:lumOff val="35000"/>
                  </a:schemeClr>
                </a:solidFill>
              </a:rPr>
              <a:t>系统， 面部表情系统， </a:t>
            </a:r>
            <a:r>
              <a:rPr lang="en-US" altLang="zh-CN" dirty="0" err="1" smtClean="0">
                <a:solidFill>
                  <a:schemeClr val="tx1">
                    <a:lumMod val="65000"/>
                    <a:lumOff val="35000"/>
                  </a:schemeClr>
                </a:solidFill>
              </a:rPr>
              <a:t>FaceFx</a:t>
            </a:r>
            <a:r>
              <a:rPr lang="en-US" altLang="zh-CN" dirty="0" smtClean="0">
                <a:solidFill>
                  <a:schemeClr val="tx1">
                    <a:lumMod val="65000"/>
                    <a:lumOff val="35000"/>
                  </a:schemeClr>
                </a:solidFill>
              </a:rPr>
              <a:t> lip-sync pipeline</a:t>
            </a:r>
          </a:p>
          <a:p>
            <a:r>
              <a:rPr lang="zh-CN" altLang="en-US" dirty="0" smtClean="0">
                <a:solidFill>
                  <a:schemeClr val="tx1"/>
                </a:solidFill>
              </a:rPr>
              <a:t>其他</a:t>
            </a:r>
            <a:endParaRPr lang="en-US" altLang="zh-CN" dirty="0" smtClean="0">
              <a:solidFill>
                <a:schemeClr val="tx1"/>
              </a:solidFill>
            </a:endParaRPr>
          </a:p>
          <a:p>
            <a:pPr marL="457200" lvl="1" indent="0">
              <a:buNone/>
            </a:pPr>
            <a:r>
              <a:rPr lang="zh-CN" altLang="en-US" dirty="0" smtClean="0">
                <a:solidFill>
                  <a:schemeClr val="tx1">
                    <a:lumMod val="65000"/>
                    <a:lumOff val="35000"/>
                  </a:schemeClr>
                </a:solidFill>
              </a:rPr>
              <a:t>引擎剥离</a:t>
            </a:r>
            <a:r>
              <a:rPr lang="en-US" altLang="zh-CN" dirty="0" err="1" smtClean="0">
                <a:solidFill>
                  <a:schemeClr val="tx1">
                    <a:lumMod val="65000"/>
                    <a:lumOff val="35000"/>
                  </a:schemeClr>
                </a:solidFill>
              </a:rPr>
              <a:t>GameByro</a:t>
            </a:r>
            <a:r>
              <a:rPr lang="zh-CN" altLang="en-US" dirty="0" smtClean="0">
                <a:solidFill>
                  <a:schemeClr val="tx1">
                    <a:lumMod val="65000"/>
                    <a:lumOff val="35000"/>
                  </a:schemeClr>
                </a:solidFill>
              </a:rPr>
              <a:t>，各类优化，兼容性等</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3757505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3"/>
                </a:solidFill>
              </a:rPr>
              <a:t>技术实现</a:t>
            </a:r>
            <a:endParaRPr lang="zh-CN" altLang="en-US" dirty="0"/>
          </a:p>
        </p:txBody>
      </p:sp>
      <p:sp>
        <p:nvSpPr>
          <p:cNvPr id="3" name="内容占位符 2"/>
          <p:cNvSpPr>
            <a:spLocks noGrp="1"/>
          </p:cNvSpPr>
          <p:nvPr>
            <p:ph idx="1"/>
          </p:nvPr>
        </p:nvSpPr>
        <p:spPr/>
        <p:txBody>
          <a:bodyPr/>
          <a:lstStyle/>
          <a:p>
            <a:pPr>
              <a:lnSpc>
                <a:spcPct val="200000"/>
              </a:lnSpc>
            </a:pPr>
            <a:r>
              <a:rPr lang="en-US" altLang="zh-CN" dirty="0" smtClean="0"/>
              <a:t>FBX Importer</a:t>
            </a:r>
          </a:p>
          <a:p>
            <a:pPr>
              <a:lnSpc>
                <a:spcPct val="200000"/>
              </a:lnSpc>
            </a:pPr>
            <a:r>
              <a:rPr lang="en-US" altLang="zh-CN" dirty="0" smtClean="0"/>
              <a:t>APEX</a:t>
            </a:r>
            <a:r>
              <a:rPr lang="zh-CN" altLang="en-US" dirty="0" smtClean="0"/>
              <a:t>布料系统</a:t>
            </a:r>
            <a:endParaRPr lang="en-US" altLang="zh-CN" dirty="0" smtClean="0"/>
          </a:p>
          <a:p>
            <a:pPr>
              <a:lnSpc>
                <a:spcPct val="200000"/>
              </a:lnSpc>
            </a:pPr>
            <a:r>
              <a:rPr lang="zh-CN" altLang="en-US" dirty="0" smtClean="0"/>
              <a:t>角色</a:t>
            </a:r>
            <a:r>
              <a:rPr lang="en-US" altLang="zh-CN" dirty="0" smtClean="0"/>
              <a:t>Look-at</a:t>
            </a:r>
          </a:p>
          <a:p>
            <a:pPr>
              <a:lnSpc>
                <a:spcPct val="200000"/>
              </a:lnSpc>
            </a:pPr>
            <a:endParaRPr lang="en-US" altLang="zh-CN" dirty="0" smtClean="0"/>
          </a:p>
          <a:p>
            <a:endParaRPr lang="zh-CN" altLang="en-US" dirty="0"/>
          </a:p>
        </p:txBody>
      </p:sp>
    </p:spTree>
    <p:extLst>
      <p:ext uri="{BB962C8B-B14F-4D97-AF65-F5344CB8AC3E}">
        <p14:creationId xmlns:p14="http://schemas.microsoft.com/office/powerpoint/2010/main" val="419776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solidFill>
                  <a:schemeClr val="accent3"/>
                </a:solidFill>
              </a:rPr>
              <a:t>FBX Importer</a:t>
            </a:r>
            <a:endParaRPr lang="zh-CN" altLang="en-US" sz="4800" dirty="0"/>
          </a:p>
        </p:txBody>
      </p:sp>
      <p:sp>
        <p:nvSpPr>
          <p:cNvPr id="3" name="内容占位符 2"/>
          <p:cNvSpPr>
            <a:spLocks noGrp="1"/>
          </p:cNvSpPr>
          <p:nvPr>
            <p:ph idx="1"/>
          </p:nvPr>
        </p:nvSpPr>
        <p:spPr/>
        <p:txBody>
          <a:bodyPr>
            <a:normAutofit/>
          </a:bodyPr>
          <a:lstStyle/>
          <a:p>
            <a:pPr>
              <a:lnSpc>
                <a:spcPct val="200000"/>
              </a:lnSpc>
            </a:pPr>
            <a:r>
              <a:rPr lang="en-US" altLang="zh-CN" sz="2800" dirty="0" smtClean="0"/>
              <a:t>Handmade TBN space</a:t>
            </a:r>
          </a:p>
          <a:p>
            <a:pPr lvl="1">
              <a:lnSpc>
                <a:spcPct val="200000"/>
              </a:lnSpc>
            </a:pPr>
            <a:r>
              <a:rPr lang="zh-CN" altLang="en-US" sz="1800" dirty="0" smtClean="0"/>
              <a:t>可以</a:t>
            </a:r>
            <a:r>
              <a:rPr lang="zh-CN" altLang="en-US" sz="1800" dirty="0" smtClean="0"/>
              <a:t>满足建模</a:t>
            </a:r>
            <a:r>
              <a:rPr lang="zh-CN" altLang="en-US" sz="1800" dirty="0" smtClean="0"/>
              <a:t>师</a:t>
            </a:r>
            <a:r>
              <a:rPr lang="zh-CN" altLang="en-US" sz="1800" dirty="0" smtClean="0"/>
              <a:t>的任何制作</a:t>
            </a:r>
            <a:r>
              <a:rPr lang="zh-CN" altLang="en-US" sz="1800" dirty="0" smtClean="0"/>
              <a:t>要求</a:t>
            </a:r>
            <a:endParaRPr lang="en-US" altLang="zh-CN" sz="1800" dirty="0" smtClean="0"/>
          </a:p>
          <a:p>
            <a:pPr lvl="1">
              <a:lnSpc>
                <a:spcPct val="200000"/>
              </a:lnSpc>
            </a:pPr>
            <a:r>
              <a:rPr lang="zh-CN" altLang="en-US" sz="1800" dirty="0"/>
              <a:t>最</a:t>
            </a:r>
            <a:r>
              <a:rPr lang="zh-CN" altLang="en-US" sz="1800" dirty="0" smtClean="0"/>
              <a:t>优化的顶点数据</a:t>
            </a:r>
            <a:endParaRPr lang="en-US" altLang="zh-CN" sz="1800" dirty="0" smtClean="0"/>
          </a:p>
          <a:p>
            <a:pPr lvl="1">
              <a:lnSpc>
                <a:spcPct val="200000"/>
              </a:lnSpc>
            </a:pPr>
            <a:r>
              <a:rPr lang="zh-CN" altLang="en-US" sz="1800" dirty="0" smtClean="0"/>
              <a:t>最完美的</a:t>
            </a:r>
            <a:r>
              <a:rPr lang="en-US" altLang="zh-CN" sz="1800" dirty="0" smtClean="0"/>
              <a:t>avatar</a:t>
            </a:r>
            <a:r>
              <a:rPr lang="zh-CN" altLang="en-US" sz="1800" dirty="0" smtClean="0"/>
              <a:t>解决方案</a:t>
            </a:r>
            <a:endParaRPr lang="zh-CN" altLang="en-US" sz="1800" dirty="0"/>
          </a:p>
        </p:txBody>
      </p:sp>
    </p:spTree>
    <p:extLst>
      <p:ext uri="{BB962C8B-B14F-4D97-AF65-F5344CB8AC3E}">
        <p14:creationId xmlns:p14="http://schemas.microsoft.com/office/powerpoint/2010/main" val="233714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96752"/>
          </a:xfrm>
        </p:spPr>
        <p:txBody>
          <a:bodyPr/>
          <a:lstStyle/>
          <a:p>
            <a:pPr>
              <a:lnSpc>
                <a:spcPct val="200000"/>
              </a:lnSpc>
            </a:pPr>
            <a:r>
              <a:rPr lang="zh-CN" altLang="en-US" sz="3600" dirty="0" smtClean="0">
                <a:solidFill>
                  <a:schemeClr val="accent3"/>
                </a:solidFill>
              </a:rPr>
              <a:t>可</a:t>
            </a:r>
            <a:r>
              <a:rPr lang="zh-CN" altLang="en-US" sz="3600" dirty="0" smtClean="0">
                <a:solidFill>
                  <a:schemeClr val="accent3"/>
                </a:solidFill>
              </a:rPr>
              <a:t>满足建模</a:t>
            </a:r>
            <a:r>
              <a:rPr lang="zh-CN" altLang="en-US" sz="3600" dirty="0">
                <a:solidFill>
                  <a:schemeClr val="accent3"/>
                </a:solidFill>
              </a:rPr>
              <a:t>师</a:t>
            </a:r>
            <a:r>
              <a:rPr lang="zh-CN" altLang="en-US" sz="3600" dirty="0" smtClean="0">
                <a:solidFill>
                  <a:schemeClr val="accent3"/>
                </a:solidFill>
              </a:rPr>
              <a:t>的</a:t>
            </a:r>
            <a:r>
              <a:rPr lang="zh-CN" altLang="en-US" sz="3600" dirty="0" smtClean="0">
                <a:solidFill>
                  <a:schemeClr val="accent3"/>
                </a:solidFill>
              </a:rPr>
              <a:t>任何</a:t>
            </a:r>
            <a:r>
              <a:rPr lang="zh-CN" altLang="en-US" sz="3600" dirty="0" smtClean="0">
                <a:solidFill>
                  <a:schemeClr val="accent3"/>
                </a:solidFill>
              </a:rPr>
              <a:t>制作</a:t>
            </a:r>
            <a:r>
              <a:rPr lang="zh-CN" altLang="en-US" sz="3600" dirty="0">
                <a:solidFill>
                  <a:schemeClr val="accent3"/>
                </a:solidFill>
              </a:rPr>
              <a:t>要求</a:t>
            </a:r>
            <a:endParaRPr lang="en-US" altLang="zh-CN" sz="3600" dirty="0">
              <a:solidFill>
                <a:schemeClr val="accent3"/>
              </a:solidFill>
            </a:endParaRPr>
          </a:p>
        </p:txBody>
      </p:sp>
      <p:sp>
        <p:nvSpPr>
          <p:cNvPr id="3" name="内容占位符 2"/>
          <p:cNvSpPr>
            <a:spLocks noGrp="1"/>
          </p:cNvSpPr>
          <p:nvPr>
            <p:ph idx="1"/>
          </p:nvPr>
        </p:nvSpPr>
        <p:spPr/>
        <p:txBody>
          <a:bodyPr/>
          <a:lstStyle/>
          <a:p>
            <a:r>
              <a:rPr lang="zh-CN" altLang="en-US" dirty="0" smtClean="0"/>
              <a:t>完美支持光滑组</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a:t>解决</a:t>
            </a:r>
            <a:r>
              <a:rPr lang="en-US" altLang="zh-CN" dirty="0"/>
              <a:t>L</a:t>
            </a:r>
            <a:r>
              <a:rPr lang="zh-CN" altLang="en-US" dirty="0"/>
              <a:t>型问题</a:t>
            </a:r>
            <a:endParaRPr lang="en-US" altLang="zh-CN" dirty="0"/>
          </a:p>
          <a:p>
            <a:pPr lvl="1"/>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412776"/>
            <a:ext cx="43910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786355"/>
            <a:ext cx="32289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9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chemeClr val="accent3"/>
                </a:solidFill>
              </a:rPr>
              <a:t>可</a:t>
            </a:r>
            <a:r>
              <a:rPr lang="zh-CN" altLang="en-US" sz="4400" dirty="0" smtClean="0">
                <a:solidFill>
                  <a:schemeClr val="accent3"/>
                </a:solidFill>
              </a:rPr>
              <a:t>满足建模</a:t>
            </a:r>
            <a:r>
              <a:rPr lang="zh-CN" altLang="en-US" sz="4400" dirty="0">
                <a:solidFill>
                  <a:schemeClr val="accent3"/>
                </a:solidFill>
              </a:rPr>
              <a:t>师</a:t>
            </a:r>
            <a:r>
              <a:rPr lang="zh-CN" altLang="en-US" sz="4400" dirty="0">
                <a:solidFill>
                  <a:schemeClr val="accent3"/>
                </a:solidFill>
              </a:rPr>
              <a:t>的任何制作</a:t>
            </a:r>
            <a:r>
              <a:rPr lang="zh-CN" altLang="en-US" sz="4400" dirty="0">
                <a:solidFill>
                  <a:schemeClr val="accent3"/>
                </a:solidFill>
              </a:rPr>
              <a:t>要求</a:t>
            </a:r>
            <a:endParaRPr lang="zh-CN" altLang="en-US" sz="4400" dirty="0"/>
          </a:p>
        </p:txBody>
      </p:sp>
      <p:sp>
        <p:nvSpPr>
          <p:cNvPr id="3" name="内容占位符 2"/>
          <p:cNvSpPr>
            <a:spLocks noGrp="1"/>
          </p:cNvSpPr>
          <p:nvPr>
            <p:ph idx="1"/>
          </p:nvPr>
        </p:nvSpPr>
        <p:spPr/>
        <p:txBody>
          <a:bodyPr/>
          <a:lstStyle/>
          <a:p>
            <a:r>
              <a:rPr lang="zh-CN" altLang="en-US" dirty="0"/>
              <a:t>完美支持</a:t>
            </a:r>
            <a:r>
              <a:rPr lang="en-US" altLang="zh-CN" dirty="0"/>
              <a:t>UV</a:t>
            </a:r>
            <a:r>
              <a:rPr lang="zh-CN" altLang="en-US" dirty="0"/>
              <a:t>镜像和旋转</a:t>
            </a:r>
            <a:endParaRPr lang="en-US" altLang="zh-CN" dirty="0"/>
          </a:p>
          <a:p>
            <a:pPr lvl="1"/>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99041"/>
            <a:ext cx="21907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684816"/>
            <a:ext cx="26574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6120" y="2494316"/>
            <a:ext cx="11334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871724"/>
            <a:ext cx="12573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59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96752"/>
          </a:xfrm>
        </p:spPr>
        <p:txBody>
          <a:bodyPr/>
          <a:lstStyle/>
          <a:p>
            <a:r>
              <a:rPr lang="zh-CN" altLang="en-US" sz="4400" dirty="0">
                <a:solidFill>
                  <a:schemeClr val="accent3"/>
                </a:solidFill>
              </a:rPr>
              <a:t>最优化的顶点</a:t>
            </a:r>
            <a:r>
              <a:rPr lang="zh-CN" altLang="en-US" sz="4400" dirty="0" smtClean="0">
                <a:solidFill>
                  <a:schemeClr val="accent3"/>
                </a:solidFill>
              </a:rPr>
              <a:t>数据</a:t>
            </a:r>
            <a:endParaRPr lang="zh-CN" altLang="en-US" sz="4400" dirty="0">
              <a:solidFill>
                <a:schemeClr val="accent3"/>
              </a:solidFill>
            </a:endParaRPr>
          </a:p>
        </p:txBody>
      </p:sp>
      <p:sp>
        <p:nvSpPr>
          <p:cNvPr id="3" name="内容占位符 2"/>
          <p:cNvSpPr>
            <a:spLocks noGrp="1"/>
          </p:cNvSpPr>
          <p:nvPr>
            <p:ph idx="1"/>
          </p:nvPr>
        </p:nvSpPr>
        <p:spPr/>
        <p:txBody>
          <a:bodyPr/>
          <a:lstStyle/>
          <a:p>
            <a:r>
              <a:rPr lang="en-US" altLang="zh-CN" dirty="0" smtClean="0"/>
              <a:t>Index buffer</a:t>
            </a:r>
            <a:r>
              <a:rPr lang="zh-CN" altLang="en-US" dirty="0" smtClean="0"/>
              <a:t>优化</a:t>
            </a:r>
            <a:r>
              <a:rPr lang="en-US" altLang="zh-CN" dirty="0" smtClean="0"/>
              <a:t>	------ </a:t>
            </a:r>
            <a:r>
              <a:rPr lang="zh-CN" altLang="en-US" dirty="0" smtClean="0"/>
              <a:t>提升</a:t>
            </a:r>
            <a:r>
              <a:rPr lang="en-US" altLang="zh-CN" dirty="0" smtClean="0"/>
              <a:t>GPU cache</a:t>
            </a:r>
            <a:r>
              <a:rPr lang="zh-CN" altLang="en-US" dirty="0" smtClean="0"/>
              <a:t>命中率</a:t>
            </a:r>
            <a:endParaRPr lang="en-US" altLang="zh-CN" dirty="0" smtClean="0"/>
          </a:p>
          <a:p>
            <a:pPr lvl="1"/>
            <a:r>
              <a:rPr lang="zh-CN" altLang="en-US" dirty="0" smtClean="0"/>
              <a:t>渲染性能提升</a:t>
            </a:r>
            <a:r>
              <a:rPr lang="en-US" altLang="zh-CN" dirty="0" smtClean="0">
                <a:solidFill>
                  <a:srgbClr val="FF0000"/>
                </a:solidFill>
                <a:effectLst>
                  <a:outerShdw blurRad="38100" dist="38100" dir="2700000" algn="tl">
                    <a:srgbClr val="000000">
                      <a:alpha val="43137"/>
                    </a:srgbClr>
                  </a:outerShdw>
                </a:effectLst>
              </a:rPr>
              <a:t>11%</a:t>
            </a:r>
          </a:p>
          <a:p>
            <a:r>
              <a:rPr lang="zh-CN" altLang="en-US" dirty="0" smtClean="0"/>
              <a:t>顶点压缩</a:t>
            </a:r>
            <a:endParaRPr lang="en-US" altLang="zh-CN" dirty="0" smtClean="0"/>
          </a:p>
          <a:p>
            <a:pPr lvl="1"/>
            <a:r>
              <a:rPr lang="zh-CN" altLang="en-US" dirty="0" smtClean="0"/>
              <a:t>根据</a:t>
            </a:r>
            <a:r>
              <a:rPr lang="en-US" altLang="zh-CN" dirty="0" smtClean="0"/>
              <a:t>NV</a:t>
            </a:r>
            <a:r>
              <a:rPr lang="zh-CN" altLang="en-US" dirty="0" smtClean="0"/>
              <a:t>提供的性能表来看，</a:t>
            </a:r>
            <a:r>
              <a:rPr lang="en-US" altLang="zh-CN" dirty="0" smtClean="0"/>
              <a:t>vertex stream</a:t>
            </a:r>
            <a:r>
              <a:rPr lang="zh-CN" altLang="en-US" dirty="0" smtClean="0"/>
              <a:t>尺寸大于</a:t>
            </a:r>
            <a:r>
              <a:rPr lang="en-US" altLang="zh-CN" dirty="0" smtClean="0"/>
              <a:t>32bytes</a:t>
            </a:r>
            <a:r>
              <a:rPr lang="zh-CN" altLang="en-US" dirty="0" smtClean="0"/>
              <a:t>后性能会大幅下降</a:t>
            </a:r>
            <a:endParaRPr lang="en-US" altLang="zh-CN" dirty="0" smtClean="0"/>
          </a:p>
          <a:p>
            <a:pPr lvl="1"/>
            <a:endParaRPr lang="zh-CN" alt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5049672" cy="28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703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ncent">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微软雅黑"/>
        <a:ea typeface="微软雅黑"/>
        <a:cs typeface=""/>
      </a:majorFont>
      <a:minorFont>
        <a:latin typeface="微软雅黑"/>
        <a:ea typeface="微软雅黑"/>
        <a:cs typeface=""/>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bodyPr rtlCol="0" anchor="ct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tencent</Template>
  <TotalTime>597</TotalTime>
  <Words>1009</Words>
  <Application>Microsoft Office PowerPoint</Application>
  <PresentationFormat>全屏显示(4:3)</PresentationFormat>
  <Paragraphs>177</Paragraphs>
  <Slides>22</Slides>
  <Notes>6</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tencent</vt:lpstr>
      <vt:lpstr>Xiaomengli(李小猛)职级面试自述 </vt:lpstr>
      <vt:lpstr>个人简介</vt:lpstr>
      <vt:lpstr>申报晋级原因</vt:lpstr>
      <vt:lpstr>项目职责</vt:lpstr>
      <vt:lpstr>技术实现</vt:lpstr>
      <vt:lpstr>FBX Importer</vt:lpstr>
      <vt:lpstr>可满足建模师的任何制作要求</vt:lpstr>
      <vt:lpstr>可满足建模师的任何制作要求</vt:lpstr>
      <vt:lpstr>最优化的顶点数据</vt:lpstr>
      <vt:lpstr>最优化的顶点数据</vt:lpstr>
      <vt:lpstr>最完美的avatar解决方案</vt:lpstr>
      <vt:lpstr>APEX布料系统</vt:lpstr>
      <vt:lpstr>天涯明月刀布料系统的优势</vt:lpstr>
      <vt:lpstr>对比其他游戏的布料</vt:lpstr>
      <vt:lpstr>技术难点</vt:lpstr>
      <vt:lpstr>角色Look-at</vt:lpstr>
      <vt:lpstr>角色Look-at</vt:lpstr>
      <vt:lpstr>角色Look-at</vt:lpstr>
      <vt:lpstr>知识的积累</vt:lpstr>
      <vt:lpstr>知识分享</vt:lpstr>
      <vt:lpstr>参考文档</vt:lpstr>
      <vt:lpstr>谢谢</vt:lpstr>
    </vt:vector>
  </TitlesOfParts>
  <Company>tencent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xiaomengli(李小猛)</dc:creator>
  <cp:lastModifiedBy>xiaomengli(李小猛)</cp:lastModifiedBy>
  <cp:revision>55</cp:revision>
  <dcterms:created xsi:type="dcterms:W3CDTF">2014-02-12T09:10:30Z</dcterms:created>
  <dcterms:modified xsi:type="dcterms:W3CDTF">2014-02-13T10:22:34Z</dcterms:modified>
</cp:coreProperties>
</file>