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32"/>
  </p:notesMasterIdLst>
  <p:sldIdLst>
    <p:sldId id="256" r:id="rId2"/>
    <p:sldId id="450" r:id="rId3"/>
    <p:sldId id="468" r:id="rId4"/>
    <p:sldId id="467" r:id="rId5"/>
    <p:sldId id="464" r:id="rId6"/>
    <p:sldId id="470" r:id="rId7"/>
    <p:sldId id="472" r:id="rId8"/>
    <p:sldId id="474" r:id="rId9"/>
    <p:sldId id="482" r:id="rId10"/>
    <p:sldId id="473" r:id="rId11"/>
    <p:sldId id="484" r:id="rId12"/>
    <p:sldId id="483" r:id="rId13"/>
    <p:sldId id="485" r:id="rId14"/>
    <p:sldId id="476" r:id="rId15"/>
    <p:sldId id="477" r:id="rId16"/>
    <p:sldId id="486" r:id="rId17"/>
    <p:sldId id="487" r:id="rId18"/>
    <p:sldId id="488" r:id="rId19"/>
    <p:sldId id="489" r:id="rId20"/>
    <p:sldId id="490" r:id="rId21"/>
    <p:sldId id="491" r:id="rId22"/>
    <p:sldId id="492" r:id="rId23"/>
    <p:sldId id="495" r:id="rId24"/>
    <p:sldId id="493" r:id="rId25"/>
    <p:sldId id="494" r:id="rId26"/>
    <p:sldId id="454" r:id="rId27"/>
    <p:sldId id="479" r:id="rId28"/>
    <p:sldId id="458" r:id="rId29"/>
    <p:sldId id="481" r:id="rId30"/>
    <p:sldId id="480" r:id="rId31"/>
  </p:sldIdLst>
  <p:sldSz cx="9144000" cy="6858000" type="screen4x3"/>
  <p:notesSz cx="6858000" cy="9144000"/>
  <p:defaultTextStyle>
    <a:defPPr>
      <a:defRPr lang="zh-CN"/>
    </a:defPPr>
    <a:lvl1pPr algn="l" rtl="0" eaLnBrk="0" fontAlgn="base" hangingPunct="0">
      <a:spcBef>
        <a:spcPct val="0"/>
      </a:spcBef>
      <a:spcAft>
        <a:spcPct val="0"/>
      </a:spcAft>
      <a:defRPr sz="1600" b="1" kern="1200">
        <a:solidFill>
          <a:schemeClr val="tx1"/>
        </a:solidFill>
        <a:latin typeface="楷体" pitchFamily="49" charset="-122"/>
        <a:ea typeface="楷体" pitchFamily="49" charset="-122"/>
        <a:cs typeface="+mn-cs"/>
      </a:defRPr>
    </a:lvl1pPr>
    <a:lvl2pPr marL="457200" algn="l" rtl="0" eaLnBrk="0" fontAlgn="base" hangingPunct="0">
      <a:spcBef>
        <a:spcPct val="0"/>
      </a:spcBef>
      <a:spcAft>
        <a:spcPct val="0"/>
      </a:spcAft>
      <a:defRPr sz="1600" b="1" kern="1200">
        <a:solidFill>
          <a:schemeClr val="tx1"/>
        </a:solidFill>
        <a:latin typeface="楷体" pitchFamily="49" charset="-122"/>
        <a:ea typeface="楷体" pitchFamily="49" charset="-122"/>
        <a:cs typeface="+mn-cs"/>
      </a:defRPr>
    </a:lvl2pPr>
    <a:lvl3pPr marL="914400" algn="l" rtl="0" eaLnBrk="0" fontAlgn="base" hangingPunct="0">
      <a:spcBef>
        <a:spcPct val="0"/>
      </a:spcBef>
      <a:spcAft>
        <a:spcPct val="0"/>
      </a:spcAft>
      <a:defRPr sz="1600" b="1" kern="1200">
        <a:solidFill>
          <a:schemeClr val="tx1"/>
        </a:solidFill>
        <a:latin typeface="楷体" pitchFamily="49" charset="-122"/>
        <a:ea typeface="楷体" pitchFamily="49" charset="-122"/>
        <a:cs typeface="+mn-cs"/>
      </a:defRPr>
    </a:lvl3pPr>
    <a:lvl4pPr marL="1371600" algn="l" rtl="0" eaLnBrk="0" fontAlgn="base" hangingPunct="0">
      <a:spcBef>
        <a:spcPct val="0"/>
      </a:spcBef>
      <a:spcAft>
        <a:spcPct val="0"/>
      </a:spcAft>
      <a:defRPr sz="1600" b="1" kern="1200">
        <a:solidFill>
          <a:schemeClr val="tx1"/>
        </a:solidFill>
        <a:latin typeface="楷体" pitchFamily="49" charset="-122"/>
        <a:ea typeface="楷体" pitchFamily="49" charset="-122"/>
        <a:cs typeface="+mn-cs"/>
      </a:defRPr>
    </a:lvl4pPr>
    <a:lvl5pPr marL="1828800" algn="l" rtl="0" eaLnBrk="0" fontAlgn="base" hangingPunct="0">
      <a:spcBef>
        <a:spcPct val="0"/>
      </a:spcBef>
      <a:spcAft>
        <a:spcPct val="0"/>
      </a:spcAft>
      <a:defRPr sz="1600" b="1" kern="1200">
        <a:solidFill>
          <a:schemeClr val="tx1"/>
        </a:solidFill>
        <a:latin typeface="楷体" pitchFamily="49" charset="-122"/>
        <a:ea typeface="楷体" pitchFamily="49" charset="-122"/>
        <a:cs typeface="+mn-cs"/>
      </a:defRPr>
    </a:lvl5pPr>
    <a:lvl6pPr marL="2286000" algn="l" defTabSz="914400" rtl="0" eaLnBrk="1" latinLnBrk="0" hangingPunct="1">
      <a:defRPr sz="1600" b="1" kern="1200">
        <a:solidFill>
          <a:schemeClr val="tx1"/>
        </a:solidFill>
        <a:latin typeface="楷体" pitchFamily="49" charset="-122"/>
        <a:ea typeface="楷体" pitchFamily="49" charset="-122"/>
        <a:cs typeface="+mn-cs"/>
      </a:defRPr>
    </a:lvl6pPr>
    <a:lvl7pPr marL="2743200" algn="l" defTabSz="914400" rtl="0" eaLnBrk="1" latinLnBrk="0" hangingPunct="1">
      <a:defRPr sz="1600" b="1" kern="1200">
        <a:solidFill>
          <a:schemeClr val="tx1"/>
        </a:solidFill>
        <a:latin typeface="楷体" pitchFamily="49" charset="-122"/>
        <a:ea typeface="楷体" pitchFamily="49" charset="-122"/>
        <a:cs typeface="+mn-cs"/>
      </a:defRPr>
    </a:lvl7pPr>
    <a:lvl8pPr marL="3200400" algn="l" defTabSz="914400" rtl="0" eaLnBrk="1" latinLnBrk="0" hangingPunct="1">
      <a:defRPr sz="1600" b="1" kern="1200">
        <a:solidFill>
          <a:schemeClr val="tx1"/>
        </a:solidFill>
        <a:latin typeface="楷体" pitchFamily="49" charset="-122"/>
        <a:ea typeface="楷体" pitchFamily="49" charset="-122"/>
        <a:cs typeface="+mn-cs"/>
      </a:defRPr>
    </a:lvl8pPr>
    <a:lvl9pPr marL="3657600" algn="l" defTabSz="914400" rtl="0" eaLnBrk="1" latinLnBrk="0" hangingPunct="1">
      <a:defRPr sz="1600" b="1" kern="1200">
        <a:solidFill>
          <a:schemeClr val="tx1"/>
        </a:solidFill>
        <a:latin typeface="楷体" pitchFamily="49" charset="-122"/>
        <a:ea typeface="楷体"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89"/>
    <a:srgbClr val="FF0000"/>
    <a:srgbClr val="A5032D"/>
    <a:srgbClr val="BE270E"/>
    <a:srgbClr val="CCCC00"/>
    <a:srgbClr val="CC9900"/>
    <a:srgbClr val="3333FF"/>
    <a:srgbClr val="CCCCFF"/>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65587" autoAdjust="0"/>
  </p:normalViewPr>
  <p:slideViewPr>
    <p:cSldViewPr>
      <p:cViewPr varScale="1">
        <p:scale>
          <a:sx n="45" d="100"/>
          <a:sy n="45" d="100"/>
        </p:scale>
        <p:origin x="-2106" y="-96"/>
      </p:cViewPr>
      <p:guideLst>
        <p:guide orient="horz" pos="2160"/>
        <p:guide pos="2852"/>
      </p:guideLst>
    </p:cSldViewPr>
  </p:slideViewPr>
  <p:notesTextViewPr>
    <p:cViewPr>
      <p:scale>
        <a:sx n="100" d="100"/>
        <a:sy n="100" d="100"/>
      </p:scale>
      <p:origin x="0" y="0"/>
    </p:cViewPr>
  </p:notesTextViewPr>
  <p:gridSpacing cx="78027213" cy="78027213"/>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latin typeface="Arial" pitchFamily="34" charset="0"/>
                <a:ea typeface="宋体" pitchFamily="2" charset="-122"/>
                <a:cs typeface="楷体"/>
              </a:defRPr>
            </a:lvl1pPr>
          </a:lstStyle>
          <a:p>
            <a:pPr>
              <a:defRPr/>
            </a:pPr>
            <a:endParaRPr lang="zh-CN" alt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atin typeface="Arial" pitchFamily="34" charset="0"/>
                <a:ea typeface="宋体" pitchFamily="2" charset="-122"/>
                <a:cs typeface="楷体"/>
              </a:defRPr>
            </a:lvl1pPr>
          </a:lstStyle>
          <a:p>
            <a:pPr>
              <a:defRPr/>
            </a:pPr>
            <a:endParaRPr lang="en-US" altLang="zh-CN"/>
          </a:p>
        </p:txBody>
      </p:sp>
      <p:sp>
        <p:nvSpPr>
          <p:cNvPr id="3076" name="Rectangle 4"/>
          <p:cNvSpPr>
            <a:spLocks noGrp="1" noRot="1" noChangeAspect="1" noChangeArrowheads="1"/>
          </p:cNvSpPr>
          <p:nvPr>
            <p:ph type="sldImg" idx="2"/>
          </p:nvPr>
        </p:nvSpPr>
        <p:spPr bwMode="auto">
          <a:xfrm>
            <a:off x="1143000" y="685800"/>
            <a:ext cx="4572000" cy="3429000"/>
          </a:xfrm>
          <a:prstGeom prst="rect">
            <a:avLst/>
          </a:prstGeom>
          <a:noFill/>
          <a:ln w="9525">
            <a:noFill/>
            <a:miter lim="800000"/>
            <a:headEnd/>
            <a:tailEnd/>
          </a:ln>
        </p:spPr>
      </p:sp>
      <p:sp>
        <p:nvSpPr>
          <p:cNvPr id="3077" name="Rectangle 5"/>
          <p:cNvSpPr>
            <a:spLocks noGrp="1" noRot="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latin typeface="Arial" pitchFamily="34" charset="0"/>
                <a:ea typeface="宋体" pitchFamily="2" charset="-122"/>
                <a:cs typeface="楷体"/>
              </a:defRPr>
            </a:lvl1pPr>
          </a:lstStyle>
          <a:p>
            <a:pPr>
              <a:defRPr/>
            </a:pPr>
            <a:endParaRPr lang="en-US" altLang="zh-CN"/>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atin typeface="Arial" charset="0"/>
                <a:ea typeface="宋体" charset="-122"/>
              </a:defRPr>
            </a:lvl1pPr>
          </a:lstStyle>
          <a:p>
            <a:fld id="{287CCF68-D40B-4599-926A-7A0EC2D9742D}"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87CCF68-D40B-4599-926A-7A0EC2D9742D}" type="slidenum">
              <a:rPr lang="zh-CN" altLang="en-US" smtClean="0"/>
              <a:pPr/>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baseline="0" dirty="0" smtClean="0"/>
              <a:t>客户端进入一个</a:t>
            </a:r>
            <a:r>
              <a:rPr lang="en-US" altLang="zh-CN" baseline="0" dirty="0" smtClean="0"/>
              <a:t>trigger</a:t>
            </a:r>
            <a:r>
              <a:rPr lang="zh-CN" altLang="en-US" baseline="0" dirty="0" smtClean="0"/>
              <a:t>，物件发射一个毒箭</a:t>
            </a:r>
            <a:endParaRPr lang="en-US" altLang="zh-CN" baseline="0" dirty="0" smtClean="0"/>
          </a:p>
        </p:txBody>
      </p:sp>
      <p:sp>
        <p:nvSpPr>
          <p:cNvPr id="4" name="灯片编号占位符 3"/>
          <p:cNvSpPr>
            <a:spLocks noGrp="1"/>
          </p:cNvSpPr>
          <p:nvPr>
            <p:ph type="sldNum" sz="quarter" idx="10"/>
          </p:nvPr>
        </p:nvSpPr>
        <p:spPr/>
        <p:txBody>
          <a:bodyPr/>
          <a:lstStyle/>
          <a:p>
            <a:fld id="{287CCF68-D40B-4599-926A-7A0EC2D9742D}" type="slidenum">
              <a:rPr lang="zh-CN" altLang="en-US" smtClean="0"/>
              <a:pPr/>
              <a:t>11</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baseline="0" dirty="0" smtClean="0"/>
              <a:t>可破坏物件同步举例</a:t>
            </a:r>
            <a:endParaRPr lang="en-US" altLang="zh-CN" baseline="0" dirty="0" smtClean="0"/>
          </a:p>
          <a:p>
            <a:r>
              <a:rPr lang="zh-CN" altLang="en-US" baseline="0" dirty="0" smtClean="0"/>
              <a:t>客户端打击判定，服务器伤害计算，进入</a:t>
            </a:r>
            <a:r>
              <a:rPr lang="en-US" altLang="zh-CN" baseline="0" dirty="0" smtClean="0"/>
              <a:t>1</a:t>
            </a:r>
            <a:r>
              <a:rPr lang="zh-CN" altLang="en-US" baseline="0" dirty="0" smtClean="0"/>
              <a:t>段破坏状态，（模型更换，重新物理化）</a:t>
            </a:r>
            <a:endParaRPr lang="en-US" altLang="zh-CN" baseline="0" dirty="0" smtClean="0"/>
          </a:p>
        </p:txBody>
      </p:sp>
      <p:sp>
        <p:nvSpPr>
          <p:cNvPr id="4" name="灯片编号占位符 3"/>
          <p:cNvSpPr>
            <a:spLocks noGrp="1"/>
          </p:cNvSpPr>
          <p:nvPr>
            <p:ph type="sldNum" sz="quarter" idx="10"/>
          </p:nvPr>
        </p:nvSpPr>
        <p:spPr/>
        <p:txBody>
          <a:bodyPr/>
          <a:lstStyle/>
          <a:p>
            <a:fld id="{287CCF68-D40B-4599-926A-7A0EC2D9742D}" type="slidenum">
              <a:rPr lang="zh-CN" altLang="en-US" smtClean="0"/>
              <a:pPr/>
              <a:t>12</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1" eaLnBrk="1" hangingPunct="1"/>
            <a:r>
              <a:rPr lang="zh-CN" altLang="en-US" dirty="0" smtClean="0">
                <a:latin typeface="宋体" charset="-122"/>
              </a:rPr>
              <a:t>场景物件的同步逻辑优化</a:t>
            </a:r>
            <a:endParaRPr lang="en-US" altLang="zh-CN" dirty="0" smtClean="0">
              <a:latin typeface="宋体" charset="-122"/>
            </a:endParaRPr>
          </a:p>
          <a:p>
            <a:pPr lvl="1" eaLnBrk="1" hangingPunct="1"/>
            <a:r>
              <a:rPr lang="zh-CN" altLang="en-US" dirty="0" smtClean="0">
                <a:latin typeface="宋体" charset="-122"/>
              </a:rPr>
              <a:t>花的闪光 盛开逻辑</a:t>
            </a:r>
            <a:endParaRPr lang="en-US" altLang="zh-CN" dirty="0" smtClean="0">
              <a:latin typeface="宋体" charset="-122"/>
            </a:endParaRPr>
          </a:p>
          <a:p>
            <a:pPr lvl="1" eaLnBrk="1" hangingPunct="1"/>
            <a:r>
              <a:rPr lang="zh-CN" altLang="en-US" b="0" dirty="0" smtClean="0">
                <a:latin typeface="宋体" charset="-122"/>
              </a:rPr>
              <a:t>如何处理上线后逻辑又执行一次的问题？瞬间生效的无问题</a:t>
            </a:r>
            <a:endParaRPr lang="en-US" altLang="zh-CN" b="0" dirty="0" smtClean="0">
              <a:latin typeface="宋体" charset="-122"/>
            </a:endParaRPr>
          </a:p>
          <a:p>
            <a:pPr lvl="1" eaLnBrk="1" hangingPunct="1"/>
            <a:r>
              <a:rPr lang="en-US" altLang="zh-CN" b="0" dirty="0" smtClean="0">
                <a:latin typeface="宋体" charset="-122"/>
              </a:rPr>
              <a:t>1.</a:t>
            </a:r>
            <a:r>
              <a:rPr lang="zh-CN" altLang="en-US" b="0" dirty="0" smtClean="0">
                <a:latin typeface="宋体" charset="-122"/>
              </a:rPr>
              <a:t>状态机做复杂些，分为正常，变色中，变色完成三个状态</a:t>
            </a:r>
            <a:endParaRPr lang="en-US" altLang="zh-CN" b="0" dirty="0" smtClean="0">
              <a:latin typeface="宋体" charset="-122"/>
            </a:endParaRPr>
          </a:p>
          <a:p>
            <a:pPr lvl="1" eaLnBrk="1" hangingPunct="1"/>
            <a:r>
              <a:rPr lang="en-US" altLang="zh-CN" b="0" dirty="0" smtClean="0">
                <a:latin typeface="宋体" charset="-122"/>
              </a:rPr>
              <a:t>2.</a:t>
            </a:r>
            <a:r>
              <a:rPr lang="zh-CN" altLang="en-US" b="0" dirty="0" smtClean="0">
                <a:latin typeface="宋体" charset="-122"/>
              </a:rPr>
              <a:t>单独写上线恢复逻辑</a:t>
            </a:r>
            <a:endParaRPr lang="en-US" altLang="zh-CN" b="0" dirty="0" smtClean="0">
              <a:latin typeface="宋体" charset="-122"/>
            </a:endParaRPr>
          </a:p>
          <a:p>
            <a:pPr lvl="1" eaLnBrk="1" hangingPunct="1"/>
            <a:r>
              <a:rPr lang="zh-CN" altLang="en-US" b="0" dirty="0" smtClean="0">
                <a:latin typeface="宋体" charset="-122"/>
              </a:rPr>
              <a:t>再次盛开逻辑</a:t>
            </a:r>
            <a:endParaRPr lang="en-US" altLang="zh-CN" b="0" dirty="0" smtClean="0">
              <a:latin typeface="宋体" charset="-122"/>
            </a:endParaRPr>
          </a:p>
          <a:p>
            <a:pPr lvl="1" eaLnBrk="1" hangingPunct="1"/>
            <a:r>
              <a:rPr lang="en-US" altLang="zh-CN" b="0" dirty="0" smtClean="0">
                <a:latin typeface="宋体" charset="-122"/>
              </a:rPr>
              <a:t>2.</a:t>
            </a:r>
            <a:r>
              <a:rPr lang="zh-CN" altLang="en-US" b="0" dirty="0" smtClean="0">
                <a:latin typeface="宋体" charset="-122"/>
              </a:rPr>
              <a:t>制作行为的加速版本</a:t>
            </a:r>
            <a:endParaRPr lang="en-US" altLang="zh-CN" b="0" dirty="0" smtClean="0">
              <a:latin typeface="宋体" charset="-122"/>
            </a:endParaRPr>
          </a:p>
          <a:p>
            <a:r>
              <a:rPr lang="en-US" altLang="zh-CN" baseline="0" dirty="0" smtClean="0"/>
              <a:t>       </a:t>
            </a:r>
            <a:r>
              <a:rPr lang="zh-CN" altLang="en-US" baseline="0" dirty="0" smtClean="0"/>
              <a:t>基本实现像单机一样做逻辑，只需要区分一件事儿，这个行为如果是需要恢复的，需要用属性状态来启动行为，不能直接触发行为</a:t>
            </a:r>
            <a:endParaRPr lang="en-US" altLang="zh-CN" baseline="0" dirty="0" smtClean="0"/>
          </a:p>
          <a:p>
            <a:r>
              <a:rPr lang="en-US" altLang="zh-CN" baseline="0" dirty="0" smtClean="0"/>
              <a:t>       </a:t>
            </a:r>
            <a:r>
              <a:rPr lang="zh-CN" altLang="en-US" baseline="0" dirty="0" smtClean="0"/>
              <a:t>缺点：如果服务器路基正在进行中，有一点小瑕疵</a:t>
            </a:r>
            <a:endParaRPr lang="en-US" altLang="zh-CN" baseline="0" dirty="0" smtClean="0"/>
          </a:p>
        </p:txBody>
      </p:sp>
      <p:sp>
        <p:nvSpPr>
          <p:cNvPr id="4" name="灯片编号占位符 3"/>
          <p:cNvSpPr>
            <a:spLocks noGrp="1"/>
          </p:cNvSpPr>
          <p:nvPr>
            <p:ph type="sldNum" sz="quarter" idx="10"/>
          </p:nvPr>
        </p:nvSpPr>
        <p:spPr/>
        <p:txBody>
          <a:bodyPr/>
          <a:lstStyle/>
          <a:p>
            <a:fld id="{287CCF68-D40B-4599-926A-7A0EC2D9742D}" type="slidenum">
              <a:rPr lang="zh-CN" altLang="en-US" smtClean="0"/>
              <a:pPr/>
              <a:t>13</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baseline="0" dirty="0" smtClean="0"/>
              <a:t>属性</a:t>
            </a:r>
            <a:r>
              <a:rPr lang="zh-CN" altLang="en-US" baseline="0" dirty="0" smtClean="0"/>
              <a:t>默认值</a:t>
            </a:r>
            <a:r>
              <a:rPr lang="zh-CN" altLang="en-US" baseline="0" dirty="0" smtClean="0"/>
              <a:t>问题</a:t>
            </a:r>
            <a:endParaRPr lang="en-US" altLang="zh-CN" baseline="0" dirty="0" smtClean="0"/>
          </a:p>
          <a:p>
            <a:r>
              <a:rPr lang="zh-CN" altLang="en-US" baseline="0" dirty="0" smtClean="0"/>
              <a:t>关卡提交流程复杂，修改，导出，验证</a:t>
            </a:r>
            <a:endParaRPr lang="en-US" altLang="zh-CN"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baseline="0" dirty="0" smtClean="0"/>
              <a:t>Archetype</a:t>
            </a:r>
            <a:r>
              <a:rPr lang="zh-CN" altLang="en-US" baseline="0" dirty="0" smtClean="0"/>
              <a:t>的引入</a:t>
            </a:r>
            <a:endParaRPr lang="en-US" altLang="zh-CN"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baseline="0" dirty="0" smtClean="0"/>
              <a:t>Archetype</a:t>
            </a:r>
            <a:r>
              <a:rPr lang="zh-CN" altLang="en-US" baseline="0" dirty="0" smtClean="0"/>
              <a:t>简介，实例化成</a:t>
            </a:r>
            <a:r>
              <a:rPr lang="en-US" altLang="zh-CN" baseline="0" dirty="0" smtClean="0"/>
              <a:t>xml</a:t>
            </a:r>
          </a:p>
          <a:p>
            <a:endParaRPr lang="en-US" altLang="zh-CN" baseline="0" dirty="0" smtClean="0"/>
          </a:p>
          <a:p>
            <a:r>
              <a:rPr lang="zh-CN" altLang="en-US" baseline="0" dirty="0" smtClean="0"/>
              <a:t>加入了动态</a:t>
            </a:r>
            <a:r>
              <a:rPr lang="en-US" altLang="zh-CN" baseline="0" dirty="0" err="1" smtClean="0"/>
              <a:t>lua</a:t>
            </a:r>
            <a:r>
              <a:rPr lang="zh-CN" altLang="en-US" baseline="0" dirty="0" smtClean="0"/>
              <a:t>属性的支持，在创建的时候创建动态</a:t>
            </a:r>
            <a:r>
              <a:rPr lang="en-US" altLang="zh-CN" baseline="0" dirty="0" smtClean="0"/>
              <a:t>table</a:t>
            </a:r>
            <a:r>
              <a:rPr lang="zh-CN" altLang="en-US" baseline="0" dirty="0" smtClean="0"/>
              <a:t>，这样既可以发挥</a:t>
            </a:r>
            <a:r>
              <a:rPr lang="en-US" altLang="zh-CN" baseline="0" dirty="0" smtClean="0"/>
              <a:t>archetype</a:t>
            </a:r>
            <a:r>
              <a:rPr lang="zh-CN" altLang="en-US" baseline="0" dirty="0" smtClean="0"/>
              <a:t>的属性共享功能，每个物件可以有自己的状态逻辑</a:t>
            </a:r>
            <a:endParaRPr lang="en-US" altLang="zh-CN" baseline="0" dirty="0" smtClean="0"/>
          </a:p>
          <a:p>
            <a:r>
              <a:rPr lang="zh-CN" altLang="en-US" baseline="0" dirty="0" smtClean="0"/>
              <a:t>影响更大的作用是，数据外置，</a:t>
            </a:r>
            <a:r>
              <a:rPr lang="zh-CN" altLang="en-US" baseline="0" dirty="0" smtClean="0"/>
              <a:t>解决返工问题</a:t>
            </a:r>
            <a:endParaRPr lang="en-US" altLang="zh-CN" baseline="0" dirty="0" smtClean="0"/>
          </a:p>
        </p:txBody>
      </p:sp>
      <p:sp>
        <p:nvSpPr>
          <p:cNvPr id="4" name="灯片编号占位符 3"/>
          <p:cNvSpPr>
            <a:spLocks noGrp="1"/>
          </p:cNvSpPr>
          <p:nvPr>
            <p:ph type="sldNum" sz="quarter" idx="10"/>
          </p:nvPr>
        </p:nvSpPr>
        <p:spPr/>
        <p:txBody>
          <a:bodyPr/>
          <a:lstStyle/>
          <a:p>
            <a:fld id="{287CCF68-D40B-4599-926A-7A0EC2D9742D}" type="slidenum">
              <a:rPr lang="zh-CN" altLang="en-US" smtClean="0"/>
              <a:pPr/>
              <a:t>14</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baseline="0" dirty="0" smtClean="0"/>
              <a:t>水面控制逻辑，水面物理化后会直接与</a:t>
            </a:r>
            <a:r>
              <a:rPr lang="en-US" altLang="zh-CN" baseline="0" dirty="0" smtClean="0"/>
              <a:t>physics area</a:t>
            </a:r>
            <a:r>
              <a:rPr lang="zh-CN" altLang="en-US" baseline="0" dirty="0" smtClean="0"/>
              <a:t>交互，</a:t>
            </a:r>
            <a:r>
              <a:rPr lang="en-US" altLang="zh-CN" baseline="0" dirty="0" err="1" smtClean="0"/>
              <a:t>raycast</a:t>
            </a:r>
            <a:r>
              <a:rPr lang="zh-CN" altLang="en-US" baseline="0" dirty="0" smtClean="0"/>
              <a:t>有</a:t>
            </a:r>
            <a:r>
              <a:rPr lang="en-US" altLang="zh-CN" baseline="0" dirty="0" smtClean="0"/>
              <a:t>bug</a:t>
            </a:r>
            <a:r>
              <a:rPr lang="zh-CN" altLang="en-US" baseline="0" dirty="0" smtClean="0"/>
              <a:t>，有时候会找不到水</a:t>
            </a:r>
            <a:endParaRPr lang="en-US" altLang="zh-CN" baseline="0" dirty="0" smtClean="0"/>
          </a:p>
          <a:p>
            <a:r>
              <a:rPr lang="zh-CN" altLang="en-US" baseline="0" dirty="0" smtClean="0"/>
              <a:t>自己加了一个物理模块现成安全的函数遍历</a:t>
            </a:r>
            <a:r>
              <a:rPr lang="en-US" altLang="zh-CN" baseline="0" dirty="0" smtClean="0"/>
              <a:t>physics area</a:t>
            </a:r>
            <a:r>
              <a:rPr lang="zh-CN" altLang="en-US" baseline="0" dirty="0" smtClean="0"/>
              <a:t>的功能，然后找到</a:t>
            </a:r>
            <a:r>
              <a:rPr lang="en-US" altLang="zh-CN" baseline="0" dirty="0" smtClean="0"/>
              <a:t>water render node</a:t>
            </a:r>
            <a:r>
              <a:rPr lang="zh-CN" altLang="en-US" baseline="0" dirty="0" smtClean="0"/>
              <a:t>得到顶点数据用射线检测法判定是否在</a:t>
            </a:r>
            <a:r>
              <a:rPr lang="en-US" altLang="zh-CN" baseline="0" dirty="0" smtClean="0"/>
              <a:t>area</a:t>
            </a:r>
            <a:r>
              <a:rPr lang="zh-CN" altLang="en-US" baseline="0" dirty="0" smtClean="0"/>
              <a:t>内，然后与物件关联</a:t>
            </a:r>
            <a:endParaRPr lang="en-US" altLang="zh-CN" baseline="0" dirty="0" smtClean="0"/>
          </a:p>
          <a:p>
            <a:r>
              <a:rPr lang="zh-CN" altLang="en-US" baseline="0" dirty="0" smtClean="0"/>
              <a:t>植被本来是美术刷出来的，扩展渲染引擎接口可以在逻辑层创建和修改</a:t>
            </a:r>
            <a:r>
              <a:rPr lang="en-US" altLang="zh-CN" baseline="0" dirty="0" smtClean="0"/>
              <a:t>vegetation</a:t>
            </a:r>
            <a:r>
              <a:rPr lang="zh-CN" altLang="en-US" baseline="0" dirty="0" smtClean="0"/>
              <a:t>，既可以享受渲染合并的高效，也可以附加逻辑</a:t>
            </a:r>
            <a:endParaRPr lang="en-US" altLang="zh-CN" baseline="0" dirty="0" smtClean="0"/>
          </a:p>
          <a:p>
            <a:r>
              <a:rPr lang="zh-CN" altLang="en-US" baseline="0" dirty="0" smtClean="0"/>
              <a:t>解决植被物件绑定多个物理代理体导致</a:t>
            </a:r>
            <a:r>
              <a:rPr lang="en-US" altLang="zh-CN" baseline="0" dirty="0" smtClean="0"/>
              <a:t>touch bending</a:t>
            </a:r>
            <a:r>
              <a:rPr lang="zh-CN" altLang="en-US" baseline="0" dirty="0" smtClean="0"/>
              <a:t>异常问题，开发植被系统的单轴缩放功能，水面的顶点修改，</a:t>
            </a:r>
            <a:r>
              <a:rPr lang="en-US" altLang="zh-CN" baseline="0" dirty="0" smtClean="0"/>
              <a:t>vegetation</a:t>
            </a:r>
            <a:r>
              <a:rPr lang="zh-CN" altLang="en-US" baseline="0" dirty="0" smtClean="0"/>
              <a:t>缩放过程中关掉物理化</a:t>
            </a:r>
            <a:endParaRPr lang="en-US" altLang="zh-CN" baseline="0" dirty="0" smtClean="0"/>
          </a:p>
        </p:txBody>
      </p:sp>
      <p:sp>
        <p:nvSpPr>
          <p:cNvPr id="4" name="灯片编号占位符 3"/>
          <p:cNvSpPr>
            <a:spLocks noGrp="1"/>
          </p:cNvSpPr>
          <p:nvPr>
            <p:ph type="sldNum" sz="quarter" idx="10"/>
          </p:nvPr>
        </p:nvSpPr>
        <p:spPr/>
        <p:txBody>
          <a:bodyPr/>
          <a:lstStyle/>
          <a:p>
            <a:fld id="{287CCF68-D40B-4599-926A-7A0EC2D9742D}" type="slidenum">
              <a:rPr lang="zh-CN" altLang="en-US" smtClean="0"/>
              <a:pPr/>
              <a:t>15</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baseline="0" dirty="0" smtClean="0"/>
              <a:t>难在</a:t>
            </a:r>
            <a:r>
              <a:rPr lang="en-US" altLang="zh-CN" baseline="0" dirty="0" err="1" smtClean="0"/>
              <a:t>gameplay</a:t>
            </a:r>
            <a:r>
              <a:rPr lang="zh-CN" altLang="en-US" baseline="0" dirty="0" smtClean="0"/>
              <a:t>层无法直接找到控制的水的渲染对象</a:t>
            </a:r>
            <a:endParaRPr lang="en-US" altLang="zh-CN" baseline="0" dirty="0" smtClean="0"/>
          </a:p>
        </p:txBody>
      </p:sp>
      <p:sp>
        <p:nvSpPr>
          <p:cNvPr id="4" name="灯片编号占位符 3"/>
          <p:cNvSpPr>
            <a:spLocks noGrp="1"/>
          </p:cNvSpPr>
          <p:nvPr>
            <p:ph type="sldNum" sz="quarter" idx="10"/>
          </p:nvPr>
        </p:nvSpPr>
        <p:spPr/>
        <p:txBody>
          <a:bodyPr/>
          <a:lstStyle/>
          <a:p>
            <a:fld id="{287CCF68-D40B-4599-926A-7A0EC2D9742D}" type="slidenum">
              <a:rPr lang="zh-CN" altLang="en-US" smtClean="0"/>
              <a:pPr/>
              <a:t>16</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baseline="0" dirty="0" smtClean="0"/>
              <a:t>通过在物理系统添加现成安全的函数导出所有的水的物理代理体，通过</a:t>
            </a:r>
            <a:r>
              <a:rPr lang="en-US" altLang="zh-CN" baseline="0" dirty="0" err="1" smtClean="0"/>
              <a:t>userdata</a:t>
            </a:r>
            <a:r>
              <a:rPr lang="zh-CN" altLang="en-US" baseline="0" dirty="0" smtClean="0"/>
              <a:t>找到水</a:t>
            </a:r>
            <a:endParaRPr lang="en-US" altLang="zh-CN" baseline="0" dirty="0" smtClean="0"/>
          </a:p>
        </p:txBody>
      </p:sp>
      <p:sp>
        <p:nvSpPr>
          <p:cNvPr id="4" name="灯片编号占位符 3"/>
          <p:cNvSpPr>
            <a:spLocks noGrp="1"/>
          </p:cNvSpPr>
          <p:nvPr>
            <p:ph type="sldNum" sz="quarter" idx="10"/>
          </p:nvPr>
        </p:nvSpPr>
        <p:spPr/>
        <p:txBody>
          <a:bodyPr/>
          <a:lstStyle/>
          <a:p>
            <a:fld id="{287CCF68-D40B-4599-926A-7A0EC2D9742D}" type="slidenum">
              <a:rPr lang="zh-CN" altLang="en-US" smtClean="0"/>
              <a:pPr/>
              <a:t>17</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baseline="0" dirty="0" smtClean="0"/>
              <a:t>在水中保存了初始顶点，构建的</a:t>
            </a:r>
            <a:r>
              <a:rPr lang="en-US" altLang="zh-CN" baseline="0" dirty="0" smtClean="0"/>
              <a:t>area</a:t>
            </a:r>
            <a:r>
              <a:rPr lang="zh-CN" altLang="en-US" baseline="0" dirty="0" smtClean="0"/>
              <a:t>，分别检测是否在</a:t>
            </a:r>
            <a:r>
              <a:rPr lang="en-US" altLang="zh-CN" baseline="0" dirty="0" smtClean="0"/>
              <a:t>area</a:t>
            </a:r>
            <a:r>
              <a:rPr lang="zh-CN" altLang="en-US" baseline="0" dirty="0" smtClean="0"/>
              <a:t>内</a:t>
            </a:r>
            <a:endParaRPr lang="en-US" altLang="zh-CN" baseline="0" dirty="0" smtClean="0"/>
          </a:p>
        </p:txBody>
      </p:sp>
      <p:sp>
        <p:nvSpPr>
          <p:cNvPr id="4" name="灯片编号占位符 3"/>
          <p:cNvSpPr>
            <a:spLocks noGrp="1"/>
          </p:cNvSpPr>
          <p:nvPr>
            <p:ph type="sldNum" sz="quarter" idx="10"/>
          </p:nvPr>
        </p:nvSpPr>
        <p:spPr/>
        <p:txBody>
          <a:bodyPr/>
          <a:lstStyle/>
          <a:p>
            <a:fld id="{287CCF68-D40B-4599-926A-7A0EC2D9742D}" type="slidenum">
              <a:rPr lang="zh-CN" altLang="en-US" smtClean="0"/>
              <a:pPr/>
              <a:t>18</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baseline="0" dirty="0" smtClean="0"/>
              <a:t>绑定后开发水的功能，顶点修改和材质改变</a:t>
            </a:r>
            <a:endParaRPr lang="en-US" altLang="zh-CN" baseline="0" dirty="0" smtClean="0"/>
          </a:p>
        </p:txBody>
      </p:sp>
      <p:sp>
        <p:nvSpPr>
          <p:cNvPr id="4" name="灯片编号占位符 3"/>
          <p:cNvSpPr>
            <a:spLocks noGrp="1"/>
          </p:cNvSpPr>
          <p:nvPr>
            <p:ph type="sldNum" sz="quarter" idx="10"/>
          </p:nvPr>
        </p:nvSpPr>
        <p:spPr/>
        <p:txBody>
          <a:bodyPr/>
          <a:lstStyle/>
          <a:p>
            <a:fld id="{287CCF68-D40B-4599-926A-7A0EC2D9742D}" type="slidenum">
              <a:rPr lang="zh-CN" altLang="en-US" smtClean="0"/>
              <a:pPr/>
              <a:t>19</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baseline="0" dirty="0" smtClean="0"/>
              <a:t>创建一个植被容易，但是与其他逻辑协同工作出现问题</a:t>
            </a:r>
            <a:endParaRPr lang="en-US" altLang="zh-CN" baseline="0" dirty="0" smtClean="0"/>
          </a:p>
        </p:txBody>
      </p:sp>
      <p:sp>
        <p:nvSpPr>
          <p:cNvPr id="4" name="灯片编号占位符 3"/>
          <p:cNvSpPr>
            <a:spLocks noGrp="1"/>
          </p:cNvSpPr>
          <p:nvPr>
            <p:ph type="sldNum" sz="quarter" idx="10"/>
          </p:nvPr>
        </p:nvSpPr>
        <p:spPr/>
        <p:txBody>
          <a:bodyPr/>
          <a:lstStyle/>
          <a:p>
            <a:fld id="{287CCF68-D40B-4599-926A-7A0EC2D9742D}" type="slidenum">
              <a:rPr lang="zh-CN" altLang="en-US" smtClean="0"/>
              <a:pPr/>
              <a:t>20</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p:sp>
      <p:sp>
        <p:nvSpPr>
          <p:cNvPr id="6147" name="备注占位符 2"/>
          <p:cNvSpPr>
            <a:spLocks noGrp="1"/>
          </p:cNvSpPr>
          <p:nvPr>
            <p:ph type="body" idx="1"/>
          </p:nvPr>
        </p:nvSpPr>
        <p:spPr>
          <a:noFill/>
          <a:ln/>
        </p:spPr>
        <p:txBody>
          <a:bodyPr/>
          <a:lstStyle/>
          <a:p>
            <a:endParaRPr lang="zh-CN" altLang="en-US" dirty="0" smtClean="0">
              <a:latin typeface="Arial" charset="0"/>
              <a:ea typeface="宋体" charset="-122"/>
            </a:endParaRPr>
          </a:p>
        </p:txBody>
      </p:sp>
      <p:sp>
        <p:nvSpPr>
          <p:cNvPr id="6148" name="灯片编号占位符 3"/>
          <p:cNvSpPr>
            <a:spLocks noGrp="1"/>
          </p:cNvSpPr>
          <p:nvPr>
            <p:ph type="sldNum" sz="quarter" idx="5"/>
          </p:nvPr>
        </p:nvSpPr>
        <p:spPr>
          <a:noFill/>
        </p:spPr>
        <p:txBody>
          <a:bodyPr/>
          <a:lstStyle/>
          <a:p>
            <a:fld id="{099C1776-6F55-4DC4-B6DA-4097D7BE4D41}" type="slidenum">
              <a:rPr lang="zh-CN" altLang="en-US"/>
              <a:pPr/>
              <a:t>2</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baseline="0" dirty="0" smtClean="0"/>
              <a:t>角色还没有碰到植被，植被与自身绑定的包围盒发生了碰撞，扩展物理系统，找到</a:t>
            </a:r>
            <a:r>
              <a:rPr lang="en-US" altLang="zh-CN" baseline="0" dirty="0" smtClean="0"/>
              <a:t>touch bending</a:t>
            </a:r>
            <a:r>
              <a:rPr lang="zh-CN" altLang="en-US" baseline="0" dirty="0" smtClean="0"/>
              <a:t>逻辑，在对周围</a:t>
            </a:r>
            <a:r>
              <a:rPr lang="en-US" altLang="zh-CN" baseline="0" dirty="0" smtClean="0"/>
              <a:t>geometry</a:t>
            </a:r>
            <a:r>
              <a:rPr lang="zh-CN" altLang="en-US" baseline="0" dirty="0" smtClean="0"/>
              <a:t>搜索时加入筛选逻辑解决</a:t>
            </a:r>
            <a:endParaRPr lang="en-US" altLang="zh-CN" baseline="0" dirty="0" smtClean="0"/>
          </a:p>
        </p:txBody>
      </p:sp>
      <p:sp>
        <p:nvSpPr>
          <p:cNvPr id="4" name="灯片编号占位符 3"/>
          <p:cNvSpPr>
            <a:spLocks noGrp="1"/>
          </p:cNvSpPr>
          <p:nvPr>
            <p:ph type="sldNum" sz="quarter" idx="10"/>
          </p:nvPr>
        </p:nvSpPr>
        <p:spPr/>
        <p:txBody>
          <a:bodyPr/>
          <a:lstStyle/>
          <a:p>
            <a:fld id="{287CCF68-D40B-4599-926A-7A0EC2D9742D}" type="slidenum">
              <a:rPr lang="zh-CN" altLang="en-US" smtClean="0"/>
              <a:pPr/>
              <a:t>21</a:t>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baseline="0" dirty="0" smtClean="0"/>
              <a:t>效果还好</a:t>
            </a:r>
            <a:endParaRPr lang="en-US" altLang="zh-CN" baseline="0" dirty="0" smtClean="0"/>
          </a:p>
        </p:txBody>
      </p:sp>
      <p:sp>
        <p:nvSpPr>
          <p:cNvPr id="4" name="灯片编号占位符 3"/>
          <p:cNvSpPr>
            <a:spLocks noGrp="1"/>
          </p:cNvSpPr>
          <p:nvPr>
            <p:ph type="sldNum" sz="quarter" idx="10"/>
          </p:nvPr>
        </p:nvSpPr>
        <p:spPr/>
        <p:txBody>
          <a:bodyPr/>
          <a:lstStyle/>
          <a:p>
            <a:fld id="{287CCF68-D40B-4599-926A-7A0EC2D9742D}" type="slidenum">
              <a:rPr lang="zh-CN" altLang="en-US" smtClean="0"/>
              <a:pPr/>
              <a:t>22</a:t>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baseline="0" dirty="0" smtClean="0"/>
              <a:t>效果还好</a:t>
            </a:r>
            <a:endParaRPr lang="en-US" altLang="zh-CN" baseline="0" dirty="0" smtClean="0"/>
          </a:p>
        </p:txBody>
      </p:sp>
      <p:sp>
        <p:nvSpPr>
          <p:cNvPr id="4" name="灯片编号占位符 3"/>
          <p:cNvSpPr>
            <a:spLocks noGrp="1"/>
          </p:cNvSpPr>
          <p:nvPr>
            <p:ph type="sldNum" sz="quarter" idx="10"/>
          </p:nvPr>
        </p:nvSpPr>
        <p:spPr/>
        <p:txBody>
          <a:bodyPr/>
          <a:lstStyle/>
          <a:p>
            <a:fld id="{287CCF68-D40B-4599-926A-7A0EC2D9742D}" type="slidenum">
              <a:rPr lang="zh-CN" altLang="en-US" smtClean="0"/>
              <a:pPr/>
              <a:t>23</a:t>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baseline="0" dirty="0" smtClean="0"/>
              <a:t>初期通过判断</a:t>
            </a:r>
            <a:r>
              <a:rPr lang="en-US" altLang="zh-CN" baseline="0" dirty="0" smtClean="0"/>
              <a:t>normal</a:t>
            </a:r>
            <a:r>
              <a:rPr lang="zh-CN" altLang="en-US" baseline="0" dirty="0" smtClean="0"/>
              <a:t>来决定是哪类，后来扩展物理的</a:t>
            </a:r>
            <a:r>
              <a:rPr lang="en-US" altLang="zh-CN" baseline="0" dirty="0" smtClean="0"/>
              <a:t>flag</a:t>
            </a:r>
            <a:r>
              <a:rPr lang="zh-CN" altLang="en-US" baseline="0" dirty="0" smtClean="0"/>
              <a:t>类型判断</a:t>
            </a:r>
            <a:endParaRPr lang="en-US" altLang="zh-CN" baseline="0" dirty="0" smtClean="0"/>
          </a:p>
          <a:p>
            <a:r>
              <a:rPr lang="zh-CN" altLang="en-US" baseline="0" dirty="0" smtClean="0"/>
              <a:t>怪物吐出的火球生成火海，冰球生成冰山等逻辑</a:t>
            </a:r>
            <a:endParaRPr lang="en-US" altLang="zh-CN" baseline="0" dirty="0" smtClean="0"/>
          </a:p>
          <a:p>
            <a:r>
              <a:rPr lang="zh-CN" altLang="en-US" baseline="0" dirty="0" smtClean="0"/>
              <a:t>群体</a:t>
            </a:r>
            <a:r>
              <a:rPr lang="en-US" altLang="zh-CN" baseline="0" dirty="0" smtClean="0"/>
              <a:t>AI</a:t>
            </a:r>
            <a:r>
              <a:rPr lang="zh-CN" altLang="en-US" baseline="0" dirty="0" smtClean="0"/>
              <a:t>系统的设计思想与物件系统类似</a:t>
            </a:r>
            <a:endParaRPr lang="en-US" altLang="zh-CN" baseline="0" dirty="0" smtClean="0"/>
          </a:p>
        </p:txBody>
      </p:sp>
      <p:sp>
        <p:nvSpPr>
          <p:cNvPr id="4" name="灯片编号占位符 3"/>
          <p:cNvSpPr>
            <a:spLocks noGrp="1"/>
          </p:cNvSpPr>
          <p:nvPr>
            <p:ph type="sldNum" sz="quarter" idx="10"/>
          </p:nvPr>
        </p:nvSpPr>
        <p:spPr/>
        <p:txBody>
          <a:bodyPr/>
          <a:lstStyle/>
          <a:p>
            <a:fld id="{287CCF68-D40B-4599-926A-7A0EC2D9742D}" type="slidenum">
              <a:rPr lang="zh-CN" altLang="en-US" smtClean="0"/>
              <a:pPr/>
              <a:t>24</a:t>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baseline="0" dirty="0" smtClean="0"/>
              <a:t>初期通过判断</a:t>
            </a:r>
            <a:r>
              <a:rPr lang="en-US" altLang="zh-CN" baseline="0" dirty="0" smtClean="0"/>
              <a:t>normal</a:t>
            </a:r>
            <a:r>
              <a:rPr lang="zh-CN" altLang="en-US" baseline="0" dirty="0" smtClean="0"/>
              <a:t>来决定是哪类，后来扩展物理的</a:t>
            </a:r>
            <a:r>
              <a:rPr lang="en-US" altLang="zh-CN" baseline="0" dirty="0" smtClean="0"/>
              <a:t>flag</a:t>
            </a:r>
            <a:r>
              <a:rPr lang="zh-CN" altLang="en-US" baseline="0" dirty="0" smtClean="0"/>
              <a:t>类型判断</a:t>
            </a:r>
            <a:endParaRPr lang="en-US" altLang="zh-CN" baseline="0" dirty="0" smtClean="0"/>
          </a:p>
          <a:p>
            <a:r>
              <a:rPr lang="zh-CN" altLang="en-US" baseline="0" dirty="0" smtClean="0"/>
              <a:t>怪物吐出的火球生成火海，冰球生成冰山等逻辑</a:t>
            </a:r>
            <a:endParaRPr lang="en-US" altLang="zh-CN" baseline="0" dirty="0" smtClean="0"/>
          </a:p>
          <a:p>
            <a:r>
              <a:rPr lang="zh-CN" altLang="en-US" baseline="0" dirty="0" smtClean="0"/>
              <a:t>群体</a:t>
            </a:r>
            <a:r>
              <a:rPr lang="en-US" altLang="zh-CN" baseline="0" dirty="0" smtClean="0"/>
              <a:t>AI</a:t>
            </a:r>
            <a:r>
              <a:rPr lang="zh-CN" altLang="en-US" baseline="0" dirty="0" smtClean="0"/>
              <a:t>系统的设计思想与物件系统类似</a:t>
            </a:r>
            <a:endParaRPr lang="en-US" altLang="zh-CN" baseline="0" dirty="0" smtClean="0"/>
          </a:p>
        </p:txBody>
      </p:sp>
      <p:sp>
        <p:nvSpPr>
          <p:cNvPr id="4" name="灯片编号占位符 3"/>
          <p:cNvSpPr>
            <a:spLocks noGrp="1"/>
          </p:cNvSpPr>
          <p:nvPr>
            <p:ph type="sldNum" sz="quarter" idx="10"/>
          </p:nvPr>
        </p:nvSpPr>
        <p:spPr/>
        <p:txBody>
          <a:bodyPr/>
          <a:lstStyle/>
          <a:p>
            <a:fld id="{287CCF68-D40B-4599-926A-7A0EC2D9742D}" type="slidenum">
              <a:rPr lang="zh-CN" altLang="en-US" smtClean="0"/>
              <a:pPr/>
              <a:t>25</a:t>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err="1" smtClean="0"/>
              <a:t>Lua</a:t>
            </a:r>
            <a:r>
              <a:rPr lang="zh-CN" altLang="en-US" dirty="0" smtClean="0"/>
              <a:t>的通用方案，特殊用法，</a:t>
            </a:r>
            <a:r>
              <a:rPr lang="en-US" altLang="zh-CN" dirty="0" err="1" smtClean="0"/>
              <a:t>metatable</a:t>
            </a:r>
            <a:r>
              <a:rPr lang="zh-CN" altLang="en-US" dirty="0" smtClean="0"/>
              <a:t>，</a:t>
            </a:r>
            <a:r>
              <a:rPr lang="en-US" altLang="zh-CN" dirty="0" err="1" smtClean="0"/>
              <a:t>userdata</a:t>
            </a:r>
            <a:r>
              <a:rPr lang="zh-CN" altLang="en-US" dirty="0" smtClean="0"/>
              <a:t>，</a:t>
            </a:r>
            <a:r>
              <a:rPr lang="en-US" altLang="zh-CN" dirty="0" smtClean="0"/>
              <a:t>ref</a:t>
            </a:r>
          </a:p>
          <a:p>
            <a:r>
              <a:rPr lang="en-US" altLang="zh-CN" dirty="0" smtClean="0"/>
              <a:t>Cry3</a:t>
            </a:r>
            <a:r>
              <a:rPr lang="zh-CN" altLang="en-US" dirty="0" smtClean="0"/>
              <a:t>体现的是系统的定制和结合，宏观上如何用</a:t>
            </a:r>
            <a:r>
              <a:rPr lang="en-US" altLang="zh-CN" dirty="0" err="1" smtClean="0"/>
              <a:t>lua</a:t>
            </a:r>
            <a:r>
              <a:rPr lang="zh-CN" altLang="en-US" dirty="0" smtClean="0"/>
              <a:t>搭建自己的系统</a:t>
            </a:r>
            <a:endParaRPr lang="en-US" altLang="zh-CN" dirty="0" smtClean="0"/>
          </a:p>
          <a:p>
            <a:r>
              <a:rPr lang="zh-CN" altLang="en-US" dirty="0" smtClean="0"/>
              <a:t>一些设计的基本原则往往是在没有那么做而产生问题的时候，才认识的更清楚</a:t>
            </a:r>
            <a:endParaRPr lang="en-US" altLang="zh-CN" dirty="0" smtClean="0"/>
          </a:p>
          <a:p>
            <a:r>
              <a:rPr lang="zh-CN" altLang="en-US" dirty="0" smtClean="0"/>
              <a:t>同时支持多个模块的单例类的设计</a:t>
            </a:r>
            <a:endParaRPr lang="zh-CN" altLang="en-US" dirty="0"/>
          </a:p>
        </p:txBody>
      </p:sp>
      <p:sp>
        <p:nvSpPr>
          <p:cNvPr id="4" name="灯片编号占位符 3"/>
          <p:cNvSpPr>
            <a:spLocks noGrp="1"/>
          </p:cNvSpPr>
          <p:nvPr>
            <p:ph type="sldNum" sz="quarter" idx="10"/>
          </p:nvPr>
        </p:nvSpPr>
        <p:spPr/>
        <p:txBody>
          <a:bodyPr/>
          <a:lstStyle/>
          <a:p>
            <a:fld id="{287CCF68-D40B-4599-926A-7A0EC2D9742D}" type="slidenum">
              <a:rPr lang="zh-CN" altLang="en-US" smtClean="0"/>
              <a:pPr/>
              <a:t>26</a:t>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随口说的，或者来自抱怨，水和植被扩展</a:t>
            </a:r>
            <a:endParaRPr lang="zh-CN" altLang="en-US" dirty="0"/>
          </a:p>
        </p:txBody>
      </p:sp>
      <p:sp>
        <p:nvSpPr>
          <p:cNvPr id="4" name="灯片编号占位符 3"/>
          <p:cNvSpPr>
            <a:spLocks noGrp="1"/>
          </p:cNvSpPr>
          <p:nvPr>
            <p:ph type="sldNum" sz="quarter" idx="10"/>
          </p:nvPr>
        </p:nvSpPr>
        <p:spPr/>
        <p:txBody>
          <a:bodyPr/>
          <a:lstStyle/>
          <a:p>
            <a:fld id="{287CCF68-D40B-4599-926A-7A0EC2D9742D}" type="slidenum">
              <a:rPr lang="zh-CN" altLang="en-US" smtClean="0"/>
              <a:pPr/>
              <a:t>27</a:t>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一般是先在组内试讲，大家觉得不错才会开课，</a:t>
            </a:r>
            <a:r>
              <a:rPr lang="en-US" altLang="zh-CN" dirty="0" smtClean="0"/>
              <a:t>KM</a:t>
            </a:r>
            <a:r>
              <a:rPr lang="zh-CN" altLang="en-US" dirty="0" smtClean="0"/>
              <a:t>的文章都会附加测试用例程序，亲测可用的</a:t>
            </a:r>
            <a:endParaRPr lang="zh-CN" altLang="en-US" dirty="0"/>
          </a:p>
        </p:txBody>
      </p:sp>
      <p:sp>
        <p:nvSpPr>
          <p:cNvPr id="4" name="灯片编号占位符 3"/>
          <p:cNvSpPr>
            <a:spLocks noGrp="1"/>
          </p:cNvSpPr>
          <p:nvPr>
            <p:ph type="sldNum" sz="quarter" idx="10"/>
          </p:nvPr>
        </p:nvSpPr>
        <p:spPr/>
        <p:txBody>
          <a:bodyPr/>
          <a:lstStyle/>
          <a:p>
            <a:fld id="{287CCF68-D40B-4599-926A-7A0EC2D9742D}" type="slidenum">
              <a:rPr lang="zh-CN" altLang="en-US" smtClean="0"/>
              <a:pPr/>
              <a:t>28</a:t>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Locomotion</a:t>
            </a:r>
            <a:r>
              <a:rPr lang="zh-CN" altLang="en-US" dirty="0" smtClean="0"/>
              <a:t>系统</a:t>
            </a:r>
            <a:endParaRPr lang="en-US" altLang="zh-CN" dirty="0" smtClean="0"/>
          </a:p>
          <a:p>
            <a:r>
              <a:rPr lang="zh-CN" altLang="en-US" dirty="0" smtClean="0"/>
              <a:t>部位破坏</a:t>
            </a:r>
            <a:endParaRPr lang="en-US" altLang="zh-CN" dirty="0" smtClean="0"/>
          </a:p>
          <a:p>
            <a:r>
              <a:rPr lang="zh-CN" altLang="en-US" dirty="0" smtClean="0"/>
              <a:t>超出决策者这个角色</a:t>
            </a:r>
            <a:endParaRPr lang="en-US" altLang="zh-CN" dirty="0" smtClean="0"/>
          </a:p>
          <a:p>
            <a:r>
              <a:rPr lang="zh-CN" altLang="en-US" dirty="0" smtClean="0"/>
              <a:t>角色物品产生物件</a:t>
            </a:r>
            <a:endParaRPr lang="en-US" altLang="zh-CN" dirty="0" smtClean="0"/>
          </a:p>
          <a:p>
            <a:r>
              <a:rPr lang="zh-CN" altLang="en-US" dirty="0" smtClean="0"/>
              <a:t>技能产生物件</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287CCF68-D40B-4599-926A-7A0EC2D9742D}" type="slidenum">
              <a:rPr lang="zh-CN" altLang="en-US" smtClean="0"/>
              <a:pPr/>
              <a:t>29</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简介</a:t>
            </a:r>
            <a:r>
              <a:rPr lang="en-US" altLang="zh-CN" dirty="0" smtClean="0"/>
              <a:t>CE</a:t>
            </a:r>
            <a:r>
              <a:rPr lang="zh-CN" altLang="en-US" dirty="0" smtClean="0"/>
              <a:t>的</a:t>
            </a:r>
            <a:r>
              <a:rPr lang="en-US" altLang="zh-CN" dirty="0" smtClean="0"/>
              <a:t>entity</a:t>
            </a:r>
            <a:r>
              <a:rPr lang="zh-CN" altLang="en-US" dirty="0" smtClean="0"/>
              <a:t>系统，各大模块</a:t>
            </a:r>
            <a:r>
              <a:rPr lang="en-US" altLang="zh-CN" dirty="0" smtClean="0"/>
              <a:t>proxy</a:t>
            </a:r>
          </a:p>
          <a:p>
            <a:r>
              <a:rPr lang="en-US" altLang="zh-CN" dirty="0" err="1" smtClean="0"/>
              <a:t>Lua</a:t>
            </a:r>
            <a:r>
              <a:rPr lang="zh-CN" altLang="en-US" dirty="0" smtClean="0"/>
              <a:t>主导，</a:t>
            </a:r>
            <a:r>
              <a:rPr lang="en-US" altLang="zh-CN" dirty="0" err="1" smtClean="0"/>
              <a:t>lua</a:t>
            </a:r>
            <a:r>
              <a:rPr lang="zh-CN" altLang="en-US" dirty="0" smtClean="0"/>
              <a:t>文件定义</a:t>
            </a:r>
            <a:r>
              <a:rPr lang="en-US" altLang="zh-CN" dirty="0" smtClean="0"/>
              <a:t>entity</a:t>
            </a:r>
            <a:r>
              <a:rPr lang="zh-CN" altLang="en-US" dirty="0" smtClean="0"/>
              <a:t>类型，定义属性和方法</a:t>
            </a:r>
            <a:endParaRPr lang="en-US" altLang="zh-CN" dirty="0" smtClean="0"/>
          </a:p>
          <a:p>
            <a:r>
              <a:rPr lang="zh-CN" altLang="en-US" dirty="0" smtClean="0"/>
              <a:t>创建后通过</a:t>
            </a:r>
            <a:r>
              <a:rPr lang="en-US" altLang="zh-CN" dirty="0" smtClean="0"/>
              <a:t>LUA</a:t>
            </a:r>
            <a:r>
              <a:rPr lang="zh-CN" altLang="en-US" dirty="0" smtClean="0"/>
              <a:t>属性初始化</a:t>
            </a:r>
            <a:r>
              <a:rPr lang="en-US" altLang="zh-CN" dirty="0" smtClean="0"/>
              <a:t>entity</a:t>
            </a:r>
            <a:r>
              <a:rPr lang="zh-CN" altLang="en-US" dirty="0" smtClean="0"/>
              <a:t>，加载模型，物理化，创建</a:t>
            </a:r>
            <a:r>
              <a:rPr lang="en-US" altLang="zh-CN" dirty="0" smtClean="0"/>
              <a:t>extension</a:t>
            </a:r>
          </a:p>
        </p:txBody>
      </p:sp>
      <p:sp>
        <p:nvSpPr>
          <p:cNvPr id="4" name="灯片编号占位符 3"/>
          <p:cNvSpPr>
            <a:spLocks noGrp="1"/>
          </p:cNvSpPr>
          <p:nvPr>
            <p:ph type="sldNum" sz="quarter" idx="10"/>
          </p:nvPr>
        </p:nvSpPr>
        <p:spPr/>
        <p:txBody>
          <a:bodyPr/>
          <a:lstStyle/>
          <a:p>
            <a:fld id="{287CCF68-D40B-4599-926A-7A0EC2D9742D}" type="slidenum">
              <a:rPr lang="zh-CN" altLang="en-US" smtClean="0"/>
              <a:pPr/>
              <a:t>3</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物件的相互引用很方便</a:t>
            </a:r>
            <a:endParaRPr lang="zh-CN" altLang="en-US" dirty="0"/>
          </a:p>
        </p:txBody>
      </p:sp>
      <p:sp>
        <p:nvSpPr>
          <p:cNvPr id="4" name="灯片编号占位符 3"/>
          <p:cNvSpPr>
            <a:spLocks noGrp="1"/>
          </p:cNvSpPr>
          <p:nvPr>
            <p:ph type="sldNum" sz="quarter" idx="10"/>
          </p:nvPr>
        </p:nvSpPr>
        <p:spPr/>
        <p:txBody>
          <a:bodyPr/>
          <a:lstStyle/>
          <a:p>
            <a:fld id="{287CCF68-D40B-4599-926A-7A0EC2D9742D}" type="slidenum">
              <a:rPr lang="zh-CN" altLang="en-US" smtClean="0"/>
              <a:pPr/>
              <a:t>4</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动态生成，</a:t>
            </a:r>
            <a:r>
              <a:rPr lang="en-US" altLang="zh-CN" dirty="0" smtClean="0"/>
              <a:t>FG</a:t>
            </a:r>
            <a:r>
              <a:rPr lang="zh-CN" altLang="en-US" dirty="0" smtClean="0"/>
              <a:t>无法使用，</a:t>
            </a:r>
            <a:endParaRPr lang="en-US" altLang="zh-CN" dirty="0" smtClean="0"/>
          </a:p>
          <a:p>
            <a:r>
              <a:rPr lang="zh-CN" altLang="en-US" dirty="0" smtClean="0"/>
              <a:t>多个</a:t>
            </a:r>
            <a:r>
              <a:rPr lang="en-US" altLang="zh-CN" dirty="0" smtClean="0"/>
              <a:t>entity</a:t>
            </a:r>
            <a:r>
              <a:rPr lang="zh-CN" altLang="en-US" dirty="0" smtClean="0"/>
              <a:t>相互引用困难</a:t>
            </a:r>
            <a:endParaRPr lang="en-US" altLang="zh-CN" dirty="0" smtClean="0"/>
          </a:p>
          <a:p>
            <a:r>
              <a:rPr lang="zh-CN" altLang="en-US" dirty="0" smtClean="0"/>
              <a:t>做成一个自定义消息解决问题，防止超类发生</a:t>
            </a:r>
            <a:endParaRPr lang="zh-CN" altLang="en-US" dirty="0"/>
          </a:p>
        </p:txBody>
      </p:sp>
      <p:sp>
        <p:nvSpPr>
          <p:cNvPr id="4" name="灯片编号占位符 3"/>
          <p:cNvSpPr>
            <a:spLocks noGrp="1"/>
          </p:cNvSpPr>
          <p:nvPr>
            <p:ph type="sldNum" sz="quarter" idx="10"/>
          </p:nvPr>
        </p:nvSpPr>
        <p:spPr/>
        <p:txBody>
          <a:bodyPr/>
          <a:lstStyle/>
          <a:p>
            <a:fld id="{287CCF68-D40B-4599-926A-7A0EC2D9742D}" type="slidenum">
              <a:rPr lang="zh-CN" altLang="en-US" smtClean="0"/>
              <a:pPr/>
              <a:t>5</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1" eaLnBrk="1" hangingPunct="1"/>
            <a:r>
              <a:rPr lang="en-US" altLang="zh-CN" b="0" dirty="0" smtClean="0">
                <a:latin typeface="宋体" charset="-122"/>
              </a:rPr>
              <a:t>LUA</a:t>
            </a:r>
            <a:r>
              <a:rPr lang="zh-CN" altLang="en-US" b="0" dirty="0" smtClean="0">
                <a:latin typeface="宋体" charset="-122"/>
              </a:rPr>
              <a:t>中大量重复代码，难维护问题</a:t>
            </a:r>
            <a:endParaRPr lang="en-US" altLang="zh-CN" b="0" dirty="0" smtClean="0">
              <a:latin typeface="宋体" charset="-122"/>
            </a:endParaRPr>
          </a:p>
          <a:p>
            <a:pPr lvl="1" eaLnBrk="1" hangingPunct="1"/>
            <a:r>
              <a:rPr lang="zh-CN" altLang="en-US" b="0" dirty="0" smtClean="0">
                <a:latin typeface="宋体" charset="-122"/>
              </a:rPr>
              <a:t>例如一个物件可破坏，同时可以加</a:t>
            </a:r>
            <a:r>
              <a:rPr lang="en-US" altLang="zh-CN" b="0" dirty="0" smtClean="0">
                <a:latin typeface="宋体" charset="-122"/>
              </a:rPr>
              <a:t>buff</a:t>
            </a:r>
            <a:r>
              <a:rPr lang="zh-CN" altLang="en-US" b="0" dirty="0" smtClean="0">
                <a:latin typeface="宋体" charset="-122"/>
              </a:rPr>
              <a:t>，另外一个可以加</a:t>
            </a:r>
            <a:r>
              <a:rPr lang="en-US" altLang="zh-CN" b="0" dirty="0" smtClean="0">
                <a:latin typeface="宋体" charset="-122"/>
              </a:rPr>
              <a:t>buff</a:t>
            </a:r>
            <a:r>
              <a:rPr lang="zh-CN" altLang="en-US" b="0" dirty="0" smtClean="0">
                <a:latin typeface="宋体" charset="-122"/>
              </a:rPr>
              <a:t>，同时可以发射</a:t>
            </a:r>
            <a:r>
              <a:rPr lang="en-US" altLang="zh-CN" b="0" dirty="0" smtClean="0">
                <a:latin typeface="宋体" charset="-122"/>
              </a:rPr>
              <a:t>projectile</a:t>
            </a:r>
            <a:r>
              <a:rPr lang="zh-CN" altLang="en-US" b="0" dirty="0" smtClean="0">
                <a:latin typeface="宋体" charset="-122"/>
              </a:rPr>
              <a:t>，关于</a:t>
            </a:r>
            <a:r>
              <a:rPr lang="en-US" altLang="zh-CN" b="0" dirty="0" smtClean="0">
                <a:latin typeface="宋体" charset="-122"/>
              </a:rPr>
              <a:t>buff</a:t>
            </a:r>
            <a:r>
              <a:rPr lang="zh-CN" altLang="en-US" b="0" dirty="0" smtClean="0">
                <a:latin typeface="宋体" charset="-122"/>
              </a:rPr>
              <a:t>相关的配置数据和函数就出现了代码级别的冗余，各种组合之后需要维护多份</a:t>
            </a:r>
            <a:endParaRPr lang="en-US" altLang="zh-CN" b="0" dirty="0" smtClean="0">
              <a:latin typeface="宋体" charset="-122"/>
            </a:endParaRPr>
          </a:p>
          <a:p>
            <a:endParaRPr lang="en-US" altLang="zh-CN" dirty="0" smtClean="0"/>
          </a:p>
        </p:txBody>
      </p:sp>
      <p:sp>
        <p:nvSpPr>
          <p:cNvPr id="4" name="灯片编号占位符 3"/>
          <p:cNvSpPr>
            <a:spLocks noGrp="1"/>
          </p:cNvSpPr>
          <p:nvPr>
            <p:ph type="sldNum" sz="quarter" idx="10"/>
          </p:nvPr>
        </p:nvSpPr>
        <p:spPr/>
        <p:txBody>
          <a:bodyPr/>
          <a:lstStyle/>
          <a:p>
            <a:fld id="{287CCF68-D40B-4599-926A-7A0EC2D9742D}" type="slidenum">
              <a:rPr lang="zh-CN" altLang="en-US" smtClean="0"/>
              <a:pPr/>
              <a:t>6</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像</a:t>
            </a:r>
            <a:r>
              <a:rPr lang="en-US" altLang="zh-CN" dirty="0" smtClean="0"/>
              <a:t>C++</a:t>
            </a:r>
            <a:r>
              <a:rPr lang="zh-CN" altLang="en-US" dirty="0" smtClean="0"/>
              <a:t>定义宏一样，写一些全局函数可以动态修改定义脚本</a:t>
            </a:r>
            <a:endParaRPr lang="en-US" altLang="zh-CN" dirty="0" smtClean="0"/>
          </a:p>
          <a:p>
            <a:r>
              <a:rPr lang="zh-CN" altLang="en-US" dirty="0" smtClean="0"/>
              <a:t>组件模型，</a:t>
            </a:r>
            <a:r>
              <a:rPr lang="en-US" altLang="zh-CN" dirty="0" smtClean="0"/>
              <a:t>C++</a:t>
            </a:r>
            <a:r>
              <a:rPr lang="zh-CN" altLang="en-US" dirty="0" smtClean="0"/>
              <a:t>端单一功能类的组合重用，</a:t>
            </a:r>
            <a:r>
              <a:rPr lang="en-US" altLang="zh-CN" dirty="0" smtClean="0"/>
              <a:t>LUA</a:t>
            </a:r>
            <a:r>
              <a:rPr lang="zh-CN" altLang="en-US" dirty="0" smtClean="0"/>
              <a:t>这边动态语言只需要定义一遍属性和方法</a:t>
            </a:r>
            <a:endParaRPr lang="en-US" altLang="zh-CN" dirty="0" smtClean="0"/>
          </a:p>
          <a:p>
            <a:r>
              <a:rPr lang="zh-CN" altLang="en-US" dirty="0" smtClean="0"/>
              <a:t>解决了基础组件相互引用而没有出现超类问题</a:t>
            </a:r>
            <a:endParaRPr lang="en-US" altLang="zh-CN" dirty="0" smtClean="0"/>
          </a:p>
        </p:txBody>
      </p:sp>
      <p:sp>
        <p:nvSpPr>
          <p:cNvPr id="4" name="灯片编号占位符 3"/>
          <p:cNvSpPr>
            <a:spLocks noGrp="1"/>
          </p:cNvSpPr>
          <p:nvPr>
            <p:ph type="sldNum" sz="quarter" idx="10"/>
          </p:nvPr>
        </p:nvSpPr>
        <p:spPr/>
        <p:txBody>
          <a:bodyPr/>
          <a:lstStyle/>
          <a:p>
            <a:fld id="{287CCF68-D40B-4599-926A-7A0EC2D9742D}" type="slidenum">
              <a:rPr lang="zh-CN" altLang="en-US" smtClean="0"/>
              <a:pPr/>
              <a:t>7</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b="0" dirty="0" err="1" smtClean="0">
                <a:latin typeface="宋体" charset="-122"/>
              </a:rPr>
              <a:t>Lua</a:t>
            </a:r>
            <a:r>
              <a:rPr lang="zh-CN" altLang="en-US" b="0" dirty="0" smtClean="0">
                <a:latin typeface="宋体" charset="-122"/>
              </a:rPr>
              <a:t>表达顺序</a:t>
            </a:r>
            <a:r>
              <a:rPr lang="zh-CN" altLang="en-US" b="0" smtClean="0">
                <a:latin typeface="宋体" charset="-122"/>
              </a:rPr>
              <a:t>完成</a:t>
            </a:r>
            <a:r>
              <a:rPr lang="zh-CN" altLang="en-US" b="0" smtClean="0">
                <a:latin typeface="宋体" charset="-122"/>
              </a:rPr>
              <a:t>的序列逻辑</a:t>
            </a:r>
            <a:r>
              <a:rPr lang="zh-CN" altLang="en-US" b="0" dirty="0" smtClean="0">
                <a:latin typeface="宋体" charset="-122"/>
              </a:rPr>
              <a:t>并且可能是多帧执行的，非常不</a:t>
            </a:r>
            <a:r>
              <a:rPr lang="zh-CN" altLang="en-US" b="0" dirty="0" smtClean="0">
                <a:latin typeface="宋体" charset="-122"/>
              </a:rPr>
              <a:t>直观</a:t>
            </a:r>
            <a:endParaRPr lang="en-US" altLang="zh-CN" b="0" dirty="0" smtClean="0">
              <a:latin typeface="宋体" charset="-122"/>
            </a:endParaRPr>
          </a:p>
          <a:p>
            <a:r>
              <a:rPr lang="zh-CN" altLang="en-US" b="0" dirty="0" smtClean="0">
                <a:latin typeface="宋体" charset="-122"/>
              </a:rPr>
              <a:t>远程调试，查看运行状态，单步执行</a:t>
            </a:r>
            <a:endParaRPr lang="en-US" altLang="zh-CN" b="0" dirty="0" smtClean="0">
              <a:latin typeface="宋体" charset="-122"/>
            </a:endParaRPr>
          </a:p>
        </p:txBody>
      </p:sp>
      <p:sp>
        <p:nvSpPr>
          <p:cNvPr id="4" name="灯片编号占位符 3"/>
          <p:cNvSpPr>
            <a:spLocks noGrp="1"/>
          </p:cNvSpPr>
          <p:nvPr>
            <p:ph type="sldNum" sz="quarter" idx="10"/>
          </p:nvPr>
        </p:nvSpPr>
        <p:spPr/>
        <p:txBody>
          <a:bodyPr/>
          <a:lstStyle/>
          <a:p>
            <a:fld id="{287CCF68-D40B-4599-926A-7A0EC2D9742D}" type="slidenum">
              <a:rPr lang="zh-CN" altLang="en-US" smtClean="0"/>
              <a:pPr/>
              <a:t>8</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baseline="0" dirty="0" smtClean="0"/>
              <a:t>水潭</a:t>
            </a:r>
            <a:r>
              <a:rPr lang="zh-CN" altLang="en-US" baseline="0" dirty="0" smtClean="0"/>
              <a:t>变成毒谭举例，</a:t>
            </a:r>
            <a:r>
              <a:rPr lang="en-US" altLang="zh-CN" baseline="0" dirty="0" smtClean="0"/>
              <a:t>LUA</a:t>
            </a:r>
            <a:r>
              <a:rPr lang="zh-CN" altLang="en-US" baseline="0" dirty="0" smtClean="0"/>
              <a:t>集成初始化水面控制器和</a:t>
            </a:r>
            <a:r>
              <a:rPr lang="en-US" altLang="zh-CN" baseline="0" dirty="0" err="1" smtClean="0"/>
              <a:t>buffarea</a:t>
            </a:r>
            <a:r>
              <a:rPr lang="zh-CN" altLang="en-US" baseline="0" dirty="0" smtClean="0"/>
              <a:t>，一旦有收到攻击事件从</a:t>
            </a:r>
            <a:r>
              <a:rPr lang="en-US" altLang="zh-CN" baseline="0" dirty="0" err="1" smtClean="0"/>
              <a:t>buffarea</a:t>
            </a:r>
            <a:r>
              <a:rPr lang="zh-CN" altLang="en-US" baseline="0" dirty="0" smtClean="0"/>
              <a:t>产生到</a:t>
            </a:r>
            <a:r>
              <a:rPr lang="en-US" altLang="zh-CN" baseline="0" dirty="0" smtClean="0"/>
              <a:t>LUA</a:t>
            </a:r>
            <a:r>
              <a:rPr lang="zh-CN" altLang="en-US" baseline="0" dirty="0" smtClean="0"/>
              <a:t>，通过</a:t>
            </a:r>
            <a:r>
              <a:rPr lang="en-US" altLang="zh-CN" baseline="0" dirty="0" smtClean="0"/>
              <a:t>FG</a:t>
            </a:r>
            <a:r>
              <a:rPr lang="zh-CN" altLang="en-US" baseline="0" dirty="0" smtClean="0"/>
              <a:t>处理后，设置</a:t>
            </a:r>
            <a:r>
              <a:rPr lang="en-US" altLang="zh-CN" baseline="0" dirty="0" smtClean="0"/>
              <a:t>LUA</a:t>
            </a:r>
            <a:r>
              <a:rPr lang="zh-CN" altLang="en-US" baseline="0" dirty="0" smtClean="0"/>
              <a:t>的属性，</a:t>
            </a:r>
            <a:endParaRPr lang="en-US" altLang="zh-CN" baseline="0" dirty="0" smtClean="0"/>
          </a:p>
          <a:p>
            <a:r>
              <a:rPr lang="zh-CN" altLang="en-US" baseline="0" dirty="0" smtClean="0"/>
              <a:t>关于水面毒属性材质属性以及</a:t>
            </a:r>
            <a:r>
              <a:rPr lang="en-US" altLang="zh-CN" baseline="0" dirty="0" err="1" smtClean="0"/>
              <a:t>buffID</a:t>
            </a:r>
            <a:r>
              <a:rPr lang="zh-CN" altLang="en-US" baseline="0" dirty="0" smtClean="0"/>
              <a:t>，水面材质属性改变逻辑在</a:t>
            </a:r>
            <a:r>
              <a:rPr lang="en-US" altLang="zh-CN" baseline="0" dirty="0" smtClean="0"/>
              <a:t>LUA</a:t>
            </a:r>
            <a:r>
              <a:rPr lang="zh-CN" altLang="en-US" baseline="0" dirty="0" smtClean="0"/>
              <a:t>内定义，会触发水面材质渐变</a:t>
            </a:r>
            <a:endParaRPr lang="en-US" altLang="zh-CN" baseline="0" dirty="0" smtClean="0"/>
          </a:p>
          <a:p>
            <a:r>
              <a:rPr lang="zh-CN" altLang="en-US" baseline="0" dirty="0" smtClean="0"/>
              <a:t>组件产生的时间之所以经过</a:t>
            </a:r>
            <a:r>
              <a:rPr lang="en-US" altLang="zh-CN" baseline="0" dirty="0" err="1" smtClean="0"/>
              <a:t>lua</a:t>
            </a:r>
            <a:r>
              <a:rPr lang="zh-CN" altLang="en-US" baseline="0" dirty="0" smtClean="0"/>
              <a:t>传递给</a:t>
            </a:r>
            <a:r>
              <a:rPr lang="en-US" altLang="zh-CN" baseline="0" dirty="0" smtClean="0"/>
              <a:t>BT</a:t>
            </a:r>
            <a:r>
              <a:rPr lang="zh-CN" altLang="en-US" baseline="0" dirty="0" smtClean="0"/>
              <a:t>和</a:t>
            </a:r>
            <a:r>
              <a:rPr lang="en-US" altLang="zh-CN" baseline="0" dirty="0" smtClean="0"/>
              <a:t>FG</a:t>
            </a:r>
            <a:r>
              <a:rPr lang="zh-CN" altLang="en-US" baseline="0" dirty="0" smtClean="0"/>
              <a:t>，减少耦合同时也兼容了</a:t>
            </a:r>
            <a:r>
              <a:rPr lang="en-US" altLang="zh-CN" baseline="0" dirty="0" smtClean="0"/>
              <a:t>cry</a:t>
            </a:r>
            <a:r>
              <a:rPr lang="zh-CN" altLang="en-US" baseline="0" dirty="0" smtClean="0"/>
              <a:t>的开发方式，对于逻辑简单，无相互引用，参数多变的物件类更合适</a:t>
            </a:r>
            <a:endParaRPr lang="en-US" altLang="zh-CN" baseline="0" dirty="0" smtClean="0"/>
          </a:p>
        </p:txBody>
      </p:sp>
      <p:sp>
        <p:nvSpPr>
          <p:cNvPr id="4" name="灯片编号占位符 3"/>
          <p:cNvSpPr>
            <a:spLocks noGrp="1"/>
          </p:cNvSpPr>
          <p:nvPr>
            <p:ph type="sldNum" sz="quarter" idx="10"/>
          </p:nvPr>
        </p:nvSpPr>
        <p:spPr/>
        <p:txBody>
          <a:bodyPr/>
          <a:lstStyle/>
          <a:p>
            <a:fld id="{287CCF68-D40B-4599-926A-7A0EC2D9742D}" type="slidenum">
              <a:rPr lang="zh-CN" altLang="en-US" smtClean="0"/>
              <a:pPr/>
              <a:t>10</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3-1"/>
          <p:cNvPicPr>
            <a:picLocks noChangeAspect="1" noChangeArrowheads="1"/>
          </p:cNvPicPr>
          <p:nvPr/>
        </p:nvPicPr>
        <p:blipFill>
          <a:blip r:embed="rId2"/>
          <a:srcRect/>
          <a:stretch>
            <a:fillRect/>
          </a:stretch>
        </p:blipFill>
        <p:spPr bwMode="auto">
          <a:xfrm>
            <a:off x="0" y="0"/>
            <a:ext cx="9144000" cy="6864350"/>
          </a:xfrm>
          <a:prstGeom prst="rect">
            <a:avLst/>
          </a:prstGeom>
          <a:noFill/>
          <a:ln w="9525">
            <a:noFill/>
            <a:miter lim="800000"/>
            <a:headEnd/>
            <a:tailEnd/>
          </a:ln>
        </p:spPr>
      </p:pic>
      <p:sp>
        <p:nvSpPr>
          <p:cNvPr id="2051" name="Rectangle 3"/>
          <p:cNvSpPr>
            <a:spLocks noGrp="1" noChangeArrowheads="1"/>
          </p:cNvSpPr>
          <p:nvPr>
            <p:ph type="ctrTitle" sz="quarter"/>
          </p:nvPr>
        </p:nvSpPr>
        <p:spPr>
          <a:xfrm>
            <a:off x="457200" y="2286000"/>
            <a:ext cx="7067550" cy="1143000"/>
          </a:xfrm>
        </p:spPr>
        <p:txBody>
          <a:bodyPr/>
          <a:lstStyle>
            <a:lvl1pPr>
              <a:defRPr sz="4100"/>
            </a:lvl1pPr>
          </a:lstStyle>
          <a:p>
            <a:r>
              <a:rPr lang="zh-CN" altLang="en-US"/>
              <a:t>单击此处编辑母版标题样式</a:t>
            </a:r>
          </a:p>
        </p:txBody>
      </p:sp>
      <p:sp>
        <p:nvSpPr>
          <p:cNvPr id="2052" name="Rectangle 4"/>
          <p:cNvSpPr>
            <a:spLocks noGrp="1" noChangeArrowheads="1"/>
          </p:cNvSpPr>
          <p:nvPr>
            <p:ph type="subTitle" sz="quarter" idx="1"/>
          </p:nvPr>
        </p:nvSpPr>
        <p:spPr>
          <a:xfrm>
            <a:off x="457200" y="6096000"/>
            <a:ext cx="3352800" cy="609600"/>
          </a:xfrm>
        </p:spPr>
        <p:txBody>
          <a:bodyPr/>
          <a:lstStyle>
            <a:lvl1pPr marL="0" indent="0">
              <a:buFontTx/>
              <a:buNone/>
              <a:defRPr/>
            </a:lvl1pPr>
          </a:lstStyle>
          <a:p>
            <a:r>
              <a:rPr lang="zh-CN" altLang="en-US"/>
              <a:t>单击此处编辑作者名称</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175375" y="76200"/>
            <a:ext cx="2054225" cy="5029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938" y="76200"/>
            <a:ext cx="6015037" cy="5029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600200"/>
            <a:ext cx="3695700" cy="3505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33900" y="1600200"/>
            <a:ext cx="3695700" cy="3505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2" descr="3-2"/>
          <p:cNvPicPr>
            <a:picLocks noChangeAspect="1" noChangeArrowheads="1"/>
          </p:cNvPicPr>
          <p:nvPr/>
        </p:nvPicPr>
        <p:blipFill>
          <a:blip r:embed="rId13"/>
          <a:srcRect/>
          <a:stretch>
            <a:fillRect/>
          </a:stretch>
        </p:blipFill>
        <p:spPr bwMode="auto">
          <a:xfrm>
            <a:off x="0" y="-1588"/>
            <a:ext cx="9144000" cy="6862763"/>
          </a:xfrm>
          <a:prstGeom prst="rect">
            <a:avLst/>
          </a:prstGeom>
          <a:noFill/>
          <a:ln w="9525">
            <a:noFill/>
            <a:miter lim="800000"/>
            <a:headEnd/>
            <a:tailEnd/>
          </a:ln>
        </p:spPr>
      </p:pic>
      <p:sp>
        <p:nvSpPr>
          <p:cNvPr id="1027" name="Rectangle 3"/>
          <p:cNvSpPr>
            <a:spLocks noGrp="1" noChangeArrowheads="1"/>
          </p:cNvSpPr>
          <p:nvPr>
            <p:ph type="title"/>
          </p:nvPr>
        </p:nvSpPr>
        <p:spPr bwMode="auto">
          <a:xfrm>
            <a:off x="7938" y="76200"/>
            <a:ext cx="6011862"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Rectangle 4"/>
          <p:cNvSpPr>
            <a:spLocks noGrp="1" noChangeArrowheads="1"/>
          </p:cNvSpPr>
          <p:nvPr>
            <p:ph type="body" idx="1"/>
          </p:nvPr>
        </p:nvSpPr>
        <p:spPr bwMode="auto">
          <a:xfrm>
            <a:off x="685800" y="1600200"/>
            <a:ext cx="7543800" cy="3505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pic>
        <p:nvPicPr>
          <p:cNvPr id="1029" name="Picture 5" descr="定稿"/>
          <p:cNvPicPr>
            <a:picLocks noChangeAspect="1" noChangeArrowheads="1"/>
          </p:cNvPicPr>
          <p:nvPr/>
        </p:nvPicPr>
        <p:blipFill>
          <a:blip r:embed="rId14" cstate="print"/>
          <a:srcRect/>
          <a:stretch>
            <a:fillRect/>
          </a:stretch>
        </p:blipFill>
        <p:spPr bwMode="auto">
          <a:xfrm>
            <a:off x="7812088" y="6296025"/>
            <a:ext cx="1179512" cy="4857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76"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Lst>
  <p:txStyles>
    <p:titleStyle>
      <a:lvl1pPr algn="l" rtl="0" eaLnBrk="0" fontAlgn="base" hangingPunct="0">
        <a:spcBef>
          <a:spcPct val="0"/>
        </a:spcBef>
        <a:spcAft>
          <a:spcPct val="0"/>
        </a:spcAft>
        <a:defRPr sz="3200" b="1">
          <a:solidFill>
            <a:schemeClr val="tx1"/>
          </a:solidFill>
          <a:latin typeface="+mj-lt"/>
          <a:ea typeface="+mj-ea"/>
          <a:cs typeface="+mj-cs"/>
        </a:defRPr>
      </a:lvl1pPr>
      <a:lvl2pPr algn="l" rtl="0" eaLnBrk="0" fontAlgn="base" hangingPunct="0">
        <a:spcBef>
          <a:spcPct val="0"/>
        </a:spcBef>
        <a:spcAft>
          <a:spcPct val="0"/>
        </a:spcAft>
        <a:defRPr sz="3200" b="1">
          <a:solidFill>
            <a:schemeClr val="tx1"/>
          </a:solidFill>
          <a:latin typeface="Times New Roman" pitchFamily="18" charset="0"/>
          <a:ea typeface="宋体" pitchFamily="2" charset="-122"/>
        </a:defRPr>
      </a:lvl2pPr>
      <a:lvl3pPr algn="l" rtl="0" eaLnBrk="0" fontAlgn="base" hangingPunct="0">
        <a:spcBef>
          <a:spcPct val="0"/>
        </a:spcBef>
        <a:spcAft>
          <a:spcPct val="0"/>
        </a:spcAft>
        <a:defRPr sz="3200" b="1">
          <a:solidFill>
            <a:schemeClr val="tx1"/>
          </a:solidFill>
          <a:latin typeface="Times New Roman" pitchFamily="18" charset="0"/>
          <a:ea typeface="宋体" pitchFamily="2" charset="-122"/>
        </a:defRPr>
      </a:lvl3pPr>
      <a:lvl4pPr algn="l" rtl="0" eaLnBrk="0" fontAlgn="base" hangingPunct="0">
        <a:spcBef>
          <a:spcPct val="0"/>
        </a:spcBef>
        <a:spcAft>
          <a:spcPct val="0"/>
        </a:spcAft>
        <a:defRPr sz="3200" b="1">
          <a:solidFill>
            <a:schemeClr val="tx1"/>
          </a:solidFill>
          <a:latin typeface="Times New Roman" pitchFamily="18" charset="0"/>
          <a:ea typeface="宋体" pitchFamily="2" charset="-122"/>
        </a:defRPr>
      </a:lvl4pPr>
      <a:lvl5pPr algn="l" rtl="0" eaLnBrk="0" fontAlgn="base" hangingPunct="0">
        <a:spcBef>
          <a:spcPct val="0"/>
        </a:spcBef>
        <a:spcAft>
          <a:spcPct val="0"/>
        </a:spcAft>
        <a:defRPr sz="3200" b="1">
          <a:solidFill>
            <a:schemeClr val="tx1"/>
          </a:solidFill>
          <a:latin typeface="Times New Roman" pitchFamily="18" charset="0"/>
          <a:ea typeface="宋体" pitchFamily="2" charset="-122"/>
        </a:defRPr>
      </a:lvl5pPr>
      <a:lvl6pPr marL="457200" algn="l" rtl="0" fontAlgn="base">
        <a:spcBef>
          <a:spcPct val="0"/>
        </a:spcBef>
        <a:spcAft>
          <a:spcPct val="0"/>
        </a:spcAft>
        <a:defRPr sz="3200" b="1">
          <a:solidFill>
            <a:schemeClr val="tx1"/>
          </a:solidFill>
          <a:latin typeface="Times New Roman" pitchFamily="18" charset="0"/>
          <a:ea typeface="宋体" pitchFamily="2" charset="-122"/>
        </a:defRPr>
      </a:lvl6pPr>
      <a:lvl7pPr marL="914400" algn="l" rtl="0" fontAlgn="base">
        <a:spcBef>
          <a:spcPct val="0"/>
        </a:spcBef>
        <a:spcAft>
          <a:spcPct val="0"/>
        </a:spcAft>
        <a:defRPr sz="3200" b="1">
          <a:solidFill>
            <a:schemeClr val="tx1"/>
          </a:solidFill>
          <a:latin typeface="Times New Roman" pitchFamily="18" charset="0"/>
          <a:ea typeface="宋体" pitchFamily="2" charset="-122"/>
        </a:defRPr>
      </a:lvl7pPr>
      <a:lvl8pPr marL="1371600" algn="l" rtl="0" fontAlgn="base">
        <a:spcBef>
          <a:spcPct val="0"/>
        </a:spcBef>
        <a:spcAft>
          <a:spcPct val="0"/>
        </a:spcAft>
        <a:defRPr sz="3200" b="1">
          <a:solidFill>
            <a:schemeClr val="tx1"/>
          </a:solidFill>
          <a:latin typeface="Times New Roman" pitchFamily="18" charset="0"/>
          <a:ea typeface="宋体" pitchFamily="2" charset="-122"/>
        </a:defRPr>
      </a:lvl8pPr>
      <a:lvl9pPr marL="1828800" algn="l" rtl="0" fontAlgn="base">
        <a:spcBef>
          <a:spcPct val="0"/>
        </a:spcBef>
        <a:spcAft>
          <a:spcPct val="0"/>
        </a:spcAft>
        <a:defRPr sz="3200" b="1">
          <a:solidFill>
            <a:schemeClr val="tx1"/>
          </a:solidFill>
          <a:latin typeface="Times New Roman" pitchFamily="18" charset="0"/>
          <a:ea typeface="宋体" pitchFamily="2" charset="-122"/>
        </a:defRPr>
      </a:lvl9pPr>
    </p:titleStyle>
    <p:bodyStyle>
      <a:lvl1pPr marL="261938" indent="-261938" algn="l" rtl="0" eaLnBrk="0" fontAlgn="base" hangingPunct="0">
        <a:spcBef>
          <a:spcPct val="20000"/>
        </a:spcBef>
        <a:spcAft>
          <a:spcPct val="0"/>
        </a:spcAft>
        <a:buBlip>
          <a:blip r:embed="rId15"/>
        </a:buBlip>
        <a:defRPr sz="2000" b="1">
          <a:solidFill>
            <a:schemeClr val="tx1"/>
          </a:solidFill>
          <a:latin typeface="+mn-lt"/>
          <a:ea typeface="+mn-ea"/>
          <a:cs typeface="+mn-cs"/>
        </a:defRPr>
      </a:lvl1pPr>
      <a:lvl2pPr marL="900113" indent="-357188" algn="l" rtl="0" eaLnBrk="0" fontAlgn="base" hangingPunct="0">
        <a:spcBef>
          <a:spcPct val="20000"/>
        </a:spcBef>
        <a:spcAft>
          <a:spcPct val="0"/>
        </a:spcAft>
        <a:buBlip>
          <a:blip r:embed="rId15"/>
        </a:buBlip>
        <a:defRPr sz="2000" b="1">
          <a:solidFill>
            <a:schemeClr val="tx1"/>
          </a:solidFill>
          <a:latin typeface="+mn-lt"/>
          <a:ea typeface="+mn-ea"/>
        </a:defRPr>
      </a:lvl2pPr>
      <a:lvl3pPr marL="1436688" indent="-357188" algn="l" rtl="0" eaLnBrk="0" fontAlgn="base" hangingPunct="0">
        <a:spcBef>
          <a:spcPct val="20000"/>
        </a:spcBef>
        <a:spcAft>
          <a:spcPct val="0"/>
        </a:spcAft>
        <a:buBlip>
          <a:blip r:embed="rId15"/>
        </a:buBlip>
        <a:defRPr sz="2000" b="1">
          <a:solidFill>
            <a:schemeClr val="tx1"/>
          </a:solidFill>
          <a:latin typeface="+mn-lt"/>
          <a:ea typeface="+mn-ea"/>
        </a:defRPr>
      </a:lvl3pPr>
      <a:lvl4pPr marL="1973263" indent="-357188" algn="l" rtl="0" eaLnBrk="0" fontAlgn="base" hangingPunct="0">
        <a:spcBef>
          <a:spcPct val="20000"/>
        </a:spcBef>
        <a:spcAft>
          <a:spcPct val="0"/>
        </a:spcAft>
        <a:buBlip>
          <a:blip r:embed="rId15"/>
        </a:buBlip>
        <a:defRPr sz="2000" b="1">
          <a:solidFill>
            <a:schemeClr val="tx1"/>
          </a:solidFill>
          <a:latin typeface="+mn-lt"/>
          <a:ea typeface="+mn-ea"/>
        </a:defRPr>
      </a:lvl4pPr>
      <a:lvl5pPr marL="2513013" indent="-277813" algn="l" rtl="0" eaLnBrk="0" fontAlgn="base" hangingPunct="0">
        <a:spcBef>
          <a:spcPct val="20000"/>
        </a:spcBef>
        <a:spcAft>
          <a:spcPct val="0"/>
        </a:spcAft>
        <a:buBlip>
          <a:blip r:embed="rId15"/>
        </a:buBlip>
        <a:defRPr sz="2000" b="1">
          <a:solidFill>
            <a:schemeClr val="tx1"/>
          </a:solidFill>
          <a:latin typeface="+mn-lt"/>
          <a:ea typeface="+mn-ea"/>
        </a:defRPr>
      </a:lvl5pPr>
      <a:lvl6pPr marL="2970213" indent="-277813" algn="l" rtl="0" fontAlgn="base">
        <a:spcBef>
          <a:spcPct val="20000"/>
        </a:spcBef>
        <a:spcAft>
          <a:spcPct val="0"/>
        </a:spcAft>
        <a:buBlip>
          <a:blip r:embed="rId15"/>
        </a:buBlip>
        <a:defRPr sz="2000" b="1">
          <a:solidFill>
            <a:schemeClr val="tx1"/>
          </a:solidFill>
          <a:latin typeface="+mn-lt"/>
          <a:ea typeface="+mn-ea"/>
        </a:defRPr>
      </a:lvl6pPr>
      <a:lvl7pPr marL="3427413" indent="-277813" algn="l" rtl="0" fontAlgn="base">
        <a:spcBef>
          <a:spcPct val="20000"/>
        </a:spcBef>
        <a:spcAft>
          <a:spcPct val="0"/>
        </a:spcAft>
        <a:buBlip>
          <a:blip r:embed="rId15"/>
        </a:buBlip>
        <a:defRPr sz="2000" b="1">
          <a:solidFill>
            <a:schemeClr val="tx1"/>
          </a:solidFill>
          <a:latin typeface="+mn-lt"/>
          <a:ea typeface="+mn-ea"/>
        </a:defRPr>
      </a:lvl7pPr>
      <a:lvl8pPr marL="3884613" indent="-277813" algn="l" rtl="0" fontAlgn="base">
        <a:spcBef>
          <a:spcPct val="20000"/>
        </a:spcBef>
        <a:spcAft>
          <a:spcPct val="0"/>
        </a:spcAft>
        <a:buBlip>
          <a:blip r:embed="rId15"/>
        </a:buBlip>
        <a:defRPr sz="2000" b="1">
          <a:solidFill>
            <a:schemeClr val="tx1"/>
          </a:solidFill>
          <a:latin typeface="+mn-lt"/>
          <a:ea typeface="+mn-ea"/>
        </a:defRPr>
      </a:lvl8pPr>
      <a:lvl9pPr marL="4341813" indent="-277813" algn="l" rtl="0" fontAlgn="base">
        <a:spcBef>
          <a:spcPct val="20000"/>
        </a:spcBef>
        <a:spcAft>
          <a:spcPct val="0"/>
        </a:spcAft>
        <a:buBlip>
          <a:blip r:embed="rId15"/>
        </a:buBlip>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km.oa.com/group/11892/articles/show/198557"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hyperlink" Target="http://km.oa.com/group/11892/articles/show/192023" TargetMode="External"/><Relationship Id="rId4" Type="http://schemas.openxmlformats.org/officeDocument/2006/relationships/hyperlink" Target="http://km.oa.com/group/11892/articles/show/193069"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sz="quarter"/>
          </p:nvPr>
        </p:nvSpPr>
        <p:spPr>
          <a:xfrm>
            <a:off x="457200" y="1828800"/>
            <a:ext cx="7772400" cy="1524000"/>
          </a:xfrm>
          <a:noFill/>
        </p:spPr>
        <p:txBody>
          <a:bodyPr/>
          <a:lstStyle/>
          <a:p>
            <a:pPr algn="ctr" eaLnBrk="1" hangingPunct="1"/>
            <a:r>
              <a:rPr lang="zh-CN" altLang="en-US" dirty="0" smtClean="0">
                <a:ea typeface="黑体" pitchFamily="49" charset="-122"/>
              </a:rPr>
              <a:t>软件开发类</a:t>
            </a:r>
            <a:r>
              <a:rPr lang="en-US" altLang="zh-CN" dirty="0" smtClean="0">
                <a:ea typeface="黑体" pitchFamily="49" charset="-122"/>
              </a:rPr>
              <a:t>_</a:t>
            </a:r>
            <a:r>
              <a:rPr lang="zh-CN" altLang="en-US" dirty="0" smtClean="0">
                <a:ea typeface="黑体" pitchFamily="49" charset="-122"/>
              </a:rPr>
              <a:t>客户端前台通道面试陈述</a:t>
            </a:r>
            <a:br>
              <a:rPr lang="zh-CN" altLang="en-US" dirty="0" smtClean="0">
                <a:ea typeface="黑体" pitchFamily="49" charset="-122"/>
              </a:rPr>
            </a:br>
            <a:endParaRPr lang="zh-CN" altLang="en-US" sz="2800" dirty="0" smtClean="0">
              <a:ea typeface="黑体" pitchFamily="49" charset="-122"/>
            </a:endParaRPr>
          </a:p>
        </p:txBody>
      </p:sp>
      <p:sp>
        <p:nvSpPr>
          <p:cNvPr id="4099" name="Rectangle 3"/>
          <p:cNvSpPr>
            <a:spLocks noChangeArrowheads="1"/>
          </p:cNvSpPr>
          <p:nvPr/>
        </p:nvSpPr>
        <p:spPr bwMode="auto">
          <a:xfrm>
            <a:off x="3200400" y="3886200"/>
            <a:ext cx="3124200" cy="1143000"/>
          </a:xfrm>
          <a:prstGeom prst="rect">
            <a:avLst/>
          </a:prstGeom>
          <a:noFill/>
          <a:ln w="9525">
            <a:noFill/>
            <a:miter lim="800000"/>
            <a:headEnd/>
            <a:tailEnd/>
          </a:ln>
        </p:spPr>
        <p:txBody>
          <a:bodyPr anchor="ctr"/>
          <a:lstStyle/>
          <a:p>
            <a:pPr eaLnBrk="1" hangingPunct="1">
              <a:lnSpc>
                <a:spcPct val="125000"/>
              </a:lnSpc>
            </a:pPr>
            <a:r>
              <a:rPr lang="zh-CN" altLang="en-US" sz="2000" dirty="0">
                <a:latin typeface="Times New Roman" pitchFamily="18" charset="0"/>
                <a:ea typeface="楷体_GB2312" pitchFamily="49" charset="-122"/>
              </a:rPr>
              <a:t>申报</a:t>
            </a:r>
            <a:r>
              <a:rPr lang="zh-CN" altLang="en-US" sz="2000" dirty="0" smtClean="0">
                <a:latin typeface="Times New Roman" pitchFamily="18" charset="0"/>
                <a:ea typeface="楷体_GB2312" pitchFamily="49" charset="-122"/>
              </a:rPr>
              <a:t>人：</a:t>
            </a:r>
            <a:r>
              <a:rPr lang="en-US" altLang="zh-CN" sz="2000" dirty="0" err="1" smtClean="0">
                <a:latin typeface="Times New Roman" pitchFamily="18" charset="0"/>
                <a:ea typeface="楷体_GB2312" pitchFamily="49" charset="-122"/>
              </a:rPr>
              <a:t>whitebai</a:t>
            </a:r>
            <a:endParaRPr lang="en-US" altLang="zh-CN" sz="2000" dirty="0" smtClean="0">
              <a:latin typeface="Times New Roman" pitchFamily="18" charset="0"/>
              <a:ea typeface="楷体_GB2312" pitchFamily="49" charset="-122"/>
            </a:endParaRPr>
          </a:p>
          <a:p>
            <a:pPr eaLnBrk="1" hangingPunct="1">
              <a:lnSpc>
                <a:spcPct val="125000"/>
              </a:lnSpc>
            </a:pPr>
            <a:r>
              <a:rPr lang="zh-CN" altLang="en-US" sz="2000" dirty="0" smtClean="0">
                <a:latin typeface="Times New Roman" pitchFamily="18" charset="0"/>
                <a:ea typeface="楷体_GB2312" pitchFamily="49" charset="-122"/>
              </a:rPr>
              <a:t>时间</a:t>
            </a:r>
            <a:r>
              <a:rPr lang="zh-CN" altLang="en-US" sz="2000" dirty="0">
                <a:latin typeface="Times New Roman" pitchFamily="18" charset="0"/>
                <a:ea typeface="楷体_GB2312" pitchFamily="49" charset="-122"/>
              </a:rPr>
              <a:t>：</a:t>
            </a:r>
            <a:r>
              <a:rPr lang="en-US" altLang="zh-CN" sz="2000" dirty="0" smtClean="0">
                <a:latin typeface="Times New Roman" pitchFamily="18" charset="0"/>
                <a:ea typeface="楷体_GB2312" pitchFamily="49" charset="-122"/>
              </a:rPr>
              <a:t>2014.8.24</a:t>
            </a:r>
            <a:endParaRPr lang="zh-CN" altLang="en-US" sz="2000" dirty="0">
              <a:latin typeface="Times New Roman" pitchFamily="18" charset="0"/>
              <a:ea typeface="楷体_GB2312"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685800" y="1219200"/>
            <a:ext cx="8229600" cy="5257800"/>
          </a:xfrm>
        </p:spPr>
        <p:txBody>
          <a:bodyPr/>
          <a:lstStyle/>
          <a:p>
            <a:pPr lvl="1" eaLnBrk="1" hangingPunct="1"/>
            <a:r>
              <a:rPr lang="zh-CN" altLang="en-US" dirty="0" smtClean="0">
                <a:latin typeface="宋体" charset="-122"/>
              </a:rPr>
              <a:t>场景物件系统</a:t>
            </a:r>
            <a:r>
              <a:rPr lang="zh-CN" altLang="en-US" dirty="0" smtClean="0">
                <a:latin typeface="宋体" charset="-122"/>
              </a:rPr>
              <a:t>的</a:t>
            </a:r>
            <a:r>
              <a:rPr lang="zh-CN" altLang="en-US" dirty="0" smtClean="0">
                <a:latin typeface="宋体" charset="-122"/>
              </a:rPr>
              <a:t>模块划分</a:t>
            </a:r>
            <a:r>
              <a:rPr lang="zh-CN" altLang="en-US" dirty="0" smtClean="0">
                <a:latin typeface="宋体" charset="-122"/>
              </a:rPr>
              <a:t>和交互</a:t>
            </a:r>
            <a:endParaRPr lang="en-US" altLang="zh-CN" sz="1600" b="0" dirty="0" smtClean="0">
              <a:latin typeface="宋体" charset="-122"/>
            </a:endParaRPr>
          </a:p>
        </p:txBody>
      </p:sp>
      <p:sp>
        <p:nvSpPr>
          <p:cNvPr id="91" name="Rectangle 2"/>
          <p:cNvSpPr>
            <a:spLocks noGrp="1" noChangeArrowheads="1"/>
          </p:cNvSpPr>
          <p:nvPr>
            <p:ph type="title"/>
          </p:nvPr>
        </p:nvSpPr>
        <p:spPr/>
        <p:txBody>
          <a:bodyPr/>
          <a:lstStyle/>
          <a:p>
            <a:pPr eaLnBrk="1" hangingPunct="1"/>
            <a:r>
              <a:rPr lang="zh-CN" altLang="en-US" dirty="0" smtClean="0"/>
              <a:t>场景物件系统架构</a:t>
            </a:r>
            <a:endParaRPr lang="zh-CN" altLang="en-US" dirty="0" smtClean="0"/>
          </a:p>
        </p:txBody>
      </p:sp>
      <p:pic>
        <p:nvPicPr>
          <p:cNvPr id="3077" name="Picture 5"/>
          <p:cNvPicPr>
            <a:picLocks noChangeAspect="1" noChangeArrowheads="1"/>
          </p:cNvPicPr>
          <p:nvPr/>
        </p:nvPicPr>
        <p:blipFill>
          <a:blip r:embed="rId3"/>
          <a:srcRect/>
          <a:stretch>
            <a:fillRect/>
          </a:stretch>
        </p:blipFill>
        <p:spPr bwMode="auto">
          <a:xfrm>
            <a:off x="1981200" y="2047875"/>
            <a:ext cx="5010150" cy="35909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685800" y="1219200"/>
            <a:ext cx="8229600" cy="5257800"/>
          </a:xfrm>
        </p:spPr>
        <p:txBody>
          <a:bodyPr/>
          <a:lstStyle/>
          <a:p>
            <a:pPr lvl="1" eaLnBrk="1" hangingPunct="1">
              <a:buNone/>
            </a:pPr>
            <a:endParaRPr lang="en-US" altLang="zh-CN" sz="1600" b="0" dirty="0" smtClean="0">
              <a:latin typeface="宋体" charset="-122"/>
            </a:endParaRPr>
          </a:p>
        </p:txBody>
      </p:sp>
      <p:sp>
        <p:nvSpPr>
          <p:cNvPr id="91" name="Rectangle 2"/>
          <p:cNvSpPr>
            <a:spLocks noGrp="1" noChangeArrowheads="1"/>
          </p:cNvSpPr>
          <p:nvPr>
            <p:ph type="title"/>
          </p:nvPr>
        </p:nvSpPr>
        <p:spPr/>
        <p:txBody>
          <a:bodyPr/>
          <a:lstStyle/>
          <a:p>
            <a:pPr eaLnBrk="1" hangingPunct="1"/>
            <a:r>
              <a:rPr lang="zh-CN" altLang="en-US" dirty="0" smtClean="0">
                <a:latin typeface="微软雅黑" pitchFamily="34" charset="-122"/>
                <a:ea typeface="微软雅黑" pitchFamily="34" charset="-122"/>
              </a:rPr>
              <a:t>场景</a:t>
            </a:r>
            <a:r>
              <a:rPr lang="zh-CN" altLang="en-US" dirty="0" smtClean="0">
                <a:latin typeface="微软雅黑" pitchFamily="34" charset="-122"/>
                <a:ea typeface="微软雅黑" pitchFamily="34" charset="-122"/>
              </a:rPr>
              <a:t>不</a:t>
            </a:r>
            <a:r>
              <a:rPr lang="zh-CN" altLang="en-US" dirty="0" smtClean="0">
                <a:latin typeface="微软雅黑" pitchFamily="34" charset="-122"/>
                <a:ea typeface="微软雅黑" pitchFamily="34" charset="-122"/>
              </a:rPr>
              <a:t>需要恢复逻辑同步方案</a:t>
            </a:r>
            <a:endParaRPr lang="zh-CN" altLang="en-US" dirty="0" smtClean="0">
              <a:latin typeface="微软雅黑" pitchFamily="34" charset="-122"/>
              <a:ea typeface="微软雅黑" pitchFamily="34" charset="-122"/>
            </a:endParaRPr>
          </a:p>
        </p:txBody>
      </p:sp>
      <p:pic>
        <p:nvPicPr>
          <p:cNvPr id="6146" name="Picture 2"/>
          <p:cNvPicPr>
            <a:picLocks noChangeAspect="1" noChangeArrowheads="1"/>
          </p:cNvPicPr>
          <p:nvPr/>
        </p:nvPicPr>
        <p:blipFill>
          <a:blip r:embed="rId3"/>
          <a:srcRect/>
          <a:stretch>
            <a:fillRect/>
          </a:stretch>
        </p:blipFill>
        <p:spPr bwMode="auto">
          <a:xfrm>
            <a:off x="2105025" y="1752600"/>
            <a:ext cx="4829175" cy="3962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685800" y="1219200"/>
            <a:ext cx="8229600" cy="5257800"/>
          </a:xfrm>
        </p:spPr>
        <p:txBody>
          <a:bodyPr/>
          <a:lstStyle/>
          <a:p>
            <a:pPr lvl="1" eaLnBrk="1" hangingPunct="1">
              <a:buNone/>
            </a:pPr>
            <a:endParaRPr lang="en-US" altLang="zh-CN" sz="1600" b="0" dirty="0" smtClean="0">
              <a:latin typeface="宋体" charset="-122"/>
            </a:endParaRPr>
          </a:p>
        </p:txBody>
      </p:sp>
      <p:sp>
        <p:nvSpPr>
          <p:cNvPr id="91" name="Rectangle 2"/>
          <p:cNvSpPr>
            <a:spLocks noGrp="1" noChangeArrowheads="1"/>
          </p:cNvSpPr>
          <p:nvPr>
            <p:ph type="title"/>
          </p:nvPr>
        </p:nvSpPr>
        <p:spPr/>
        <p:txBody>
          <a:bodyPr/>
          <a:lstStyle/>
          <a:p>
            <a:pPr eaLnBrk="1" hangingPunct="1"/>
            <a:r>
              <a:rPr lang="zh-CN" altLang="en-US" dirty="0" smtClean="0">
                <a:latin typeface="微软雅黑" pitchFamily="34" charset="-122"/>
                <a:ea typeface="微软雅黑" pitchFamily="34" charset="-122"/>
              </a:rPr>
              <a:t>场景需要恢复逻辑同步方案</a:t>
            </a:r>
            <a:endParaRPr lang="zh-CN" altLang="en-US" dirty="0" smtClean="0">
              <a:latin typeface="微软雅黑" pitchFamily="34" charset="-122"/>
              <a:ea typeface="微软雅黑" pitchFamily="34" charset="-122"/>
            </a:endParaRPr>
          </a:p>
        </p:txBody>
      </p:sp>
      <p:pic>
        <p:nvPicPr>
          <p:cNvPr id="5127" name="Picture 7"/>
          <p:cNvPicPr>
            <a:picLocks noChangeAspect="1" noChangeArrowheads="1"/>
          </p:cNvPicPr>
          <p:nvPr/>
        </p:nvPicPr>
        <p:blipFill>
          <a:blip r:embed="rId3"/>
          <a:srcRect/>
          <a:stretch>
            <a:fillRect/>
          </a:stretch>
        </p:blipFill>
        <p:spPr bwMode="auto">
          <a:xfrm>
            <a:off x="2095500" y="1752600"/>
            <a:ext cx="5067300" cy="3962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685800" y="1219200"/>
            <a:ext cx="8229600" cy="5257800"/>
          </a:xfrm>
        </p:spPr>
        <p:txBody>
          <a:bodyPr/>
          <a:lstStyle/>
          <a:p>
            <a:pPr lvl="1" eaLnBrk="1" hangingPunct="1">
              <a:buNone/>
            </a:pPr>
            <a:endParaRPr lang="en-US" altLang="zh-CN" sz="1600" b="0" dirty="0" smtClean="0">
              <a:latin typeface="宋体" charset="-122"/>
            </a:endParaRPr>
          </a:p>
        </p:txBody>
      </p:sp>
      <p:sp>
        <p:nvSpPr>
          <p:cNvPr id="91" name="Rectangle 2"/>
          <p:cNvSpPr>
            <a:spLocks noGrp="1" noChangeArrowheads="1"/>
          </p:cNvSpPr>
          <p:nvPr>
            <p:ph type="title"/>
          </p:nvPr>
        </p:nvSpPr>
        <p:spPr/>
        <p:txBody>
          <a:bodyPr/>
          <a:lstStyle/>
          <a:p>
            <a:pPr eaLnBrk="1" hangingPunct="1"/>
            <a:r>
              <a:rPr lang="zh-CN" altLang="en-US" dirty="0" smtClean="0">
                <a:latin typeface="微软雅黑" pitchFamily="34" charset="-122"/>
                <a:ea typeface="微软雅黑" pitchFamily="34" charset="-122"/>
              </a:rPr>
              <a:t>场景恢复逻辑方案及优化</a:t>
            </a:r>
            <a:endParaRPr lang="zh-CN" altLang="en-US" dirty="0" smtClean="0">
              <a:latin typeface="微软雅黑" pitchFamily="34" charset="-122"/>
              <a:ea typeface="微软雅黑" pitchFamily="34" charset="-122"/>
            </a:endParaRPr>
          </a:p>
        </p:txBody>
      </p:sp>
      <p:pic>
        <p:nvPicPr>
          <p:cNvPr id="7170" name="Picture 2"/>
          <p:cNvPicPr>
            <a:picLocks noChangeAspect="1" noChangeArrowheads="1"/>
          </p:cNvPicPr>
          <p:nvPr/>
        </p:nvPicPr>
        <p:blipFill>
          <a:blip r:embed="rId3"/>
          <a:srcRect/>
          <a:stretch>
            <a:fillRect/>
          </a:stretch>
        </p:blipFill>
        <p:spPr bwMode="auto">
          <a:xfrm>
            <a:off x="2871788" y="1724025"/>
            <a:ext cx="3400425" cy="34099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685800" y="1219200"/>
            <a:ext cx="8229600" cy="4419600"/>
          </a:xfrm>
        </p:spPr>
        <p:txBody>
          <a:bodyPr/>
          <a:lstStyle/>
          <a:p>
            <a:pPr lvl="1" eaLnBrk="1" hangingPunct="1"/>
            <a:r>
              <a:rPr lang="zh-CN" altLang="en-US" b="0" dirty="0" smtClean="0">
                <a:latin typeface="微软雅黑" pitchFamily="34" charset="-122"/>
                <a:ea typeface="微软雅黑" pitchFamily="34" charset="-122"/>
              </a:rPr>
              <a:t>系统迭代导致关卡数据返工问题</a:t>
            </a:r>
            <a:endParaRPr lang="en-US" altLang="zh-CN" b="0" dirty="0" smtClean="0">
              <a:latin typeface="微软雅黑" pitchFamily="34" charset="-122"/>
              <a:ea typeface="微软雅黑" pitchFamily="34" charset="-122"/>
            </a:endParaRPr>
          </a:p>
          <a:p>
            <a:pPr lvl="1" eaLnBrk="1" hangingPunct="1"/>
            <a:r>
              <a:rPr lang="en-US" altLang="zh-CN" b="0" dirty="0" smtClean="0">
                <a:latin typeface="微软雅黑" pitchFamily="34" charset="-122"/>
                <a:ea typeface="微软雅黑" pitchFamily="34" charset="-122"/>
              </a:rPr>
              <a:t>Archetype</a:t>
            </a:r>
            <a:r>
              <a:rPr lang="zh-CN" altLang="en-US" b="0" dirty="0" smtClean="0">
                <a:latin typeface="微软雅黑" pitchFamily="34" charset="-122"/>
                <a:ea typeface="微软雅黑" pitchFamily="34" charset="-122"/>
              </a:rPr>
              <a:t>配置数据外置</a:t>
            </a:r>
            <a:endParaRPr lang="en-US" altLang="zh-CN" b="0" dirty="0" smtClean="0">
              <a:latin typeface="微软雅黑" pitchFamily="34" charset="-122"/>
              <a:ea typeface="微软雅黑" pitchFamily="34" charset="-122"/>
            </a:endParaRPr>
          </a:p>
          <a:p>
            <a:pPr lvl="1" eaLnBrk="1" hangingPunct="1"/>
            <a:r>
              <a:rPr lang="zh-CN" altLang="en-US" b="0" dirty="0" smtClean="0">
                <a:latin typeface="微软雅黑" pitchFamily="34" charset="-122"/>
                <a:ea typeface="微软雅黑" pitchFamily="34" charset="-122"/>
              </a:rPr>
              <a:t>静态属性内存共享</a:t>
            </a:r>
            <a:endParaRPr lang="en-US" altLang="zh-CN" b="0" dirty="0" smtClean="0">
              <a:latin typeface="微软雅黑" pitchFamily="34" charset="-122"/>
              <a:ea typeface="微软雅黑" pitchFamily="34" charset="-122"/>
            </a:endParaRPr>
          </a:p>
          <a:p>
            <a:pPr lvl="1" eaLnBrk="1" hangingPunct="1"/>
            <a:r>
              <a:rPr lang="zh-CN" altLang="en-US" b="0" dirty="0" smtClean="0">
                <a:latin typeface="微软雅黑" pitchFamily="34" charset="-122"/>
                <a:ea typeface="微软雅黑" pitchFamily="34" charset="-122"/>
              </a:rPr>
              <a:t>动态属性独占，同步</a:t>
            </a:r>
            <a:endParaRPr lang="en-US" altLang="zh-CN" b="0" dirty="0" smtClean="0">
              <a:latin typeface="微软雅黑" pitchFamily="34" charset="-122"/>
              <a:ea typeface="微软雅黑" pitchFamily="34" charset="-122"/>
            </a:endParaRPr>
          </a:p>
        </p:txBody>
      </p:sp>
      <p:sp>
        <p:nvSpPr>
          <p:cNvPr id="91" name="Rectangle 2"/>
          <p:cNvSpPr>
            <a:spLocks noGrp="1" noChangeArrowheads="1"/>
          </p:cNvSpPr>
          <p:nvPr>
            <p:ph type="title"/>
          </p:nvPr>
        </p:nvSpPr>
        <p:spPr/>
        <p:txBody>
          <a:bodyPr/>
          <a:lstStyle/>
          <a:p>
            <a:pPr eaLnBrk="1" hangingPunct="1"/>
            <a:r>
              <a:rPr lang="zh-CN" altLang="en-US" dirty="0" smtClean="0">
                <a:latin typeface="微软雅黑" pitchFamily="34" charset="-122"/>
                <a:ea typeface="微软雅黑" pitchFamily="34" charset="-122"/>
              </a:rPr>
              <a:t>场景物件关卡设计流程改进</a:t>
            </a:r>
            <a:endParaRPr lang="zh-CN" altLang="en-US"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685800" y="1219200"/>
            <a:ext cx="8229600" cy="4419600"/>
          </a:xfrm>
        </p:spPr>
        <p:txBody>
          <a:bodyPr/>
          <a:lstStyle/>
          <a:p>
            <a:pPr lvl="1" eaLnBrk="1" hangingPunct="1"/>
            <a:r>
              <a:rPr lang="zh-CN" altLang="en-US" dirty="0" smtClean="0">
                <a:latin typeface="宋体" charset="-122"/>
              </a:rPr>
              <a:t>水面控制逻辑扩展</a:t>
            </a:r>
            <a:endParaRPr lang="en-US" altLang="zh-CN" dirty="0" smtClean="0">
              <a:latin typeface="宋体" charset="-122"/>
            </a:endParaRPr>
          </a:p>
          <a:p>
            <a:pPr lvl="1" eaLnBrk="1" hangingPunct="1"/>
            <a:r>
              <a:rPr lang="zh-CN" altLang="en-US" dirty="0" smtClean="0">
                <a:latin typeface="宋体" charset="-122"/>
              </a:rPr>
              <a:t>植被系统引入</a:t>
            </a:r>
            <a:r>
              <a:rPr lang="en-US" altLang="zh-CN" dirty="0" smtClean="0">
                <a:latin typeface="宋体" charset="-122"/>
              </a:rPr>
              <a:t>Game Play</a:t>
            </a:r>
            <a:endParaRPr lang="en-US" altLang="zh-CN" dirty="0" smtClean="0">
              <a:latin typeface="宋体" charset="-122"/>
            </a:endParaRPr>
          </a:p>
          <a:p>
            <a:pPr lvl="1" eaLnBrk="1" hangingPunct="1"/>
            <a:endParaRPr lang="en-US" altLang="zh-CN" dirty="0" smtClean="0">
              <a:latin typeface="宋体" charset="-122"/>
            </a:endParaRPr>
          </a:p>
          <a:p>
            <a:pPr lvl="1" eaLnBrk="1" hangingPunct="1"/>
            <a:endParaRPr lang="en-US" altLang="zh-CN" b="0" dirty="0" smtClean="0">
              <a:latin typeface="宋体" charset="-122"/>
            </a:endParaRPr>
          </a:p>
          <a:p>
            <a:pPr lvl="1" eaLnBrk="1" hangingPunct="1"/>
            <a:endParaRPr lang="en-US" altLang="zh-CN" b="0" dirty="0" smtClean="0">
              <a:latin typeface="宋体" charset="-122"/>
            </a:endParaRPr>
          </a:p>
        </p:txBody>
      </p:sp>
      <p:sp>
        <p:nvSpPr>
          <p:cNvPr id="91" name="Rectangle 2"/>
          <p:cNvSpPr>
            <a:spLocks noGrp="1" noChangeArrowheads="1"/>
          </p:cNvSpPr>
          <p:nvPr>
            <p:ph type="title"/>
          </p:nvPr>
        </p:nvSpPr>
        <p:spPr/>
        <p:txBody>
          <a:bodyPr/>
          <a:lstStyle/>
          <a:p>
            <a:pPr eaLnBrk="1" hangingPunct="1"/>
            <a:r>
              <a:rPr lang="zh-CN" altLang="en-US" dirty="0" smtClean="0">
                <a:latin typeface="微软雅黑" pitchFamily="34" charset="-122"/>
                <a:ea typeface="微软雅黑" pitchFamily="34" charset="-122"/>
              </a:rPr>
              <a:t>场景物件的表现力强化</a:t>
            </a:r>
            <a:endParaRPr lang="zh-CN" altLang="en-US"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685800" y="1219200"/>
            <a:ext cx="8229600" cy="4419600"/>
          </a:xfrm>
        </p:spPr>
        <p:txBody>
          <a:bodyPr/>
          <a:lstStyle/>
          <a:p>
            <a:pPr lvl="1" eaLnBrk="1" hangingPunct="1"/>
            <a:endParaRPr lang="en-US" altLang="zh-CN" b="0" dirty="0" smtClean="0">
              <a:latin typeface="宋体" charset="-122"/>
            </a:endParaRPr>
          </a:p>
          <a:p>
            <a:pPr lvl="1" eaLnBrk="1" hangingPunct="1"/>
            <a:endParaRPr lang="en-US" altLang="zh-CN" b="0" dirty="0" smtClean="0">
              <a:latin typeface="宋体" charset="-122"/>
            </a:endParaRPr>
          </a:p>
        </p:txBody>
      </p:sp>
      <p:sp>
        <p:nvSpPr>
          <p:cNvPr id="91" name="Rectangle 2"/>
          <p:cNvSpPr>
            <a:spLocks noGrp="1" noChangeArrowheads="1"/>
          </p:cNvSpPr>
          <p:nvPr>
            <p:ph type="title"/>
          </p:nvPr>
        </p:nvSpPr>
        <p:spPr/>
        <p:txBody>
          <a:bodyPr/>
          <a:lstStyle/>
          <a:p>
            <a:pPr eaLnBrk="1" hangingPunct="1"/>
            <a:r>
              <a:rPr lang="zh-CN" altLang="en-US" dirty="0" smtClean="0">
                <a:latin typeface="微软雅黑" pitchFamily="34" charset="-122"/>
                <a:ea typeface="微软雅黑" pitchFamily="34" charset="-122"/>
              </a:rPr>
              <a:t>场景物件的表现力强化</a:t>
            </a:r>
            <a:endParaRPr lang="zh-CN" altLang="en-US" dirty="0" smtClean="0">
              <a:latin typeface="微软雅黑" pitchFamily="34" charset="-122"/>
              <a:ea typeface="微软雅黑" pitchFamily="34" charset="-122"/>
            </a:endParaRPr>
          </a:p>
        </p:txBody>
      </p:sp>
      <p:pic>
        <p:nvPicPr>
          <p:cNvPr id="8195" name="Picture 3"/>
          <p:cNvPicPr>
            <a:picLocks noChangeAspect="1" noChangeArrowheads="1"/>
          </p:cNvPicPr>
          <p:nvPr/>
        </p:nvPicPr>
        <p:blipFill>
          <a:blip r:embed="rId3"/>
          <a:srcRect/>
          <a:stretch>
            <a:fillRect/>
          </a:stretch>
        </p:blipFill>
        <p:spPr bwMode="auto">
          <a:xfrm>
            <a:off x="2143125" y="1371600"/>
            <a:ext cx="4857750" cy="4114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685800" y="1219200"/>
            <a:ext cx="8229600" cy="4419600"/>
          </a:xfrm>
        </p:spPr>
        <p:txBody>
          <a:bodyPr/>
          <a:lstStyle/>
          <a:p>
            <a:pPr lvl="1" eaLnBrk="1" hangingPunct="1"/>
            <a:endParaRPr lang="en-US" altLang="zh-CN" b="0" dirty="0" smtClean="0">
              <a:latin typeface="宋体" charset="-122"/>
            </a:endParaRPr>
          </a:p>
          <a:p>
            <a:pPr lvl="1" eaLnBrk="1" hangingPunct="1"/>
            <a:endParaRPr lang="en-US" altLang="zh-CN" b="0" dirty="0" smtClean="0">
              <a:latin typeface="宋体" charset="-122"/>
            </a:endParaRPr>
          </a:p>
        </p:txBody>
      </p:sp>
      <p:sp>
        <p:nvSpPr>
          <p:cNvPr id="91" name="Rectangle 2"/>
          <p:cNvSpPr>
            <a:spLocks noGrp="1" noChangeArrowheads="1"/>
          </p:cNvSpPr>
          <p:nvPr>
            <p:ph type="title"/>
          </p:nvPr>
        </p:nvSpPr>
        <p:spPr/>
        <p:txBody>
          <a:bodyPr/>
          <a:lstStyle/>
          <a:p>
            <a:pPr eaLnBrk="1" hangingPunct="1"/>
            <a:r>
              <a:rPr lang="zh-CN" altLang="en-US" dirty="0" smtClean="0">
                <a:latin typeface="微软雅黑" pitchFamily="34" charset="-122"/>
                <a:ea typeface="微软雅黑" pitchFamily="34" charset="-122"/>
              </a:rPr>
              <a:t>场景物件的表现力强化</a:t>
            </a:r>
            <a:endParaRPr lang="zh-CN" altLang="en-US" dirty="0" smtClean="0">
              <a:latin typeface="微软雅黑" pitchFamily="34" charset="-122"/>
              <a:ea typeface="微软雅黑" pitchFamily="34" charset="-122"/>
            </a:endParaRPr>
          </a:p>
        </p:txBody>
      </p:sp>
      <p:pic>
        <p:nvPicPr>
          <p:cNvPr id="9220" name="Picture 4"/>
          <p:cNvPicPr>
            <a:picLocks noChangeAspect="1" noChangeArrowheads="1"/>
          </p:cNvPicPr>
          <p:nvPr/>
        </p:nvPicPr>
        <p:blipFill>
          <a:blip r:embed="rId3"/>
          <a:srcRect/>
          <a:stretch>
            <a:fillRect/>
          </a:stretch>
        </p:blipFill>
        <p:spPr bwMode="auto">
          <a:xfrm>
            <a:off x="2143125" y="1371600"/>
            <a:ext cx="4857750" cy="4114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685800" y="1219200"/>
            <a:ext cx="8229600" cy="4419600"/>
          </a:xfrm>
        </p:spPr>
        <p:txBody>
          <a:bodyPr/>
          <a:lstStyle/>
          <a:p>
            <a:pPr lvl="1" eaLnBrk="1" hangingPunct="1"/>
            <a:endParaRPr lang="en-US" altLang="zh-CN" b="0" dirty="0" smtClean="0">
              <a:latin typeface="宋体" charset="-122"/>
            </a:endParaRPr>
          </a:p>
          <a:p>
            <a:pPr lvl="1" eaLnBrk="1" hangingPunct="1"/>
            <a:endParaRPr lang="en-US" altLang="zh-CN" b="0" dirty="0" smtClean="0">
              <a:latin typeface="宋体" charset="-122"/>
            </a:endParaRPr>
          </a:p>
        </p:txBody>
      </p:sp>
      <p:sp>
        <p:nvSpPr>
          <p:cNvPr id="91" name="Rectangle 2"/>
          <p:cNvSpPr>
            <a:spLocks noGrp="1" noChangeArrowheads="1"/>
          </p:cNvSpPr>
          <p:nvPr>
            <p:ph type="title"/>
          </p:nvPr>
        </p:nvSpPr>
        <p:spPr/>
        <p:txBody>
          <a:bodyPr/>
          <a:lstStyle/>
          <a:p>
            <a:pPr eaLnBrk="1" hangingPunct="1"/>
            <a:r>
              <a:rPr lang="zh-CN" altLang="en-US" dirty="0" smtClean="0">
                <a:latin typeface="微软雅黑" pitchFamily="34" charset="-122"/>
                <a:ea typeface="微软雅黑" pitchFamily="34" charset="-122"/>
              </a:rPr>
              <a:t>场景物件的表现力强化</a:t>
            </a:r>
            <a:endParaRPr lang="zh-CN" altLang="en-US" dirty="0" smtClean="0">
              <a:latin typeface="微软雅黑" pitchFamily="34" charset="-122"/>
              <a:ea typeface="微软雅黑" pitchFamily="34" charset="-122"/>
            </a:endParaRPr>
          </a:p>
        </p:txBody>
      </p:sp>
      <p:pic>
        <p:nvPicPr>
          <p:cNvPr id="10242" name="Picture 2"/>
          <p:cNvPicPr>
            <a:picLocks noChangeAspect="1" noChangeArrowheads="1"/>
          </p:cNvPicPr>
          <p:nvPr/>
        </p:nvPicPr>
        <p:blipFill>
          <a:blip r:embed="rId3"/>
          <a:srcRect/>
          <a:stretch>
            <a:fillRect/>
          </a:stretch>
        </p:blipFill>
        <p:spPr bwMode="auto">
          <a:xfrm>
            <a:off x="2143125" y="1371600"/>
            <a:ext cx="4857750" cy="4114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685800" y="1219200"/>
            <a:ext cx="8229600" cy="4419600"/>
          </a:xfrm>
        </p:spPr>
        <p:txBody>
          <a:bodyPr/>
          <a:lstStyle/>
          <a:p>
            <a:pPr lvl="1" eaLnBrk="1" hangingPunct="1"/>
            <a:endParaRPr lang="en-US" altLang="zh-CN" b="0" dirty="0" smtClean="0">
              <a:latin typeface="宋体" charset="-122"/>
            </a:endParaRPr>
          </a:p>
          <a:p>
            <a:pPr lvl="1" eaLnBrk="1" hangingPunct="1"/>
            <a:endParaRPr lang="en-US" altLang="zh-CN" b="0" dirty="0" smtClean="0">
              <a:latin typeface="宋体" charset="-122"/>
            </a:endParaRPr>
          </a:p>
        </p:txBody>
      </p:sp>
      <p:sp>
        <p:nvSpPr>
          <p:cNvPr id="91" name="Rectangle 2"/>
          <p:cNvSpPr>
            <a:spLocks noGrp="1" noChangeArrowheads="1"/>
          </p:cNvSpPr>
          <p:nvPr>
            <p:ph type="title"/>
          </p:nvPr>
        </p:nvSpPr>
        <p:spPr/>
        <p:txBody>
          <a:bodyPr/>
          <a:lstStyle/>
          <a:p>
            <a:pPr eaLnBrk="1" hangingPunct="1"/>
            <a:r>
              <a:rPr lang="zh-CN" altLang="en-US" dirty="0" smtClean="0">
                <a:latin typeface="微软雅黑" pitchFamily="34" charset="-122"/>
                <a:ea typeface="微软雅黑" pitchFamily="34" charset="-122"/>
              </a:rPr>
              <a:t>场景物件的表现力强化</a:t>
            </a:r>
            <a:endParaRPr lang="zh-CN" altLang="en-US" dirty="0" smtClean="0">
              <a:latin typeface="微软雅黑" pitchFamily="34" charset="-122"/>
              <a:ea typeface="微软雅黑" pitchFamily="34" charset="-122"/>
            </a:endParaRPr>
          </a:p>
        </p:txBody>
      </p:sp>
      <p:pic>
        <p:nvPicPr>
          <p:cNvPr id="11266" name="Picture 2"/>
          <p:cNvPicPr>
            <a:picLocks noChangeAspect="1" noChangeArrowheads="1"/>
          </p:cNvPicPr>
          <p:nvPr/>
        </p:nvPicPr>
        <p:blipFill>
          <a:blip r:embed="rId3"/>
          <a:srcRect/>
          <a:stretch>
            <a:fillRect/>
          </a:stretch>
        </p:blipFill>
        <p:spPr bwMode="auto">
          <a:xfrm>
            <a:off x="2143125" y="1371600"/>
            <a:ext cx="4857750" cy="4114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28600" y="152400"/>
            <a:ext cx="6011863" cy="838200"/>
          </a:xfrm>
        </p:spPr>
        <p:txBody>
          <a:bodyPr/>
          <a:lstStyle/>
          <a:p>
            <a:pPr eaLnBrk="1" hangingPunct="1"/>
            <a:r>
              <a:rPr lang="zh-CN" altLang="en-US" dirty="0" smtClean="0">
                <a:latin typeface="微软雅黑" pitchFamily="34" charset="-122"/>
                <a:ea typeface="微软雅黑" pitchFamily="34" charset="-122"/>
              </a:rPr>
              <a:t>个人经历概述</a:t>
            </a:r>
          </a:p>
        </p:txBody>
      </p:sp>
      <p:sp>
        <p:nvSpPr>
          <p:cNvPr id="5123" name="Rectangle 3"/>
          <p:cNvSpPr>
            <a:spLocks noGrp="1" noChangeArrowheads="1"/>
          </p:cNvSpPr>
          <p:nvPr>
            <p:ph type="body" idx="1"/>
          </p:nvPr>
        </p:nvSpPr>
        <p:spPr>
          <a:xfrm>
            <a:off x="381000" y="1219200"/>
            <a:ext cx="8382000" cy="5257800"/>
          </a:xfrm>
        </p:spPr>
        <p:txBody>
          <a:bodyPr/>
          <a:lstStyle/>
          <a:p>
            <a:pPr eaLnBrk="1" hangingPunct="1"/>
            <a:r>
              <a:rPr lang="zh-CN" altLang="en-US" sz="2400" dirty="0" smtClean="0">
                <a:latin typeface="微软雅黑" pitchFamily="34" charset="-122"/>
                <a:ea typeface="微软雅黑" pitchFamily="34" charset="-122"/>
              </a:rPr>
              <a:t>在怪物猎人个人经历</a:t>
            </a:r>
            <a:endParaRPr lang="en-US" altLang="zh-CN" sz="2400" dirty="0" smtClean="0">
              <a:latin typeface="微软雅黑" pitchFamily="34" charset="-122"/>
              <a:ea typeface="微软雅黑" pitchFamily="34" charset="-122"/>
            </a:endParaRPr>
          </a:p>
          <a:p>
            <a:pPr eaLnBrk="1" hangingPunct="1"/>
            <a:r>
              <a:rPr lang="zh-CN" altLang="en-US" sz="2400" dirty="0" smtClean="0">
                <a:latin typeface="微软雅黑" pitchFamily="34" charset="-122"/>
                <a:ea typeface="微软雅黑" pitchFamily="34" charset="-122"/>
              </a:rPr>
              <a:t>经历时间：</a:t>
            </a:r>
            <a:r>
              <a:rPr lang="en-US" altLang="zh-CN" sz="2400" b="0" dirty="0" smtClean="0">
                <a:latin typeface="微软雅黑" pitchFamily="34" charset="-122"/>
                <a:ea typeface="微软雅黑" pitchFamily="34" charset="-122"/>
              </a:rPr>
              <a:t>2009.7-2014.8</a:t>
            </a:r>
          </a:p>
          <a:p>
            <a:pPr eaLnBrk="1" hangingPunct="1"/>
            <a:r>
              <a:rPr lang="zh-CN" altLang="en-US" sz="2400" dirty="0" smtClean="0">
                <a:latin typeface="微软雅黑" pitchFamily="34" charset="-122"/>
                <a:ea typeface="微软雅黑" pitchFamily="34" charset="-122"/>
              </a:rPr>
              <a:t>经历阶段：</a:t>
            </a:r>
            <a:r>
              <a:rPr lang="zh-CN" altLang="en-US" sz="2400" b="0" dirty="0" smtClean="0">
                <a:latin typeface="微软雅黑" pitchFamily="34" charset="-122"/>
                <a:ea typeface="微软雅黑" pitchFamily="34" charset="-122"/>
              </a:rPr>
              <a:t>立项到第三次封闭测试</a:t>
            </a:r>
            <a:endParaRPr lang="en-US" altLang="zh-CN" sz="2400" b="0" dirty="0" smtClean="0">
              <a:latin typeface="微软雅黑" pitchFamily="34" charset="-122"/>
              <a:ea typeface="微软雅黑" pitchFamily="34" charset="-122"/>
            </a:endParaRPr>
          </a:p>
          <a:p>
            <a:pPr eaLnBrk="1" hangingPunct="1"/>
            <a:r>
              <a:rPr lang="zh-CN" altLang="en-US" sz="2400" dirty="0" smtClean="0">
                <a:latin typeface="微软雅黑" pitchFamily="34" charset="-122"/>
                <a:ea typeface="微软雅黑" pitchFamily="34" charset="-122"/>
              </a:rPr>
              <a:t>工作内容：</a:t>
            </a:r>
            <a:endParaRPr lang="en-US" altLang="zh-CN" sz="2400" dirty="0" smtClean="0">
              <a:latin typeface="微软雅黑" pitchFamily="34" charset="-122"/>
              <a:ea typeface="微软雅黑" pitchFamily="34" charset="-122"/>
            </a:endParaRPr>
          </a:p>
          <a:p>
            <a:pPr lvl="1" eaLnBrk="1" hangingPunct="1"/>
            <a:r>
              <a:rPr lang="zh-CN" altLang="en-US" sz="2400" b="0" dirty="0" smtClean="0">
                <a:latin typeface="微软雅黑" pitchFamily="34" charset="-122"/>
                <a:ea typeface="微软雅黑" pitchFamily="34" charset="-122"/>
              </a:rPr>
              <a:t>深圳用</a:t>
            </a:r>
            <a:r>
              <a:rPr lang="en-US" altLang="zh-CN" sz="2400" b="0" dirty="0" err="1" smtClean="0">
                <a:latin typeface="微软雅黑" pitchFamily="34" charset="-122"/>
                <a:ea typeface="微软雅黑" pitchFamily="34" charset="-122"/>
              </a:rPr>
              <a:t>Scaleform</a:t>
            </a:r>
            <a:r>
              <a:rPr lang="zh-CN" altLang="en-US" sz="2400" b="0" dirty="0" smtClean="0">
                <a:latin typeface="微软雅黑" pitchFamily="34" charset="-122"/>
                <a:ea typeface="微软雅黑" pitchFamily="34" charset="-122"/>
              </a:rPr>
              <a:t>搭建怪物猎人的</a:t>
            </a:r>
            <a:r>
              <a:rPr lang="en-US" altLang="zh-CN" sz="2400" b="0" dirty="0" smtClean="0">
                <a:latin typeface="微软雅黑" pitchFamily="34" charset="-122"/>
                <a:ea typeface="微软雅黑" pitchFamily="34" charset="-122"/>
              </a:rPr>
              <a:t>UI</a:t>
            </a:r>
          </a:p>
          <a:p>
            <a:pPr lvl="1" eaLnBrk="1" hangingPunct="1"/>
            <a:r>
              <a:rPr lang="zh-CN" altLang="en-US" sz="2400" b="0" dirty="0" smtClean="0">
                <a:latin typeface="微软雅黑" pitchFamily="34" charset="-122"/>
                <a:ea typeface="微软雅黑" pitchFamily="34" charset="-122"/>
              </a:rPr>
              <a:t>上海之后</a:t>
            </a:r>
            <a:r>
              <a:rPr lang="en-US" altLang="zh-CN" sz="2400" b="0" dirty="0" smtClean="0">
                <a:latin typeface="微软雅黑" pitchFamily="34" charset="-122"/>
                <a:ea typeface="微软雅黑" pitchFamily="34" charset="-122"/>
              </a:rPr>
              <a:t>evolution</a:t>
            </a:r>
            <a:r>
              <a:rPr lang="zh-CN" altLang="en-US" sz="2400" b="0" dirty="0" smtClean="0">
                <a:latin typeface="微软雅黑" pitchFamily="34" charset="-122"/>
                <a:ea typeface="微软雅黑" pitchFamily="34" charset="-122"/>
              </a:rPr>
              <a:t>引擎做过角色</a:t>
            </a:r>
            <a:endParaRPr lang="en-US" altLang="zh-CN" sz="2400" b="0" dirty="0" smtClean="0">
              <a:latin typeface="微软雅黑" pitchFamily="34" charset="-122"/>
              <a:ea typeface="微软雅黑" pitchFamily="34" charset="-122"/>
            </a:endParaRPr>
          </a:p>
          <a:p>
            <a:pPr lvl="1" eaLnBrk="1" hangingPunct="1"/>
            <a:r>
              <a:rPr lang="zh-CN" altLang="en-US" sz="2400" b="0" dirty="0" smtClean="0">
                <a:latin typeface="微软雅黑" pitchFamily="34" charset="-122"/>
                <a:ea typeface="微软雅黑" pitchFamily="34" charset="-122"/>
              </a:rPr>
              <a:t>怪物猎人使用</a:t>
            </a:r>
            <a:r>
              <a:rPr lang="en-US" altLang="zh-CN" sz="2400" b="0" dirty="0" smtClean="0">
                <a:latin typeface="微软雅黑" pitchFamily="34" charset="-122"/>
                <a:ea typeface="微软雅黑" pitchFamily="34" charset="-122"/>
              </a:rPr>
              <a:t>cry3</a:t>
            </a:r>
            <a:r>
              <a:rPr lang="zh-CN" altLang="en-US" sz="2400" b="0" dirty="0" smtClean="0">
                <a:latin typeface="微软雅黑" pitchFamily="34" charset="-122"/>
                <a:ea typeface="微软雅黑" pitchFamily="34" charset="-122"/>
              </a:rPr>
              <a:t>后初期做怪物</a:t>
            </a:r>
            <a:r>
              <a:rPr lang="en-US" altLang="zh-CN" sz="2400" b="0" dirty="0" smtClean="0">
                <a:latin typeface="微软雅黑" pitchFamily="34" charset="-122"/>
                <a:ea typeface="微软雅黑" pitchFamily="34" charset="-122"/>
              </a:rPr>
              <a:t>AI</a:t>
            </a:r>
            <a:r>
              <a:rPr lang="zh-CN" altLang="en-US" sz="2400" b="0" dirty="0" smtClean="0">
                <a:latin typeface="微软雅黑" pitchFamily="34" charset="-122"/>
                <a:ea typeface="微软雅黑" pitchFamily="34" charset="-122"/>
              </a:rPr>
              <a:t>开发</a:t>
            </a:r>
            <a:endParaRPr lang="en-US" altLang="zh-CN" sz="2400" b="0" dirty="0" smtClean="0">
              <a:latin typeface="微软雅黑" pitchFamily="34" charset="-122"/>
              <a:ea typeface="微软雅黑" pitchFamily="34" charset="-122"/>
            </a:endParaRPr>
          </a:p>
          <a:p>
            <a:pPr lvl="1" eaLnBrk="1" hangingPunct="1"/>
            <a:r>
              <a:rPr lang="zh-CN" altLang="en-US" sz="2400" b="0" dirty="0" smtClean="0">
                <a:latin typeface="微软雅黑" pitchFamily="34" charset="-122"/>
                <a:ea typeface="微软雅黑" pitchFamily="34" charset="-122"/>
              </a:rPr>
              <a:t>怪物猎人场景物件开发流程规范制定，系统搭建和需求实现以及后续优化，同步方案设计和实施</a:t>
            </a:r>
            <a:endParaRPr lang="en-US" altLang="zh-CN" sz="2400" b="0" dirty="0" smtClean="0">
              <a:latin typeface="微软雅黑" pitchFamily="34" charset="-122"/>
              <a:ea typeface="微软雅黑" pitchFamily="34" charset="-122"/>
            </a:endParaRPr>
          </a:p>
          <a:p>
            <a:pPr lvl="1" eaLnBrk="1" hangingPunct="1"/>
            <a:r>
              <a:rPr lang="zh-CN" altLang="en-US" sz="2400" b="0" dirty="0" smtClean="0">
                <a:latin typeface="微软雅黑" pitchFamily="34" charset="-122"/>
                <a:ea typeface="微软雅黑" pitchFamily="34" charset="-122"/>
              </a:rPr>
              <a:t>怪物特殊玩法实现，特殊移动，与物件的交互等</a:t>
            </a:r>
            <a:endParaRPr lang="en-US" altLang="zh-CN" sz="2400" b="0" dirty="0" smtClean="0">
              <a:latin typeface="微软雅黑" pitchFamily="34" charset="-122"/>
              <a:ea typeface="微软雅黑" pitchFamily="34" charset="-122"/>
            </a:endParaRPr>
          </a:p>
          <a:p>
            <a:pPr lvl="1" eaLnBrk="1" hangingPunct="1"/>
            <a:r>
              <a:rPr lang="zh-CN" altLang="en-US" sz="2400" b="0" dirty="0" smtClean="0">
                <a:latin typeface="微软雅黑" pitchFamily="34" charset="-122"/>
                <a:ea typeface="微软雅黑" pitchFamily="34" charset="-122"/>
              </a:rPr>
              <a:t>怪物群体</a:t>
            </a:r>
            <a:r>
              <a:rPr lang="en-US" altLang="zh-CN" sz="2400" b="0" dirty="0" smtClean="0">
                <a:latin typeface="微软雅黑" pitchFamily="34" charset="-122"/>
                <a:ea typeface="微软雅黑" pitchFamily="34" charset="-122"/>
              </a:rPr>
              <a:t>AI</a:t>
            </a:r>
            <a:r>
              <a:rPr lang="zh-CN" altLang="en-US" sz="2400" b="0" dirty="0" smtClean="0">
                <a:latin typeface="微软雅黑" pitchFamily="34" charset="-122"/>
                <a:ea typeface="微软雅黑" pitchFamily="34" charset="-122"/>
              </a:rPr>
              <a:t>系统的设计和实现</a:t>
            </a:r>
            <a:endParaRPr lang="en-US" altLang="zh-CN" sz="2400" b="0" dirty="0" smtClean="0">
              <a:latin typeface="微软雅黑" pitchFamily="34" charset="-122"/>
              <a:ea typeface="微软雅黑" pitchFamily="34" charset="-122"/>
            </a:endParaRPr>
          </a:p>
          <a:p>
            <a:pPr lvl="1" eaLnBrk="1" hangingPunct="1"/>
            <a:r>
              <a:rPr lang="zh-CN" altLang="en-US" sz="2400" b="0" dirty="0" smtClean="0">
                <a:latin typeface="微软雅黑" pitchFamily="34" charset="-122"/>
                <a:ea typeface="微软雅黑" pitchFamily="34" charset="-122"/>
              </a:rPr>
              <a:t>一些内存优化和系统重构工作</a:t>
            </a:r>
            <a:endParaRPr lang="en-US" altLang="zh-CN" sz="2400" b="0" dirty="0" smtClean="0">
              <a:latin typeface="微软雅黑" pitchFamily="34" charset="-122"/>
              <a:ea typeface="微软雅黑" pitchFamily="34" charset="-122"/>
            </a:endParaRPr>
          </a:p>
          <a:p>
            <a:pPr eaLnBrk="1" hangingPunct="1"/>
            <a:endParaRPr lang="en-US" altLang="zh-CN" sz="1600" b="0" dirty="0" smtClean="0">
              <a:latin typeface="宋体"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685800" y="1219200"/>
            <a:ext cx="8229600" cy="4419600"/>
          </a:xfrm>
        </p:spPr>
        <p:txBody>
          <a:bodyPr/>
          <a:lstStyle/>
          <a:p>
            <a:pPr lvl="1" eaLnBrk="1" hangingPunct="1"/>
            <a:r>
              <a:rPr lang="zh-CN" altLang="en-US" dirty="0" smtClean="0">
                <a:latin typeface="宋体" charset="-122"/>
              </a:rPr>
              <a:t>植被系统应用</a:t>
            </a:r>
            <a:endParaRPr lang="en-US" altLang="zh-CN" dirty="0" smtClean="0">
              <a:latin typeface="宋体" charset="-122"/>
            </a:endParaRPr>
          </a:p>
          <a:p>
            <a:pPr lvl="1" eaLnBrk="1" hangingPunct="1"/>
            <a:r>
              <a:rPr lang="zh-CN" altLang="en-US" dirty="0" smtClean="0">
                <a:latin typeface="宋体" charset="-122"/>
              </a:rPr>
              <a:t>植被功能，</a:t>
            </a:r>
            <a:r>
              <a:rPr lang="en-US" altLang="zh-CN" dirty="0" smtClean="0">
                <a:latin typeface="宋体" charset="-122"/>
              </a:rPr>
              <a:t>detail bending </a:t>
            </a:r>
            <a:r>
              <a:rPr lang="zh-CN" altLang="en-US" dirty="0" smtClean="0">
                <a:latin typeface="宋体" charset="-122"/>
              </a:rPr>
              <a:t>和</a:t>
            </a:r>
            <a:r>
              <a:rPr lang="en-US" altLang="zh-CN" dirty="0" smtClean="0">
                <a:latin typeface="宋体" charset="-122"/>
              </a:rPr>
              <a:t>touch bending</a:t>
            </a:r>
            <a:r>
              <a:rPr lang="zh-CN" altLang="en-US" dirty="0" smtClean="0">
                <a:latin typeface="宋体" charset="-122"/>
              </a:rPr>
              <a:t>，渲染合并，响应风的影响</a:t>
            </a:r>
            <a:endParaRPr lang="en-US" altLang="zh-CN" dirty="0" smtClean="0">
              <a:latin typeface="宋体" charset="-122"/>
            </a:endParaRPr>
          </a:p>
          <a:p>
            <a:pPr lvl="1" eaLnBrk="1" hangingPunct="1"/>
            <a:r>
              <a:rPr lang="zh-CN" altLang="en-US" dirty="0" smtClean="0">
                <a:latin typeface="宋体" charset="-122"/>
              </a:rPr>
              <a:t>解决多包围体导致</a:t>
            </a:r>
            <a:r>
              <a:rPr lang="en-US" altLang="zh-CN" dirty="0" smtClean="0">
                <a:latin typeface="宋体" charset="-122"/>
              </a:rPr>
              <a:t>touch bending</a:t>
            </a:r>
            <a:r>
              <a:rPr lang="zh-CN" altLang="en-US" dirty="0" smtClean="0">
                <a:latin typeface="宋体" charset="-122"/>
              </a:rPr>
              <a:t>异常问题</a:t>
            </a:r>
            <a:endParaRPr lang="en-US" altLang="zh-CN" dirty="0" smtClean="0">
              <a:latin typeface="宋体" charset="-122"/>
            </a:endParaRPr>
          </a:p>
          <a:p>
            <a:pPr lvl="1" eaLnBrk="1" hangingPunct="1"/>
            <a:endParaRPr lang="en-US" altLang="zh-CN" b="0" dirty="0" smtClean="0">
              <a:latin typeface="宋体" charset="-122"/>
            </a:endParaRPr>
          </a:p>
          <a:p>
            <a:pPr lvl="1" eaLnBrk="1" hangingPunct="1"/>
            <a:endParaRPr lang="en-US" altLang="zh-CN" b="0" dirty="0" smtClean="0">
              <a:latin typeface="宋体" charset="-122"/>
            </a:endParaRPr>
          </a:p>
        </p:txBody>
      </p:sp>
      <p:sp>
        <p:nvSpPr>
          <p:cNvPr id="91" name="Rectangle 2"/>
          <p:cNvSpPr>
            <a:spLocks noGrp="1" noChangeArrowheads="1"/>
          </p:cNvSpPr>
          <p:nvPr>
            <p:ph type="title"/>
          </p:nvPr>
        </p:nvSpPr>
        <p:spPr/>
        <p:txBody>
          <a:bodyPr/>
          <a:lstStyle/>
          <a:p>
            <a:pPr eaLnBrk="1" hangingPunct="1"/>
            <a:r>
              <a:rPr lang="zh-CN" altLang="en-US" dirty="0" smtClean="0">
                <a:latin typeface="微软雅黑" pitchFamily="34" charset="-122"/>
                <a:ea typeface="微软雅黑" pitchFamily="34" charset="-122"/>
              </a:rPr>
              <a:t>场景物件的表现力强化</a:t>
            </a:r>
            <a:endParaRPr lang="zh-CN" altLang="en-US"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685800" y="1219200"/>
            <a:ext cx="8229600" cy="4419600"/>
          </a:xfrm>
        </p:spPr>
        <p:txBody>
          <a:bodyPr/>
          <a:lstStyle/>
          <a:p>
            <a:pPr lvl="1" eaLnBrk="1" hangingPunct="1"/>
            <a:r>
              <a:rPr lang="zh-CN" altLang="en-US" b="0" dirty="0" smtClean="0">
                <a:latin typeface="宋体" charset="-122"/>
              </a:rPr>
              <a:t>解决前</a:t>
            </a:r>
            <a:endParaRPr lang="en-US" altLang="zh-CN" b="0" dirty="0" smtClean="0">
              <a:latin typeface="宋体" charset="-122"/>
            </a:endParaRPr>
          </a:p>
          <a:p>
            <a:pPr lvl="1" eaLnBrk="1" hangingPunct="1"/>
            <a:endParaRPr lang="en-US" altLang="zh-CN" b="0" dirty="0" smtClean="0">
              <a:latin typeface="宋体" charset="-122"/>
            </a:endParaRPr>
          </a:p>
        </p:txBody>
      </p:sp>
      <p:sp>
        <p:nvSpPr>
          <p:cNvPr id="91" name="Rectangle 2"/>
          <p:cNvSpPr>
            <a:spLocks noGrp="1" noChangeArrowheads="1"/>
          </p:cNvSpPr>
          <p:nvPr>
            <p:ph type="title"/>
          </p:nvPr>
        </p:nvSpPr>
        <p:spPr/>
        <p:txBody>
          <a:bodyPr/>
          <a:lstStyle/>
          <a:p>
            <a:pPr eaLnBrk="1" hangingPunct="1"/>
            <a:r>
              <a:rPr lang="zh-CN" altLang="en-US" dirty="0" smtClean="0">
                <a:latin typeface="微软雅黑" pitchFamily="34" charset="-122"/>
                <a:ea typeface="微软雅黑" pitchFamily="34" charset="-122"/>
              </a:rPr>
              <a:t>植被绑定多包围体功能开发</a:t>
            </a:r>
            <a:endParaRPr lang="zh-CN" altLang="en-US"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685800" y="1219200"/>
            <a:ext cx="8229600" cy="4419600"/>
          </a:xfrm>
        </p:spPr>
        <p:txBody>
          <a:bodyPr/>
          <a:lstStyle/>
          <a:p>
            <a:pPr lvl="1" eaLnBrk="1" hangingPunct="1"/>
            <a:r>
              <a:rPr lang="zh-CN" altLang="en-US" b="0" dirty="0" smtClean="0">
                <a:latin typeface="宋体" charset="-122"/>
              </a:rPr>
              <a:t>解决后</a:t>
            </a:r>
            <a:endParaRPr lang="en-US" altLang="zh-CN" b="0" dirty="0" smtClean="0">
              <a:latin typeface="宋体" charset="-122"/>
            </a:endParaRPr>
          </a:p>
          <a:p>
            <a:pPr lvl="1" eaLnBrk="1" hangingPunct="1"/>
            <a:endParaRPr lang="en-US" altLang="zh-CN" b="0" dirty="0" smtClean="0">
              <a:latin typeface="宋体" charset="-122"/>
            </a:endParaRPr>
          </a:p>
        </p:txBody>
      </p:sp>
      <p:sp>
        <p:nvSpPr>
          <p:cNvPr id="91" name="Rectangle 2"/>
          <p:cNvSpPr>
            <a:spLocks noGrp="1" noChangeArrowheads="1"/>
          </p:cNvSpPr>
          <p:nvPr>
            <p:ph type="title"/>
          </p:nvPr>
        </p:nvSpPr>
        <p:spPr/>
        <p:txBody>
          <a:bodyPr/>
          <a:lstStyle/>
          <a:p>
            <a:pPr eaLnBrk="1" hangingPunct="1"/>
            <a:r>
              <a:rPr lang="zh-CN" altLang="en-US" dirty="0" smtClean="0">
                <a:latin typeface="微软雅黑" pitchFamily="34" charset="-122"/>
                <a:ea typeface="微软雅黑" pitchFamily="34" charset="-122"/>
              </a:rPr>
              <a:t>植被绑定多包围体功能开发</a:t>
            </a:r>
            <a:endParaRPr lang="zh-CN" altLang="en-US"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685800" y="1219200"/>
            <a:ext cx="8229600" cy="4419600"/>
          </a:xfrm>
        </p:spPr>
        <p:txBody>
          <a:bodyPr/>
          <a:lstStyle/>
          <a:p>
            <a:pPr lvl="1" eaLnBrk="1" hangingPunct="1"/>
            <a:r>
              <a:rPr lang="zh-CN" altLang="en-US" b="0" dirty="0" smtClean="0">
                <a:latin typeface="微软雅黑" pitchFamily="34" charset="-122"/>
                <a:ea typeface="微软雅黑" pitchFamily="34" charset="-122"/>
              </a:rPr>
              <a:t>水面升降，植被的燃烧进行单轴缩放</a:t>
            </a:r>
            <a:endParaRPr lang="en-US" altLang="zh-CN" b="0" dirty="0" smtClean="0">
              <a:latin typeface="微软雅黑" pitchFamily="34" charset="-122"/>
              <a:ea typeface="微软雅黑" pitchFamily="34" charset="-122"/>
            </a:endParaRPr>
          </a:p>
          <a:p>
            <a:pPr lvl="1" eaLnBrk="1" hangingPunct="1"/>
            <a:r>
              <a:rPr lang="zh-CN" altLang="en-US" b="0" dirty="0" smtClean="0">
                <a:latin typeface="微软雅黑" pitchFamily="34" charset="-122"/>
                <a:ea typeface="微软雅黑" pitchFamily="34" charset="-122"/>
              </a:rPr>
              <a:t>禁止反复物理化</a:t>
            </a:r>
            <a:endParaRPr lang="en-US" altLang="zh-CN" b="0" dirty="0" smtClean="0">
              <a:latin typeface="微软雅黑" pitchFamily="34" charset="-122"/>
              <a:ea typeface="微软雅黑" pitchFamily="34" charset="-122"/>
            </a:endParaRPr>
          </a:p>
          <a:p>
            <a:pPr lvl="1" eaLnBrk="1" hangingPunct="1"/>
            <a:r>
              <a:rPr lang="zh-CN" altLang="en-US" b="0" dirty="0" smtClean="0">
                <a:latin typeface="微软雅黑" pitchFamily="34" charset="-122"/>
                <a:ea typeface="微软雅黑" pitchFamily="34" charset="-122"/>
              </a:rPr>
              <a:t>效率和表现的折中</a:t>
            </a:r>
            <a:endParaRPr lang="en-US" altLang="zh-CN" b="0" dirty="0" smtClean="0">
              <a:latin typeface="微软雅黑" pitchFamily="34" charset="-122"/>
              <a:ea typeface="微软雅黑" pitchFamily="34" charset="-122"/>
            </a:endParaRPr>
          </a:p>
        </p:txBody>
      </p:sp>
      <p:sp>
        <p:nvSpPr>
          <p:cNvPr id="91" name="Rectangle 2"/>
          <p:cNvSpPr>
            <a:spLocks noGrp="1" noChangeArrowheads="1"/>
          </p:cNvSpPr>
          <p:nvPr>
            <p:ph type="title"/>
          </p:nvPr>
        </p:nvSpPr>
        <p:spPr/>
        <p:txBody>
          <a:bodyPr/>
          <a:lstStyle/>
          <a:p>
            <a:pPr eaLnBrk="1" hangingPunct="1"/>
            <a:r>
              <a:rPr lang="zh-CN" altLang="en-US" dirty="0" smtClean="0">
                <a:latin typeface="微软雅黑" pitchFamily="34" charset="-122"/>
                <a:ea typeface="微软雅黑" pitchFamily="34" charset="-122"/>
              </a:rPr>
              <a:t>扩展功能优化</a:t>
            </a:r>
            <a:endParaRPr lang="zh-CN" altLang="en-US"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685800" y="1219200"/>
            <a:ext cx="8229600" cy="4419600"/>
          </a:xfrm>
        </p:spPr>
        <p:txBody>
          <a:bodyPr/>
          <a:lstStyle/>
          <a:p>
            <a:pPr lvl="1" eaLnBrk="1" hangingPunct="1"/>
            <a:r>
              <a:rPr lang="zh-CN" altLang="en-US" b="0" dirty="0" smtClean="0">
                <a:latin typeface="宋体" charset="-122"/>
              </a:rPr>
              <a:t>顶移动</a:t>
            </a:r>
            <a:endParaRPr lang="en-US" altLang="zh-CN" b="0" dirty="0" smtClean="0">
              <a:latin typeface="宋体" charset="-122"/>
            </a:endParaRPr>
          </a:p>
        </p:txBody>
      </p:sp>
      <p:sp>
        <p:nvSpPr>
          <p:cNvPr id="91" name="Rectangle 2"/>
          <p:cNvSpPr>
            <a:spLocks noGrp="1" noChangeArrowheads="1"/>
          </p:cNvSpPr>
          <p:nvPr>
            <p:ph type="title"/>
          </p:nvPr>
        </p:nvSpPr>
        <p:spPr/>
        <p:txBody>
          <a:bodyPr/>
          <a:lstStyle/>
          <a:p>
            <a:pPr eaLnBrk="1" hangingPunct="1"/>
            <a:r>
              <a:rPr lang="zh-CN" altLang="en-US" dirty="0" smtClean="0">
                <a:latin typeface="微软雅黑" pitchFamily="34" charset="-122"/>
                <a:ea typeface="微软雅黑" pitchFamily="34" charset="-122"/>
              </a:rPr>
              <a:t>丰富多样的怪物特殊玩法</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685800" y="1219200"/>
            <a:ext cx="8229600" cy="4419600"/>
          </a:xfrm>
        </p:spPr>
        <p:txBody>
          <a:bodyPr/>
          <a:lstStyle/>
          <a:p>
            <a:pPr lvl="1" eaLnBrk="1" hangingPunct="1"/>
            <a:r>
              <a:rPr lang="zh-CN" altLang="en-US" b="0" dirty="0" smtClean="0">
                <a:latin typeface="宋体" charset="-122"/>
              </a:rPr>
              <a:t>侧墙移动</a:t>
            </a:r>
            <a:endParaRPr lang="en-US" altLang="zh-CN" b="0" dirty="0" smtClean="0">
              <a:latin typeface="宋体" charset="-122"/>
            </a:endParaRPr>
          </a:p>
        </p:txBody>
      </p:sp>
      <p:sp>
        <p:nvSpPr>
          <p:cNvPr id="91" name="Rectangle 2"/>
          <p:cNvSpPr>
            <a:spLocks noGrp="1" noChangeArrowheads="1"/>
          </p:cNvSpPr>
          <p:nvPr>
            <p:ph type="title"/>
          </p:nvPr>
        </p:nvSpPr>
        <p:spPr/>
        <p:txBody>
          <a:bodyPr/>
          <a:lstStyle/>
          <a:p>
            <a:pPr eaLnBrk="1" hangingPunct="1"/>
            <a:r>
              <a:rPr lang="zh-CN" altLang="en-US" dirty="0" smtClean="0">
                <a:latin typeface="微软雅黑" pitchFamily="34" charset="-122"/>
                <a:ea typeface="微软雅黑" pitchFamily="34" charset="-122"/>
              </a:rPr>
              <a:t>丰富多样的怪物特殊玩法</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28600" y="228600"/>
            <a:ext cx="7391400" cy="838200"/>
          </a:xfrm>
        </p:spPr>
        <p:txBody>
          <a:bodyPr/>
          <a:lstStyle/>
          <a:p>
            <a:pPr eaLnBrk="1" hangingPunct="1"/>
            <a:r>
              <a:rPr lang="zh-CN" altLang="en-US" sz="2800" smtClean="0"/>
              <a:t>专业领域专长和不足（结合通道能力标准）</a:t>
            </a:r>
          </a:p>
        </p:txBody>
      </p:sp>
      <p:sp>
        <p:nvSpPr>
          <p:cNvPr id="7171" name="Rectangle 3"/>
          <p:cNvSpPr>
            <a:spLocks noGrp="1" noChangeArrowheads="1"/>
          </p:cNvSpPr>
          <p:nvPr>
            <p:ph type="body" idx="1"/>
          </p:nvPr>
        </p:nvSpPr>
        <p:spPr>
          <a:xfrm>
            <a:off x="685800" y="1219200"/>
            <a:ext cx="7543800" cy="4191000"/>
          </a:xfrm>
        </p:spPr>
        <p:txBody>
          <a:bodyPr/>
          <a:lstStyle/>
          <a:p>
            <a:pPr eaLnBrk="1" hangingPunct="1">
              <a:defRPr/>
            </a:pPr>
            <a:r>
              <a:rPr lang="zh-CN" altLang="en-US" dirty="0" smtClean="0">
                <a:latin typeface="宋体" panose="02010600030101010101" pitchFamily="2" charset="-122"/>
              </a:rPr>
              <a:t>在技术</a:t>
            </a:r>
            <a:r>
              <a:rPr lang="zh-CN" altLang="zh-CN" dirty="0" smtClean="0">
                <a:latin typeface="宋体" panose="02010600030101010101" pitchFamily="2" charset="-122"/>
              </a:rPr>
              <a:t>/业务领域的最突出的几项专长</a:t>
            </a:r>
            <a:endParaRPr lang="en-US" altLang="zh-CN" dirty="0" smtClean="0">
              <a:latin typeface="宋体" panose="02010600030101010101" pitchFamily="2" charset="-122"/>
            </a:endParaRPr>
          </a:p>
          <a:p>
            <a:pPr marL="798513" lvl="2" indent="-261938" eaLnBrk="1" hangingPunct="1">
              <a:defRPr/>
            </a:pPr>
            <a:r>
              <a:rPr lang="en-US" altLang="zh-CN" dirty="0" smtClean="0">
                <a:latin typeface="宋体" panose="02010600030101010101" pitchFamily="2" charset="-122"/>
                <a:cs typeface="+mn-cs"/>
              </a:rPr>
              <a:t>C</a:t>
            </a:r>
            <a:r>
              <a:rPr lang="en-US" altLang="zh-CN" dirty="0">
                <a:latin typeface="宋体" panose="02010600030101010101" pitchFamily="2" charset="-122"/>
                <a:cs typeface="+mn-cs"/>
              </a:rPr>
              <a:t>++</a:t>
            </a:r>
            <a:r>
              <a:rPr lang="zh-CN" altLang="en-US" dirty="0">
                <a:latin typeface="宋体" panose="02010600030101010101" pitchFamily="2" charset="-122"/>
                <a:cs typeface="+mn-cs"/>
              </a:rPr>
              <a:t>语言，</a:t>
            </a:r>
            <a:r>
              <a:rPr lang="en-US" altLang="zh-CN" dirty="0" err="1">
                <a:latin typeface="宋体" panose="02010600030101010101" pitchFamily="2" charset="-122"/>
                <a:cs typeface="+mn-cs"/>
              </a:rPr>
              <a:t>Lua</a:t>
            </a:r>
            <a:r>
              <a:rPr lang="zh-CN" altLang="en-US" dirty="0">
                <a:latin typeface="宋体" panose="02010600030101010101" pitchFamily="2" charset="-122"/>
                <a:cs typeface="+mn-cs"/>
              </a:rPr>
              <a:t>语言知识</a:t>
            </a:r>
            <a:r>
              <a:rPr lang="zh-CN" altLang="en-US" dirty="0" smtClean="0">
                <a:latin typeface="宋体" panose="02010600030101010101" pitchFamily="2" charset="-122"/>
                <a:cs typeface="+mn-cs"/>
              </a:rPr>
              <a:t>：</a:t>
            </a:r>
            <a:r>
              <a:rPr lang="zh-CN" altLang="en-US" b="0" dirty="0" smtClean="0">
                <a:latin typeface="宋体" panose="02010600030101010101" pitchFamily="2" charset="-122"/>
                <a:cs typeface="+mn-cs"/>
              </a:rPr>
              <a:t>掌握</a:t>
            </a:r>
            <a:r>
              <a:rPr lang="en-US" altLang="zh-CN" b="0" dirty="0" smtClean="0">
                <a:latin typeface="宋体" panose="02010600030101010101" pitchFamily="2" charset="-122"/>
                <a:cs typeface="+mn-cs"/>
              </a:rPr>
              <a:t>C++</a:t>
            </a:r>
            <a:r>
              <a:rPr lang="zh-CN" altLang="en-US" b="0" dirty="0" smtClean="0">
                <a:latin typeface="宋体" panose="02010600030101010101" pitchFamily="2" charset="-122"/>
                <a:cs typeface="+mn-cs"/>
              </a:rPr>
              <a:t>的继承，封装和多态，模版的使用方面知识，深入研究</a:t>
            </a:r>
            <a:r>
              <a:rPr lang="en-US" altLang="zh-CN" b="0" dirty="0" smtClean="0">
                <a:latin typeface="宋体" panose="02010600030101010101" pitchFamily="2" charset="-122"/>
                <a:cs typeface="+mn-cs"/>
              </a:rPr>
              <a:t>cocos2dx</a:t>
            </a:r>
            <a:r>
              <a:rPr lang="zh-CN" altLang="en-US" b="0" dirty="0" smtClean="0">
                <a:latin typeface="宋体" panose="02010600030101010101" pitchFamily="2" charset="-122"/>
                <a:cs typeface="+mn-cs"/>
              </a:rPr>
              <a:t>，</a:t>
            </a:r>
            <a:r>
              <a:rPr lang="en-US" altLang="zh-CN" b="0" dirty="0" err="1" smtClean="0">
                <a:latin typeface="宋体" panose="02010600030101010101" pitchFamily="2" charset="-122"/>
                <a:cs typeface="+mn-cs"/>
              </a:rPr>
              <a:t>tolua</a:t>
            </a:r>
            <a:r>
              <a:rPr lang="zh-CN" altLang="en-US" b="0" dirty="0" smtClean="0">
                <a:latin typeface="宋体" panose="02010600030101010101" pitchFamily="2" charset="-122"/>
                <a:cs typeface="+mn-cs"/>
              </a:rPr>
              <a:t>，</a:t>
            </a:r>
            <a:r>
              <a:rPr lang="en-US" altLang="zh-CN" b="0" dirty="0" smtClean="0">
                <a:latin typeface="宋体" panose="02010600030101010101" pitchFamily="2" charset="-122"/>
                <a:cs typeface="+mn-cs"/>
              </a:rPr>
              <a:t>Cry3</a:t>
            </a:r>
            <a:r>
              <a:rPr lang="zh-CN" altLang="en-US" b="0" dirty="0" smtClean="0">
                <a:latin typeface="宋体" panose="02010600030101010101" pitchFamily="2" charset="-122"/>
                <a:cs typeface="+mn-cs"/>
              </a:rPr>
              <a:t>的</a:t>
            </a:r>
            <a:r>
              <a:rPr lang="en-US" altLang="zh-CN" b="0" dirty="0" err="1" smtClean="0">
                <a:latin typeface="宋体" panose="02010600030101010101" pitchFamily="2" charset="-122"/>
                <a:cs typeface="+mn-cs"/>
              </a:rPr>
              <a:t>lua</a:t>
            </a:r>
            <a:r>
              <a:rPr lang="zh-CN" altLang="en-US" b="0" dirty="0" smtClean="0">
                <a:latin typeface="宋体" panose="02010600030101010101" pitchFamily="2" charset="-122"/>
                <a:cs typeface="+mn-cs"/>
              </a:rPr>
              <a:t>引擎，对动态语言的使用有更多的经验</a:t>
            </a:r>
            <a:endParaRPr lang="en-US" altLang="zh-CN" b="0" dirty="0" smtClean="0">
              <a:latin typeface="宋体" panose="02010600030101010101" pitchFamily="2" charset="-122"/>
              <a:cs typeface="+mn-cs"/>
            </a:endParaRPr>
          </a:p>
          <a:p>
            <a:pPr marL="798513" lvl="2" indent="-261938" eaLnBrk="1" hangingPunct="1">
              <a:defRPr/>
            </a:pPr>
            <a:endParaRPr lang="en-US" altLang="zh-CN" b="0" dirty="0">
              <a:latin typeface="宋体" panose="02010600030101010101" pitchFamily="2" charset="-122"/>
              <a:cs typeface="+mn-cs"/>
            </a:endParaRPr>
          </a:p>
          <a:p>
            <a:pPr marL="798513" lvl="2" indent="-261938" eaLnBrk="1" hangingPunct="1">
              <a:defRPr/>
            </a:pPr>
            <a:r>
              <a:rPr lang="zh-CN" altLang="en-US" dirty="0" smtClean="0">
                <a:latin typeface="宋体" panose="02010600030101010101" pitchFamily="2" charset="-122"/>
                <a:cs typeface="+mn-cs"/>
              </a:rPr>
              <a:t>系统设计</a:t>
            </a:r>
            <a:r>
              <a:rPr lang="zh-CN" altLang="en-US" dirty="0">
                <a:latin typeface="宋体" panose="02010600030101010101" pitchFamily="2" charset="-122"/>
                <a:cs typeface="+mn-cs"/>
              </a:rPr>
              <a:t>能力</a:t>
            </a:r>
            <a:r>
              <a:rPr lang="zh-CN" altLang="en-US" dirty="0" smtClean="0">
                <a:latin typeface="宋体" panose="02010600030101010101" pitchFamily="2" charset="-122"/>
                <a:cs typeface="+mn-cs"/>
              </a:rPr>
              <a:t>：</a:t>
            </a:r>
            <a:r>
              <a:rPr lang="zh-CN" altLang="en-US" b="0" dirty="0" smtClean="0">
                <a:latin typeface="宋体" panose="02010600030101010101" pitchFamily="2" charset="-122"/>
                <a:cs typeface="+mn-cs"/>
              </a:rPr>
              <a:t>通过场景物件系统，群体</a:t>
            </a:r>
            <a:r>
              <a:rPr lang="en-US" altLang="zh-CN" b="0" dirty="0" smtClean="0">
                <a:latin typeface="宋体" panose="02010600030101010101" pitchFamily="2" charset="-122"/>
                <a:cs typeface="+mn-cs"/>
              </a:rPr>
              <a:t>AI</a:t>
            </a:r>
            <a:r>
              <a:rPr lang="zh-CN" altLang="en-US" b="0" dirty="0" smtClean="0">
                <a:latin typeface="宋体" panose="02010600030101010101" pitchFamily="2" charset="-122"/>
                <a:cs typeface="+mn-cs"/>
              </a:rPr>
              <a:t>系统的开发和迭代优化，在系统层次划分，数据的静态动态处理，功能划分和重用这些基本原则有更深的认识，前后台同步方案以及怪物猎人这类使用引擎的单进程多副本架构有了深入理解</a:t>
            </a:r>
            <a:endParaRPr lang="en-US" altLang="zh-CN" b="0" dirty="0">
              <a:latin typeface="宋体" panose="02010600030101010101" pitchFamily="2" charset="-122"/>
              <a:cs typeface="+mn-cs"/>
            </a:endParaRPr>
          </a:p>
          <a:p>
            <a:pPr marL="798513" lvl="2" indent="-261938" eaLnBrk="1" hangingPunct="1">
              <a:defRPr/>
            </a:pPr>
            <a:endParaRPr lang="zh-CN" altLang="en-US" sz="1600" b="0" dirty="0">
              <a:latin typeface="宋体" panose="02010600030101010101" pitchFamily="2" charset="-122"/>
              <a:cs typeface="+mn-cs"/>
            </a:endParaRPr>
          </a:p>
          <a:p>
            <a:pPr eaLnBrk="1" hangingPunct="1">
              <a:defRPr/>
            </a:pPr>
            <a:endParaRPr lang="zh-CN" altLang="en-US" sz="1600" dirty="0" smtClean="0">
              <a:latin typeface="宋体" panose="02010600030101010101" pitchFamily="2" charset="-122"/>
            </a:endParaRPr>
          </a:p>
          <a:p>
            <a:pPr eaLnBrk="1" hangingPunct="1">
              <a:defRPr/>
            </a:pPr>
            <a:endParaRPr lang="zh-CN" altLang="en-US" sz="1600" dirty="0" smtClean="0">
              <a:latin typeface="宋体" panose="02010600030101010101" pitchFamily="2" charset="-122"/>
            </a:endParaRPr>
          </a:p>
          <a:p>
            <a:pPr eaLnBrk="1" hangingPunct="1">
              <a:buFontTx/>
              <a:buNone/>
              <a:defRPr/>
            </a:pPr>
            <a:endParaRPr lang="zh-CN" altLang="en-US" sz="1600" dirty="0" smtClean="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28600" y="228600"/>
            <a:ext cx="7391400" cy="838200"/>
          </a:xfrm>
        </p:spPr>
        <p:txBody>
          <a:bodyPr/>
          <a:lstStyle/>
          <a:p>
            <a:pPr eaLnBrk="1" hangingPunct="1"/>
            <a:r>
              <a:rPr lang="zh-CN" altLang="en-US" sz="2800" smtClean="0"/>
              <a:t>专业领域专长和不足（结合通道能力标准）</a:t>
            </a:r>
          </a:p>
        </p:txBody>
      </p:sp>
      <p:sp>
        <p:nvSpPr>
          <p:cNvPr id="7171" name="Rectangle 3"/>
          <p:cNvSpPr>
            <a:spLocks noGrp="1" noChangeArrowheads="1"/>
          </p:cNvSpPr>
          <p:nvPr>
            <p:ph type="body" idx="1"/>
          </p:nvPr>
        </p:nvSpPr>
        <p:spPr>
          <a:xfrm>
            <a:off x="685800" y="1219200"/>
            <a:ext cx="7543800" cy="4191000"/>
          </a:xfrm>
        </p:spPr>
        <p:txBody>
          <a:bodyPr/>
          <a:lstStyle/>
          <a:p>
            <a:pPr eaLnBrk="1" hangingPunct="1">
              <a:defRPr/>
            </a:pPr>
            <a:r>
              <a:rPr lang="zh-CN" altLang="en-US" dirty="0" smtClean="0">
                <a:latin typeface="宋体" panose="02010600030101010101" pitchFamily="2" charset="-122"/>
              </a:rPr>
              <a:t>在技术</a:t>
            </a:r>
            <a:r>
              <a:rPr lang="zh-CN" altLang="zh-CN" dirty="0" smtClean="0">
                <a:latin typeface="宋体" panose="02010600030101010101" pitchFamily="2" charset="-122"/>
              </a:rPr>
              <a:t>/业务领域的最突出的几项专长</a:t>
            </a:r>
            <a:endParaRPr lang="en-US" altLang="zh-CN" dirty="0" smtClean="0">
              <a:latin typeface="宋体" panose="02010600030101010101" pitchFamily="2" charset="-122"/>
            </a:endParaRPr>
          </a:p>
          <a:p>
            <a:pPr marL="798513" lvl="2" indent="-261938" eaLnBrk="1" hangingPunct="1">
              <a:defRPr/>
            </a:pPr>
            <a:r>
              <a:rPr lang="zh-CN" altLang="en-US" dirty="0" smtClean="0">
                <a:latin typeface="宋体" panose="02010600030101010101" pitchFamily="2" charset="-122"/>
                <a:cs typeface="+mn-cs"/>
              </a:rPr>
              <a:t>解决问题</a:t>
            </a:r>
            <a:r>
              <a:rPr lang="zh-CN" altLang="en-US" dirty="0">
                <a:latin typeface="宋体" panose="02010600030101010101" pitchFamily="2" charset="-122"/>
                <a:cs typeface="+mn-cs"/>
              </a:rPr>
              <a:t>的能力</a:t>
            </a:r>
            <a:r>
              <a:rPr lang="zh-CN" altLang="en-US" dirty="0" smtClean="0">
                <a:latin typeface="宋体" panose="02010600030101010101" pitchFamily="2" charset="-122"/>
                <a:cs typeface="+mn-cs"/>
              </a:rPr>
              <a:t>：</a:t>
            </a:r>
            <a:r>
              <a:rPr lang="zh-CN" altLang="en-US" b="0" dirty="0" smtClean="0">
                <a:latin typeface="宋体" panose="02010600030101010101" pitchFamily="2" charset="-122"/>
                <a:cs typeface="+mn-cs"/>
              </a:rPr>
              <a:t>一些棘手</a:t>
            </a:r>
            <a:r>
              <a:rPr lang="en-US" altLang="zh-CN" b="0" dirty="0" smtClean="0">
                <a:latin typeface="宋体" panose="02010600030101010101" pitchFamily="2" charset="-122"/>
                <a:cs typeface="+mn-cs"/>
              </a:rPr>
              <a:t>bug</a:t>
            </a:r>
            <a:r>
              <a:rPr lang="zh-CN" altLang="en-US" b="0" dirty="0" smtClean="0">
                <a:latin typeface="宋体" panose="02010600030101010101" pitchFamily="2" charset="-122"/>
                <a:cs typeface="+mn-cs"/>
              </a:rPr>
              <a:t>的处理，客户端服务器时间流逝微小差距问题，骨骼绑定的特效轻微摆动问题，引擎的可破坏物件碎片无法显示问题以及后来很多怪物同步</a:t>
            </a:r>
            <a:r>
              <a:rPr lang="en-US" altLang="zh-CN" b="0" dirty="0" smtClean="0">
                <a:latin typeface="宋体" panose="02010600030101010101" pitchFamily="2" charset="-122"/>
                <a:cs typeface="+mn-cs"/>
              </a:rPr>
              <a:t>bug</a:t>
            </a:r>
            <a:r>
              <a:rPr lang="zh-CN" altLang="en-US" b="0" dirty="0" smtClean="0">
                <a:latin typeface="宋体" panose="02010600030101010101" pitchFamily="2" charset="-122"/>
                <a:cs typeface="+mn-cs"/>
              </a:rPr>
              <a:t>的修复</a:t>
            </a:r>
            <a:endParaRPr lang="en-US" altLang="zh-CN" b="0" dirty="0">
              <a:latin typeface="宋体" panose="02010600030101010101" pitchFamily="2" charset="-122"/>
              <a:cs typeface="+mn-cs"/>
            </a:endParaRPr>
          </a:p>
          <a:p>
            <a:pPr marL="798513" lvl="2" indent="-261938" eaLnBrk="1" hangingPunct="1">
              <a:defRPr/>
            </a:pPr>
            <a:r>
              <a:rPr lang="zh-CN" altLang="en-US" dirty="0">
                <a:latin typeface="宋体" panose="02010600030101010101" pitchFamily="2" charset="-122"/>
                <a:cs typeface="+mn-cs"/>
              </a:rPr>
              <a:t>创新能力</a:t>
            </a:r>
            <a:r>
              <a:rPr lang="zh-CN" altLang="en-US" dirty="0" smtClean="0">
                <a:latin typeface="宋体" panose="02010600030101010101" pitchFamily="2" charset="-122"/>
                <a:cs typeface="+mn-cs"/>
              </a:rPr>
              <a:t>：</a:t>
            </a:r>
            <a:r>
              <a:rPr lang="zh-CN" altLang="en-US" b="0" dirty="0" smtClean="0">
                <a:latin typeface="宋体" panose="02010600030101010101" pitchFamily="2" charset="-122"/>
                <a:cs typeface="+mn-cs"/>
              </a:rPr>
              <a:t>物件</a:t>
            </a:r>
            <a:r>
              <a:rPr lang="zh-CN" altLang="en-US" b="0" dirty="0" smtClean="0">
                <a:latin typeface="宋体" panose="02010600030101010101" pitchFamily="2" charset="-122"/>
                <a:cs typeface="+mn-cs"/>
              </a:rPr>
              <a:t>系统</a:t>
            </a:r>
            <a:r>
              <a:rPr lang="zh-CN" altLang="en-US" b="0" dirty="0" smtClean="0">
                <a:latin typeface="宋体" panose="02010600030101010101" pitchFamily="2" charset="-122"/>
                <a:cs typeface="+mn-cs"/>
              </a:rPr>
              <a:t>恢复</a:t>
            </a:r>
            <a:r>
              <a:rPr lang="zh-CN" altLang="en-US" b="0" dirty="0" smtClean="0">
                <a:latin typeface="宋体" panose="02010600030101010101" pitchFamily="2" charset="-122"/>
                <a:cs typeface="+mn-cs"/>
              </a:rPr>
              <a:t>逻辑</a:t>
            </a:r>
            <a:r>
              <a:rPr lang="zh-CN" altLang="en-US" b="0" dirty="0" smtClean="0">
                <a:latin typeface="宋体" panose="02010600030101010101" pitchFamily="2" charset="-122"/>
                <a:cs typeface="+mn-cs"/>
              </a:rPr>
              <a:t>的优化，对水，植被的扩展</a:t>
            </a:r>
            <a:endParaRPr lang="en-US" altLang="zh-CN" b="0" dirty="0">
              <a:latin typeface="宋体" panose="02010600030101010101" pitchFamily="2" charset="-122"/>
              <a:cs typeface="+mn-cs"/>
            </a:endParaRPr>
          </a:p>
          <a:p>
            <a:pPr marL="798513" lvl="2" indent="-261938" eaLnBrk="1" hangingPunct="1">
              <a:defRPr/>
            </a:pPr>
            <a:r>
              <a:rPr lang="zh-CN" altLang="en-US" dirty="0">
                <a:latin typeface="宋体" panose="02010600030101010101" pitchFamily="2" charset="-122"/>
                <a:cs typeface="+mn-cs"/>
              </a:rPr>
              <a:t>学习能力</a:t>
            </a:r>
            <a:r>
              <a:rPr lang="zh-CN" altLang="en-US" dirty="0" smtClean="0">
                <a:latin typeface="宋体" panose="02010600030101010101" pitchFamily="2" charset="-122"/>
                <a:cs typeface="+mn-cs"/>
              </a:rPr>
              <a:t>：</a:t>
            </a:r>
            <a:r>
              <a:rPr lang="zh-CN" altLang="en-US" b="0" dirty="0" smtClean="0">
                <a:latin typeface="宋体" panose="02010600030101010101" pitchFamily="2" charset="-122"/>
                <a:cs typeface="+mn-cs"/>
              </a:rPr>
              <a:t>通过工作中的使用和扩展，对</a:t>
            </a:r>
            <a:r>
              <a:rPr lang="en-US" altLang="zh-CN" b="0" dirty="0" err="1" smtClean="0">
                <a:latin typeface="宋体" panose="02010600030101010101" pitchFamily="2" charset="-122"/>
                <a:cs typeface="+mn-cs"/>
              </a:rPr>
              <a:t>CryEngine</a:t>
            </a:r>
            <a:r>
              <a:rPr lang="zh-CN" altLang="en-US" b="0" dirty="0" smtClean="0">
                <a:latin typeface="宋体" panose="02010600030101010101" pitchFamily="2" charset="-122"/>
                <a:cs typeface="+mn-cs"/>
              </a:rPr>
              <a:t>的物理和脚本模块，</a:t>
            </a:r>
            <a:r>
              <a:rPr lang="en-US" altLang="zh-CN" b="0" dirty="0" smtClean="0">
                <a:latin typeface="宋体" panose="02010600030101010101" pitchFamily="2" charset="-122"/>
                <a:cs typeface="+mn-cs"/>
              </a:rPr>
              <a:t>entity</a:t>
            </a:r>
            <a:r>
              <a:rPr lang="zh-CN" altLang="en-US" b="0" dirty="0" smtClean="0">
                <a:latin typeface="宋体" panose="02010600030101010101" pitchFamily="2" charset="-122"/>
                <a:cs typeface="+mn-cs"/>
              </a:rPr>
              <a:t>系统有深入的了解，将这些知识运用到系统设计中</a:t>
            </a:r>
            <a:endParaRPr lang="zh-CN" b="0" dirty="0">
              <a:latin typeface="宋体" panose="02010600030101010101" pitchFamily="2" charset="-122"/>
              <a:cs typeface="+mn-cs"/>
            </a:endParaRPr>
          </a:p>
          <a:p>
            <a:pPr eaLnBrk="1" hangingPunct="1">
              <a:defRPr/>
            </a:pPr>
            <a:r>
              <a:rPr lang="zh-CN" altLang="en-US" dirty="0">
                <a:latin typeface="宋体" panose="02010600030101010101" pitchFamily="2" charset="-122"/>
              </a:rPr>
              <a:t>待</a:t>
            </a:r>
            <a:r>
              <a:rPr lang="zh-CN" altLang="en-US" dirty="0" smtClean="0">
                <a:latin typeface="宋体" panose="02010600030101010101" pitchFamily="2" charset="-122"/>
              </a:rPr>
              <a:t>提升项</a:t>
            </a:r>
            <a:endParaRPr lang="en-US" altLang="zh-CN" dirty="0" smtClean="0">
              <a:latin typeface="宋体" panose="02010600030101010101" pitchFamily="2" charset="-122"/>
            </a:endParaRPr>
          </a:p>
          <a:p>
            <a:pPr marL="798513" lvl="2" indent="-261938" eaLnBrk="1" hangingPunct="1">
              <a:defRPr/>
            </a:pPr>
            <a:r>
              <a:rPr lang="zh-CN" altLang="en-US" b="0" dirty="0" smtClean="0">
                <a:latin typeface="宋体" panose="02010600030101010101" pitchFamily="2" charset="-122"/>
                <a:cs typeface="+mn-cs"/>
              </a:rPr>
              <a:t>客户端渲染知识有一定研究，但是没有实战的机会</a:t>
            </a:r>
            <a:endParaRPr lang="zh-CN" altLang="en-US" b="0" dirty="0">
              <a:latin typeface="宋体" panose="02010600030101010101" pitchFamily="2" charset="-122"/>
              <a:cs typeface="+mn-cs"/>
            </a:endParaRPr>
          </a:p>
          <a:p>
            <a:pPr eaLnBrk="1" hangingPunct="1">
              <a:defRPr/>
            </a:pPr>
            <a:endParaRPr lang="zh-CN" altLang="en-US" sz="1600" dirty="0" smtClean="0">
              <a:latin typeface="宋体" panose="02010600030101010101" pitchFamily="2" charset="-122"/>
            </a:endParaRPr>
          </a:p>
          <a:p>
            <a:pPr eaLnBrk="1" hangingPunct="1">
              <a:defRPr/>
            </a:pPr>
            <a:endParaRPr lang="zh-CN" altLang="en-US" sz="1600" dirty="0" smtClean="0">
              <a:latin typeface="宋体" panose="02010600030101010101" pitchFamily="2" charset="-122"/>
            </a:endParaRPr>
          </a:p>
          <a:p>
            <a:pPr eaLnBrk="1" hangingPunct="1">
              <a:buFontTx/>
              <a:buNone/>
              <a:defRPr/>
            </a:pPr>
            <a:endParaRPr lang="zh-CN" altLang="en-US" sz="1600" dirty="0" smtClean="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04800" y="228600"/>
            <a:ext cx="6011863" cy="838200"/>
          </a:xfrm>
        </p:spPr>
        <p:txBody>
          <a:bodyPr/>
          <a:lstStyle/>
          <a:p>
            <a:pPr eaLnBrk="1" hangingPunct="1"/>
            <a:r>
              <a:rPr lang="zh-CN" altLang="en-US" dirty="0" smtClean="0"/>
              <a:t>专业影响力和贡献</a:t>
            </a:r>
          </a:p>
        </p:txBody>
      </p:sp>
      <p:sp>
        <p:nvSpPr>
          <p:cNvPr id="19459" name="Rectangle 3"/>
          <p:cNvSpPr>
            <a:spLocks noGrp="1" noChangeArrowheads="1"/>
          </p:cNvSpPr>
          <p:nvPr>
            <p:ph type="body" idx="1"/>
          </p:nvPr>
        </p:nvSpPr>
        <p:spPr>
          <a:xfrm>
            <a:off x="609600" y="1295400"/>
            <a:ext cx="7543800" cy="4419600"/>
          </a:xfrm>
        </p:spPr>
        <p:txBody>
          <a:bodyPr/>
          <a:lstStyle/>
          <a:p>
            <a:pPr eaLnBrk="1" hangingPunct="1"/>
            <a:r>
              <a:rPr lang="zh-CN" altLang="en-US" dirty="0" smtClean="0"/>
              <a:t>知识的分享与传承</a:t>
            </a:r>
            <a:endParaRPr lang="en-US" altLang="zh-CN" dirty="0" smtClean="0"/>
          </a:p>
          <a:p>
            <a:pPr lvl="1" eaLnBrk="1" hangingPunct="1"/>
            <a:r>
              <a:rPr lang="zh-CN" altLang="en-US" b="0" dirty="0" smtClean="0"/>
              <a:t>组内分享原创课程</a:t>
            </a:r>
            <a:r>
              <a:rPr lang="en-US" altLang="zh-CN" b="0" dirty="0" smtClean="0"/>
              <a:t>《CE</a:t>
            </a:r>
            <a:r>
              <a:rPr lang="zh-CN" altLang="en-US" b="0" dirty="0" smtClean="0"/>
              <a:t>引擎</a:t>
            </a:r>
            <a:r>
              <a:rPr lang="en-US" altLang="zh-CN" b="0" dirty="0" smtClean="0"/>
              <a:t>LUA</a:t>
            </a:r>
            <a:r>
              <a:rPr lang="zh-CN" altLang="en-US" b="0" dirty="0" smtClean="0"/>
              <a:t>封装</a:t>
            </a:r>
            <a:r>
              <a:rPr lang="en-US" altLang="zh-CN" b="0" dirty="0" smtClean="0"/>
              <a:t>》</a:t>
            </a:r>
          </a:p>
          <a:p>
            <a:pPr lvl="1" eaLnBrk="1" hangingPunct="1"/>
            <a:r>
              <a:rPr lang="zh-CN" altLang="en-US" b="0" dirty="0" smtClean="0"/>
              <a:t>组内分享场景物件系统的设计</a:t>
            </a:r>
            <a:endParaRPr lang="en-US" altLang="zh-CN" b="0" dirty="0" smtClean="0"/>
          </a:p>
          <a:p>
            <a:pPr lvl="1" eaLnBrk="1" hangingPunct="1"/>
            <a:r>
              <a:rPr lang="en-US" altLang="zh-CN" b="0" dirty="0" smtClean="0"/>
              <a:t>KM</a:t>
            </a:r>
            <a:r>
              <a:rPr lang="zh-CN" altLang="en-US" b="0" dirty="0" smtClean="0"/>
              <a:t>分享</a:t>
            </a:r>
            <a:r>
              <a:rPr lang="en-US" altLang="zh-CN" b="0" dirty="0" smtClean="0"/>
              <a:t>《</a:t>
            </a:r>
            <a:r>
              <a:rPr lang="en-US" b="0" dirty="0" smtClean="0"/>
              <a:t> LUA</a:t>
            </a:r>
            <a:r>
              <a:rPr lang="zh-CN" altLang="en-US" b="0" dirty="0" smtClean="0"/>
              <a:t>中的</a:t>
            </a:r>
            <a:r>
              <a:rPr lang="en-US" b="0" dirty="0" err="1" smtClean="0"/>
              <a:t>userdata</a:t>
            </a:r>
            <a:r>
              <a:rPr lang="zh-CN" altLang="en-US" b="0" dirty="0" smtClean="0"/>
              <a:t>的进阶用法</a:t>
            </a:r>
            <a:r>
              <a:rPr lang="en-US" altLang="zh-CN" b="0" dirty="0" smtClean="0"/>
              <a:t>》</a:t>
            </a:r>
            <a:r>
              <a:rPr lang="zh-CN" altLang="en-US" b="0" dirty="0" smtClean="0"/>
              <a:t>：</a:t>
            </a:r>
            <a:endParaRPr lang="en-US" altLang="zh-CN" b="0" dirty="0" smtClean="0"/>
          </a:p>
          <a:p>
            <a:pPr lvl="1" eaLnBrk="1" hangingPunct="1"/>
            <a:r>
              <a:rPr lang="en-US" altLang="zh-CN" b="0" dirty="0" smtClean="0">
                <a:hlinkClick r:id="rId3"/>
              </a:rPr>
              <a:t>http://km.oa.com/group/11892/articles/show/198557</a:t>
            </a:r>
            <a:endParaRPr lang="en-US" altLang="zh-CN" b="0" dirty="0" smtClean="0"/>
          </a:p>
          <a:p>
            <a:pPr lvl="1" eaLnBrk="1" hangingPunct="1"/>
            <a:r>
              <a:rPr lang="en-US" altLang="zh-CN" b="0" dirty="0" smtClean="0"/>
              <a:t>KM</a:t>
            </a:r>
            <a:r>
              <a:rPr lang="zh-CN" altLang="en-US" b="0" dirty="0" smtClean="0"/>
              <a:t>分享</a:t>
            </a:r>
            <a:r>
              <a:rPr lang="en-US" altLang="zh-CN" b="0" dirty="0" smtClean="0"/>
              <a:t>《</a:t>
            </a:r>
            <a:r>
              <a:rPr lang="en-US" b="0" dirty="0" smtClean="0"/>
              <a:t>CryEngine3</a:t>
            </a:r>
            <a:r>
              <a:rPr lang="zh-CN" altLang="en-US" b="0" dirty="0" smtClean="0"/>
              <a:t>的</a:t>
            </a:r>
            <a:r>
              <a:rPr lang="en-US" b="0" dirty="0" smtClean="0"/>
              <a:t>LUA</a:t>
            </a:r>
            <a:r>
              <a:rPr lang="zh-CN" altLang="en-US" b="0" dirty="0" smtClean="0"/>
              <a:t>框架分享</a:t>
            </a:r>
            <a:r>
              <a:rPr lang="en-US" altLang="zh-CN" b="0" dirty="0" smtClean="0"/>
              <a:t>》</a:t>
            </a:r>
            <a:r>
              <a:rPr lang="zh-CN" altLang="en-US" b="0" dirty="0" smtClean="0"/>
              <a:t>：</a:t>
            </a:r>
            <a:endParaRPr lang="en-US" altLang="zh-CN" b="0" dirty="0" smtClean="0"/>
          </a:p>
          <a:p>
            <a:pPr lvl="1" eaLnBrk="1" hangingPunct="1"/>
            <a:r>
              <a:rPr lang="en-US" altLang="zh-CN" b="0" dirty="0" smtClean="0">
                <a:hlinkClick r:id="rId4"/>
              </a:rPr>
              <a:t>http://km.oa.com/group/11892/articles/show/193069</a:t>
            </a:r>
            <a:endParaRPr lang="en-US" altLang="zh-CN" b="0" dirty="0" smtClean="0"/>
          </a:p>
          <a:p>
            <a:pPr lvl="1" eaLnBrk="1" hangingPunct="1"/>
            <a:r>
              <a:rPr lang="en-US" altLang="zh-CN" b="0" dirty="0" smtClean="0"/>
              <a:t>KM</a:t>
            </a:r>
            <a:r>
              <a:rPr lang="zh-CN" altLang="en-US" b="0" dirty="0" smtClean="0"/>
              <a:t>分享</a:t>
            </a:r>
            <a:r>
              <a:rPr lang="en-US" altLang="zh-CN" b="0" dirty="0" smtClean="0"/>
              <a:t>《</a:t>
            </a:r>
            <a:r>
              <a:rPr lang="en-US" b="0" dirty="0" smtClean="0"/>
              <a:t> LUA</a:t>
            </a:r>
            <a:r>
              <a:rPr lang="zh-CN" altLang="en-US" b="0" dirty="0" smtClean="0"/>
              <a:t>中注册类的任意成员函数</a:t>
            </a:r>
            <a:r>
              <a:rPr lang="en-US" altLang="zh-CN" b="0" dirty="0" smtClean="0"/>
              <a:t>》</a:t>
            </a:r>
            <a:r>
              <a:rPr lang="zh-CN" altLang="en-US" b="0" dirty="0" smtClean="0"/>
              <a:t>：</a:t>
            </a:r>
            <a:endParaRPr lang="en-US" altLang="zh-CN" b="0" dirty="0" smtClean="0"/>
          </a:p>
          <a:p>
            <a:pPr lvl="1" eaLnBrk="1" hangingPunct="1"/>
            <a:r>
              <a:rPr lang="en-US" altLang="zh-CN" b="0" dirty="0" smtClean="0">
                <a:hlinkClick r:id="rId5"/>
              </a:rPr>
              <a:t>http://km.oa.com/group/11892/articles/show/192023</a:t>
            </a:r>
            <a:endParaRPr lang="en-US" altLang="zh-CN" b="0" dirty="0" smtClean="0"/>
          </a:p>
          <a:p>
            <a:pPr lvl="1" eaLnBrk="1" hangingPunct="1"/>
            <a:endParaRPr lang="en-US" altLang="zh-CN" sz="1600" dirty="0" smtClean="0"/>
          </a:p>
          <a:p>
            <a:pPr lvl="1" eaLnBrk="1" hangingPunct="1"/>
            <a:endParaRPr lang="en-US" altLang="zh-CN" sz="1600" dirty="0" smtClean="0"/>
          </a:p>
          <a:p>
            <a:pPr lvl="1" eaLnBrk="1" hangingPunct="1"/>
            <a:endParaRPr lang="en-US" altLang="zh-CN" sz="1600"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专业影响力和贡献</a:t>
            </a:r>
            <a:endParaRPr lang="zh-CN" altLang="en-US" dirty="0"/>
          </a:p>
        </p:txBody>
      </p:sp>
      <p:sp>
        <p:nvSpPr>
          <p:cNvPr id="3" name="内容占位符 2"/>
          <p:cNvSpPr>
            <a:spLocks noGrp="1"/>
          </p:cNvSpPr>
          <p:nvPr>
            <p:ph idx="1"/>
          </p:nvPr>
        </p:nvSpPr>
        <p:spPr>
          <a:xfrm>
            <a:off x="685800" y="1600200"/>
            <a:ext cx="7543800" cy="3962400"/>
          </a:xfrm>
        </p:spPr>
        <p:txBody>
          <a:bodyPr/>
          <a:lstStyle/>
          <a:p>
            <a:pPr eaLnBrk="1" hangingPunct="1"/>
            <a:r>
              <a:rPr lang="zh-CN" altLang="en-US" dirty="0" smtClean="0"/>
              <a:t>专业课程的讲授</a:t>
            </a:r>
            <a:endParaRPr lang="en-US" altLang="zh-CN" dirty="0" smtClean="0"/>
          </a:p>
          <a:p>
            <a:pPr lvl="1" eaLnBrk="1" hangingPunct="1"/>
            <a:r>
              <a:rPr lang="en-US" altLang="zh-CN" b="0" dirty="0" smtClean="0"/>
              <a:t>BU</a:t>
            </a:r>
            <a:r>
              <a:rPr lang="zh-CN" altLang="en-US" b="0" dirty="0" smtClean="0"/>
              <a:t>内课程分享场景物件系统的设计</a:t>
            </a:r>
            <a:endParaRPr lang="en-US" altLang="zh-CN" b="0" dirty="0" smtClean="0"/>
          </a:p>
          <a:p>
            <a:pPr eaLnBrk="1" hangingPunct="1"/>
            <a:r>
              <a:rPr lang="zh-CN" altLang="en-US" dirty="0" smtClean="0"/>
              <a:t>流程</a:t>
            </a:r>
            <a:r>
              <a:rPr lang="en-US" altLang="zh-CN" dirty="0" smtClean="0"/>
              <a:t>/</a:t>
            </a:r>
            <a:r>
              <a:rPr lang="zh-CN" altLang="en-US" dirty="0" smtClean="0"/>
              <a:t>方法</a:t>
            </a:r>
            <a:r>
              <a:rPr lang="en-US" altLang="zh-CN" dirty="0" smtClean="0"/>
              <a:t>/</a:t>
            </a:r>
            <a:r>
              <a:rPr lang="zh-CN" altLang="en-US" dirty="0" smtClean="0"/>
              <a:t>工具的优化</a:t>
            </a:r>
            <a:endParaRPr lang="en-US" altLang="zh-CN" dirty="0" smtClean="0"/>
          </a:p>
          <a:p>
            <a:pPr lvl="1" eaLnBrk="1" hangingPunct="1"/>
            <a:r>
              <a:rPr lang="zh-CN" altLang="en-US" b="0" dirty="0" smtClean="0"/>
              <a:t>通过物件系统的迭代，组件化提高开发效率，</a:t>
            </a:r>
            <a:r>
              <a:rPr lang="en-US" altLang="zh-CN" b="0" dirty="0" smtClean="0"/>
              <a:t>archetype</a:t>
            </a:r>
            <a:r>
              <a:rPr lang="zh-CN" altLang="en-US" b="0" dirty="0" smtClean="0"/>
              <a:t>不断降低迭代成本，后期场景设计师几乎无返工现象</a:t>
            </a:r>
            <a:endParaRPr lang="en-US" altLang="zh-CN" b="0" dirty="0" smtClean="0"/>
          </a:p>
          <a:p>
            <a:pPr lvl="1" eaLnBrk="1" hangingPunct="1"/>
            <a:r>
              <a:rPr lang="zh-CN" altLang="en-US" b="0" dirty="0" smtClean="0"/>
              <a:t>成功将物件系统推广到角色组的</a:t>
            </a:r>
            <a:r>
              <a:rPr lang="en-US" altLang="zh-CN" b="0" dirty="0" smtClean="0"/>
              <a:t>item</a:t>
            </a:r>
            <a:r>
              <a:rPr lang="zh-CN" altLang="en-US" b="0" dirty="0" smtClean="0"/>
              <a:t>逻辑的使用</a:t>
            </a:r>
            <a:endParaRPr lang="en-US" altLang="zh-CN" b="0" dirty="0" smtClean="0"/>
          </a:p>
          <a:p>
            <a:pPr lvl="1" eaLnBrk="1" hangingPunct="1"/>
            <a:r>
              <a:rPr lang="zh-CN" altLang="en-US" b="0" dirty="0" smtClean="0"/>
              <a:t>数据分为静态动态思路优化了早期封装的动画系统，把静态数据共享，每个副本节约</a:t>
            </a:r>
            <a:r>
              <a:rPr lang="en-US" altLang="zh-CN" b="0" dirty="0" smtClean="0"/>
              <a:t>30M</a:t>
            </a:r>
            <a:r>
              <a:rPr lang="zh-CN" altLang="en-US" b="0" dirty="0" smtClean="0"/>
              <a:t>，同时学习了单进程多副本框架</a:t>
            </a:r>
            <a:endParaRPr lang="en-US" altLang="zh-CN" b="0" dirty="0" smtClean="0"/>
          </a:p>
          <a:p>
            <a:pPr lvl="1" eaLnBrk="1" hangingPunct="1"/>
            <a:r>
              <a:rPr lang="zh-CN" altLang="en-US" b="0" dirty="0" smtClean="0"/>
              <a:t>逻辑实现分层的思路推动怪物的一些系统开发</a:t>
            </a:r>
            <a:endParaRPr lang="en-US" altLang="zh-CN" b="0" dirty="0" smtClean="0"/>
          </a:p>
          <a:p>
            <a:pPr lvl="1" eaLnBrk="1" hangingPunct="1"/>
            <a:endParaRPr lang="en-US" altLang="zh-CN" sz="1200" dirty="0" smtClean="0"/>
          </a:p>
          <a:p>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28600" y="228600"/>
            <a:ext cx="6011863" cy="838200"/>
          </a:xfrm>
        </p:spPr>
        <p:txBody>
          <a:bodyPr/>
          <a:lstStyle/>
          <a:p>
            <a:pPr eaLnBrk="1" hangingPunct="1"/>
            <a:r>
              <a:rPr lang="zh-CN" altLang="en-US" dirty="0" smtClean="0">
                <a:latin typeface="微软雅黑" pitchFamily="34" charset="-122"/>
                <a:ea typeface="微软雅黑" pitchFamily="34" charset="-122"/>
              </a:rPr>
              <a:t>灵活</a:t>
            </a:r>
            <a:r>
              <a:rPr lang="zh-CN" altLang="en-US" dirty="0" smtClean="0">
                <a:latin typeface="微软雅黑" pitchFamily="34" charset="-122"/>
                <a:ea typeface="微软雅黑" pitchFamily="34" charset="-122"/>
              </a:rPr>
              <a:t>的组件模式</a:t>
            </a:r>
            <a:endParaRPr lang="zh-CN" altLang="en-US" dirty="0" smtClean="0">
              <a:latin typeface="微软雅黑" pitchFamily="34" charset="-122"/>
              <a:ea typeface="微软雅黑" pitchFamily="34" charset="-122"/>
            </a:endParaRPr>
          </a:p>
        </p:txBody>
      </p:sp>
      <p:sp>
        <p:nvSpPr>
          <p:cNvPr id="9219" name="Rectangle 3"/>
          <p:cNvSpPr>
            <a:spLocks noGrp="1" noChangeArrowheads="1"/>
          </p:cNvSpPr>
          <p:nvPr>
            <p:ph type="body" idx="1"/>
          </p:nvPr>
        </p:nvSpPr>
        <p:spPr>
          <a:xfrm>
            <a:off x="685800" y="1219200"/>
            <a:ext cx="8229600" cy="4572000"/>
          </a:xfrm>
        </p:spPr>
        <p:txBody>
          <a:bodyPr/>
          <a:lstStyle/>
          <a:p>
            <a:pPr eaLnBrk="1" hangingPunct="1"/>
            <a:r>
              <a:rPr lang="en-US" altLang="zh-CN" dirty="0" smtClean="0">
                <a:latin typeface="微软雅黑" pitchFamily="34" charset="-122"/>
                <a:ea typeface="微软雅黑" pitchFamily="34" charset="-122"/>
              </a:rPr>
              <a:t>Cry3</a:t>
            </a:r>
            <a:r>
              <a:rPr lang="zh-CN" altLang="en-US" dirty="0" smtClean="0">
                <a:latin typeface="微软雅黑" pitchFamily="34" charset="-122"/>
                <a:ea typeface="微软雅黑" pitchFamily="34" charset="-122"/>
              </a:rPr>
              <a:t>的物件系统</a:t>
            </a:r>
            <a:endParaRPr lang="en-US" altLang="zh-CN" dirty="0" smtClean="0">
              <a:latin typeface="微软雅黑" pitchFamily="34" charset="-122"/>
              <a:ea typeface="微软雅黑" pitchFamily="34" charset="-122"/>
            </a:endParaRPr>
          </a:p>
          <a:p>
            <a:pPr eaLnBrk="1" hangingPunct="1"/>
            <a:endParaRPr lang="en-US" altLang="zh-CN" dirty="0" smtClean="0"/>
          </a:p>
        </p:txBody>
      </p:sp>
      <p:pic>
        <p:nvPicPr>
          <p:cNvPr id="1032" name="Picture 8"/>
          <p:cNvPicPr>
            <a:picLocks noChangeAspect="1" noChangeArrowheads="1"/>
          </p:cNvPicPr>
          <p:nvPr/>
        </p:nvPicPr>
        <p:blipFill>
          <a:blip r:embed="rId3"/>
          <a:srcRect/>
          <a:stretch>
            <a:fillRect/>
          </a:stretch>
        </p:blipFill>
        <p:spPr bwMode="auto">
          <a:xfrm>
            <a:off x="2286000" y="1905000"/>
            <a:ext cx="3962400" cy="42195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04800" y="228600"/>
            <a:ext cx="6011863" cy="838200"/>
          </a:xfrm>
        </p:spPr>
        <p:txBody>
          <a:bodyPr/>
          <a:lstStyle/>
          <a:p>
            <a:pPr eaLnBrk="1" hangingPunct="1"/>
            <a:r>
              <a:rPr lang="zh-CN" altLang="en-US" dirty="0" smtClean="0"/>
              <a:t>工作感言</a:t>
            </a:r>
          </a:p>
        </p:txBody>
      </p:sp>
      <p:sp>
        <p:nvSpPr>
          <p:cNvPr id="19459" name="Rectangle 3"/>
          <p:cNvSpPr>
            <a:spLocks noGrp="1" noChangeArrowheads="1"/>
          </p:cNvSpPr>
          <p:nvPr>
            <p:ph type="body" idx="1"/>
          </p:nvPr>
        </p:nvSpPr>
        <p:spPr>
          <a:xfrm>
            <a:off x="609600" y="1295400"/>
            <a:ext cx="7543800" cy="4419600"/>
          </a:xfrm>
        </p:spPr>
        <p:txBody>
          <a:bodyPr/>
          <a:lstStyle/>
          <a:p>
            <a:pPr lvl="1" eaLnBrk="1" hangingPunct="1"/>
            <a:r>
              <a:rPr lang="zh-CN" altLang="en-US" sz="2400" dirty="0" smtClean="0"/>
              <a:t>面对工作中的不爽，不要抱怨，不要逃避，那是新的发光点，去试图解决，优化，看似简单工作也能做的出彩</a:t>
            </a:r>
            <a:endParaRPr lang="en-US" altLang="zh-CN" sz="2400" dirty="0" smtClean="0"/>
          </a:p>
          <a:p>
            <a:pPr lvl="1" eaLnBrk="1" hangingPunct="1"/>
            <a:endParaRPr lang="en-US" altLang="zh-CN" sz="1600" dirty="0" smtClean="0"/>
          </a:p>
          <a:p>
            <a:pPr lvl="1" eaLnBrk="1" hangingPunct="1"/>
            <a:endParaRPr lang="en-US" altLang="zh-CN" sz="1600" dirty="0" smtClean="0"/>
          </a:p>
          <a:p>
            <a:pPr lvl="1" eaLnBrk="1" hangingPunct="1"/>
            <a:endParaRPr lang="en-US" altLang="zh-CN" sz="16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28600" y="228600"/>
            <a:ext cx="6011863" cy="838200"/>
          </a:xfrm>
        </p:spPr>
        <p:txBody>
          <a:bodyPr/>
          <a:lstStyle/>
          <a:p>
            <a:pPr eaLnBrk="1" hangingPunct="1"/>
            <a:r>
              <a:rPr lang="en-US" altLang="zh-CN" dirty="0" smtClean="0">
                <a:latin typeface="微软雅黑" pitchFamily="34" charset="-122"/>
                <a:ea typeface="微软雅黑" pitchFamily="34" charset="-122"/>
              </a:rPr>
              <a:t>Cry3</a:t>
            </a:r>
            <a:r>
              <a:rPr lang="zh-CN" altLang="en-US" dirty="0" smtClean="0">
                <a:latin typeface="微软雅黑" pitchFamily="34" charset="-122"/>
                <a:ea typeface="微软雅黑" pitchFamily="34" charset="-122"/>
              </a:rPr>
              <a:t>的</a:t>
            </a:r>
            <a:r>
              <a:rPr lang="en-US" altLang="zh-CN" dirty="0" smtClean="0">
                <a:latin typeface="微软雅黑" pitchFamily="34" charset="-122"/>
                <a:ea typeface="微软雅黑" pitchFamily="34" charset="-122"/>
              </a:rPr>
              <a:t>Flow Graph</a:t>
            </a:r>
            <a:endParaRPr lang="zh-CN" altLang="en-US" dirty="0" smtClean="0">
              <a:latin typeface="微软雅黑" pitchFamily="34" charset="-122"/>
              <a:ea typeface="微软雅黑" pitchFamily="34" charset="-122"/>
            </a:endParaRPr>
          </a:p>
        </p:txBody>
      </p:sp>
      <p:sp>
        <p:nvSpPr>
          <p:cNvPr id="9219" name="Rectangle 3"/>
          <p:cNvSpPr>
            <a:spLocks noGrp="1" noChangeArrowheads="1"/>
          </p:cNvSpPr>
          <p:nvPr>
            <p:ph type="body" idx="1"/>
          </p:nvPr>
        </p:nvSpPr>
        <p:spPr>
          <a:xfrm>
            <a:off x="685800" y="1219200"/>
            <a:ext cx="8229600" cy="4572000"/>
          </a:xfrm>
        </p:spPr>
        <p:txBody>
          <a:bodyPr/>
          <a:lstStyle/>
          <a:p>
            <a:pPr eaLnBrk="1" hangingPunct="1"/>
            <a:r>
              <a:rPr lang="en-US" altLang="zh-CN" dirty="0" smtClean="0">
                <a:latin typeface="微软雅黑" pitchFamily="34" charset="-122"/>
                <a:ea typeface="微软雅黑" pitchFamily="34" charset="-122"/>
              </a:rPr>
              <a:t>Flow Graph </a:t>
            </a:r>
            <a:r>
              <a:rPr lang="zh-CN" altLang="en-US" dirty="0" smtClean="0">
                <a:latin typeface="微软雅黑" pitchFamily="34" charset="-122"/>
                <a:ea typeface="微软雅黑" pitchFamily="34" charset="-122"/>
              </a:rPr>
              <a:t>示例</a:t>
            </a:r>
            <a:endParaRPr lang="en-US" altLang="zh-CN" dirty="0" smtClean="0">
              <a:latin typeface="微软雅黑" pitchFamily="34" charset="-122"/>
              <a:ea typeface="微软雅黑" pitchFamily="34" charset="-122"/>
            </a:endParaRPr>
          </a:p>
          <a:p>
            <a:pPr eaLnBrk="1" hangingPunct="1"/>
            <a:endParaRPr lang="en-US" altLang="zh-CN" dirty="0" smtClean="0"/>
          </a:p>
        </p:txBody>
      </p:sp>
      <p:pic>
        <p:nvPicPr>
          <p:cNvPr id="4098" name="Picture 2"/>
          <p:cNvPicPr>
            <a:picLocks noChangeAspect="1" noChangeArrowheads="1"/>
          </p:cNvPicPr>
          <p:nvPr/>
        </p:nvPicPr>
        <p:blipFill>
          <a:blip r:embed="rId3"/>
          <a:srcRect/>
          <a:stretch>
            <a:fillRect/>
          </a:stretch>
        </p:blipFill>
        <p:spPr bwMode="auto">
          <a:xfrm>
            <a:off x="914399" y="1752600"/>
            <a:ext cx="7644095" cy="4114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28600" y="228600"/>
            <a:ext cx="6011863" cy="838200"/>
          </a:xfrm>
        </p:spPr>
        <p:txBody>
          <a:bodyPr/>
          <a:lstStyle/>
          <a:p>
            <a:pPr eaLnBrk="1" hangingPunct="1"/>
            <a:r>
              <a:rPr lang="zh-CN" altLang="en-US" dirty="0" smtClean="0">
                <a:latin typeface="微软雅黑" pitchFamily="34" charset="-122"/>
                <a:ea typeface="微软雅黑" pitchFamily="34" charset="-122"/>
              </a:rPr>
              <a:t>灵活的组件模式</a:t>
            </a:r>
            <a:endParaRPr lang="zh-CN" altLang="en-US" dirty="0" smtClean="0">
              <a:latin typeface="微软雅黑" pitchFamily="34" charset="-122"/>
              <a:ea typeface="微软雅黑" pitchFamily="34" charset="-122"/>
            </a:endParaRPr>
          </a:p>
        </p:txBody>
      </p:sp>
      <p:sp>
        <p:nvSpPr>
          <p:cNvPr id="9219" name="Rectangle 3"/>
          <p:cNvSpPr>
            <a:spLocks noGrp="1" noChangeArrowheads="1"/>
          </p:cNvSpPr>
          <p:nvPr>
            <p:ph type="body" idx="1"/>
          </p:nvPr>
        </p:nvSpPr>
        <p:spPr>
          <a:xfrm>
            <a:off x="685800" y="1219200"/>
            <a:ext cx="8229600" cy="4953000"/>
          </a:xfrm>
        </p:spPr>
        <p:txBody>
          <a:bodyPr/>
          <a:lstStyle/>
          <a:p>
            <a:pPr eaLnBrk="1" hangingPunct="1"/>
            <a:r>
              <a:rPr lang="zh-CN" altLang="en-US" dirty="0" smtClean="0">
                <a:latin typeface="微软雅黑" pitchFamily="34" charset="-122"/>
                <a:ea typeface="微软雅黑" pitchFamily="34" charset="-122"/>
              </a:rPr>
              <a:t>扩展后的</a:t>
            </a:r>
            <a:r>
              <a:rPr lang="zh-CN" altLang="en-US" dirty="0" smtClean="0">
                <a:latin typeface="微软雅黑" pitchFamily="34" charset="-122"/>
                <a:ea typeface="微软雅黑" pitchFamily="34" charset="-122"/>
              </a:rPr>
              <a:t>物件系统，</a:t>
            </a:r>
            <a:r>
              <a:rPr lang="zh-CN" altLang="en-US" dirty="0" smtClean="0">
                <a:latin typeface="微软雅黑" pitchFamily="34" charset="-122"/>
                <a:ea typeface="微软雅黑" pitchFamily="34" charset="-122"/>
              </a:rPr>
              <a:t>解决动态生成</a:t>
            </a:r>
            <a:endParaRPr lang="en-US" altLang="zh-CN" dirty="0" smtClean="0">
              <a:latin typeface="微软雅黑" pitchFamily="34" charset="-122"/>
              <a:ea typeface="微软雅黑" pitchFamily="34" charset="-122"/>
            </a:endParaRPr>
          </a:p>
        </p:txBody>
      </p:sp>
      <p:pic>
        <p:nvPicPr>
          <p:cNvPr id="2055" name="Picture 7"/>
          <p:cNvPicPr>
            <a:picLocks noChangeAspect="1" noChangeArrowheads="1"/>
          </p:cNvPicPr>
          <p:nvPr/>
        </p:nvPicPr>
        <p:blipFill>
          <a:blip r:embed="rId3"/>
          <a:srcRect/>
          <a:stretch>
            <a:fillRect/>
          </a:stretch>
        </p:blipFill>
        <p:spPr bwMode="auto">
          <a:xfrm>
            <a:off x="2286000" y="1905000"/>
            <a:ext cx="3962400" cy="41338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685800" y="1219200"/>
            <a:ext cx="8229600" cy="4572000"/>
          </a:xfrm>
        </p:spPr>
        <p:txBody>
          <a:bodyPr/>
          <a:lstStyle/>
          <a:p>
            <a:pPr eaLnBrk="1" hangingPunct="1"/>
            <a:r>
              <a:rPr lang="en-US" altLang="zh-CN" dirty="0" smtClean="0">
                <a:latin typeface="微软雅黑" pitchFamily="34" charset="-122"/>
                <a:ea typeface="微软雅黑" pitchFamily="34" charset="-122"/>
              </a:rPr>
              <a:t>LUA</a:t>
            </a:r>
            <a:r>
              <a:rPr lang="zh-CN" altLang="en-US" dirty="0" smtClean="0">
                <a:latin typeface="微软雅黑" pitchFamily="34" charset="-122"/>
                <a:ea typeface="微软雅黑" pitchFamily="34" charset="-122"/>
              </a:rPr>
              <a:t>脚本大量冗余</a:t>
            </a:r>
            <a:endParaRPr lang="en-US" altLang="zh-CN" dirty="0" smtClean="0">
              <a:latin typeface="微软雅黑" pitchFamily="34" charset="-122"/>
              <a:ea typeface="微软雅黑" pitchFamily="34" charset="-122"/>
            </a:endParaRPr>
          </a:p>
          <a:p>
            <a:pPr lvl="1" eaLnBrk="1" hangingPunct="1"/>
            <a:r>
              <a:rPr lang="en-US" altLang="zh-CN" b="0" dirty="0" smtClean="0">
                <a:latin typeface="微软雅黑" pitchFamily="34" charset="-122"/>
                <a:ea typeface="微软雅黑" pitchFamily="34" charset="-122"/>
              </a:rPr>
              <a:t>A = </a:t>
            </a:r>
          </a:p>
          <a:p>
            <a:pPr lvl="1" eaLnBrk="1" hangingPunct="1">
              <a:buNone/>
            </a:pPr>
            <a:r>
              <a:rPr lang="en-US" altLang="zh-CN" b="0" dirty="0" smtClean="0">
                <a:latin typeface="微软雅黑" pitchFamily="34" charset="-122"/>
                <a:ea typeface="微软雅黑" pitchFamily="34" charset="-122"/>
              </a:rPr>
              <a:t>	{</a:t>
            </a:r>
          </a:p>
          <a:p>
            <a:pPr lvl="2" eaLnBrk="1" hangingPunct="1">
              <a:buNone/>
            </a:pPr>
            <a:r>
              <a:rPr lang="en-US" altLang="zh-CN" b="0" dirty="0" smtClean="0">
                <a:latin typeface="微软雅黑" pitchFamily="34" charset="-122"/>
                <a:ea typeface="微软雅黑" pitchFamily="34" charset="-122"/>
              </a:rPr>
              <a:t>	</a:t>
            </a:r>
            <a:r>
              <a:rPr lang="en-US" altLang="zh-CN" b="0" dirty="0" err="1" smtClean="0">
                <a:latin typeface="微软雅黑" pitchFamily="34" charset="-122"/>
                <a:ea typeface="微软雅黑" pitchFamily="34" charset="-122"/>
              </a:rPr>
              <a:t>buffInfo</a:t>
            </a:r>
            <a:r>
              <a:rPr lang="en-US" altLang="zh-CN" b="0" dirty="0" smtClean="0">
                <a:latin typeface="微软雅黑" pitchFamily="34" charset="-122"/>
                <a:ea typeface="微软雅黑" pitchFamily="34" charset="-122"/>
              </a:rPr>
              <a:t> = “…”,</a:t>
            </a:r>
          </a:p>
          <a:p>
            <a:pPr lvl="2" eaLnBrk="1" hangingPunct="1">
              <a:buNone/>
            </a:pPr>
            <a:r>
              <a:rPr lang="en-US" altLang="zh-CN" b="0" dirty="0" smtClean="0">
                <a:latin typeface="微软雅黑" pitchFamily="34" charset="-122"/>
                <a:ea typeface="微软雅黑" pitchFamily="34" charset="-122"/>
              </a:rPr>
              <a:t>	Function </a:t>
            </a:r>
            <a:r>
              <a:rPr lang="en-US" altLang="zh-CN" b="0" dirty="0" err="1" smtClean="0">
                <a:latin typeface="微软雅黑" pitchFamily="34" charset="-122"/>
                <a:ea typeface="微软雅黑" pitchFamily="34" charset="-122"/>
              </a:rPr>
              <a:t>addbuff</a:t>
            </a:r>
            <a:endParaRPr lang="en-US" altLang="zh-CN" b="0" dirty="0" smtClean="0">
              <a:latin typeface="微软雅黑" pitchFamily="34" charset="-122"/>
              <a:ea typeface="微软雅黑" pitchFamily="34" charset="-122"/>
            </a:endParaRPr>
          </a:p>
          <a:p>
            <a:pPr lvl="1" eaLnBrk="1" hangingPunct="1">
              <a:buNone/>
            </a:pPr>
            <a:r>
              <a:rPr lang="en-US" altLang="zh-CN" b="0" dirty="0" smtClean="0">
                <a:latin typeface="微软雅黑" pitchFamily="34" charset="-122"/>
                <a:ea typeface="微软雅黑" pitchFamily="34" charset="-122"/>
              </a:rPr>
              <a:t>	}</a:t>
            </a:r>
          </a:p>
          <a:p>
            <a:pPr lvl="1" eaLnBrk="1" hangingPunct="1"/>
            <a:endParaRPr lang="en-US" altLang="zh-CN" b="0" dirty="0" smtClean="0">
              <a:latin typeface="微软雅黑" pitchFamily="34" charset="-122"/>
              <a:ea typeface="微软雅黑" pitchFamily="34" charset="-122"/>
            </a:endParaRPr>
          </a:p>
          <a:p>
            <a:pPr lvl="1" eaLnBrk="1" hangingPunct="1"/>
            <a:r>
              <a:rPr lang="en-US" altLang="zh-CN" b="0" dirty="0" smtClean="0">
                <a:latin typeface="微软雅黑" pitchFamily="34" charset="-122"/>
                <a:ea typeface="微软雅黑" pitchFamily="34" charset="-122"/>
              </a:rPr>
              <a:t>B = </a:t>
            </a:r>
          </a:p>
          <a:p>
            <a:pPr lvl="1" eaLnBrk="1" hangingPunct="1">
              <a:buNone/>
            </a:pPr>
            <a:r>
              <a:rPr lang="en-US" altLang="zh-CN" b="0" dirty="0" smtClean="0">
                <a:latin typeface="微软雅黑" pitchFamily="34" charset="-122"/>
                <a:ea typeface="微软雅黑" pitchFamily="34" charset="-122"/>
              </a:rPr>
              <a:t>	{</a:t>
            </a:r>
          </a:p>
          <a:p>
            <a:pPr lvl="2" eaLnBrk="1" hangingPunct="1">
              <a:buNone/>
            </a:pPr>
            <a:r>
              <a:rPr lang="en-US" altLang="zh-CN" b="0" dirty="0" smtClean="0">
                <a:latin typeface="微软雅黑" pitchFamily="34" charset="-122"/>
                <a:ea typeface="微软雅黑" pitchFamily="34" charset="-122"/>
              </a:rPr>
              <a:t>	</a:t>
            </a:r>
            <a:r>
              <a:rPr lang="en-US" altLang="zh-CN" b="0" dirty="0" err="1" smtClean="0">
                <a:latin typeface="微软雅黑" pitchFamily="34" charset="-122"/>
                <a:ea typeface="微软雅黑" pitchFamily="34" charset="-122"/>
              </a:rPr>
              <a:t>buffInfo</a:t>
            </a:r>
            <a:r>
              <a:rPr lang="en-US" altLang="zh-CN" b="0" dirty="0" smtClean="0">
                <a:latin typeface="微软雅黑" pitchFamily="34" charset="-122"/>
                <a:ea typeface="微软雅黑" pitchFamily="34" charset="-122"/>
              </a:rPr>
              <a:t> = “…”,</a:t>
            </a:r>
          </a:p>
          <a:p>
            <a:pPr lvl="2" eaLnBrk="1" hangingPunct="1">
              <a:buNone/>
            </a:pPr>
            <a:r>
              <a:rPr lang="en-US" altLang="zh-CN" b="0" dirty="0" smtClean="0">
                <a:latin typeface="微软雅黑" pitchFamily="34" charset="-122"/>
                <a:ea typeface="微软雅黑" pitchFamily="34" charset="-122"/>
              </a:rPr>
              <a:t>	Function </a:t>
            </a:r>
            <a:r>
              <a:rPr lang="en-US" altLang="zh-CN" b="0" dirty="0" err="1" smtClean="0">
                <a:latin typeface="微软雅黑" pitchFamily="34" charset="-122"/>
                <a:ea typeface="微软雅黑" pitchFamily="34" charset="-122"/>
              </a:rPr>
              <a:t>addbuff</a:t>
            </a:r>
            <a:endParaRPr lang="en-US" altLang="zh-CN" b="0" dirty="0" smtClean="0">
              <a:latin typeface="微软雅黑" pitchFamily="34" charset="-122"/>
              <a:ea typeface="微软雅黑" pitchFamily="34" charset="-122"/>
            </a:endParaRPr>
          </a:p>
          <a:p>
            <a:pPr lvl="1" eaLnBrk="1" hangingPunct="1">
              <a:buNone/>
            </a:pPr>
            <a:r>
              <a:rPr lang="en-US" altLang="zh-CN" b="0" dirty="0" smtClean="0">
                <a:latin typeface="微软雅黑" pitchFamily="34" charset="-122"/>
                <a:ea typeface="微软雅黑" pitchFamily="34" charset="-122"/>
              </a:rPr>
              <a:t>	}</a:t>
            </a:r>
            <a:endParaRPr lang="en-US" altLang="zh-CN" b="0" dirty="0" smtClean="0">
              <a:latin typeface="微软雅黑" pitchFamily="34" charset="-122"/>
              <a:ea typeface="微软雅黑" pitchFamily="34" charset="-122"/>
            </a:endParaRPr>
          </a:p>
          <a:p>
            <a:endParaRPr lang="en-US" altLang="zh-CN" sz="1600" b="0" dirty="0" smtClean="0">
              <a:latin typeface="宋体" charset="-122"/>
            </a:endParaRPr>
          </a:p>
        </p:txBody>
      </p:sp>
      <p:sp>
        <p:nvSpPr>
          <p:cNvPr id="91" name="Rectangle 2"/>
          <p:cNvSpPr>
            <a:spLocks noGrp="1" noChangeArrowheads="1"/>
          </p:cNvSpPr>
          <p:nvPr>
            <p:ph type="title"/>
          </p:nvPr>
        </p:nvSpPr>
        <p:spPr/>
        <p:txBody>
          <a:bodyPr/>
          <a:lstStyle/>
          <a:p>
            <a:pPr eaLnBrk="1" hangingPunct="1"/>
            <a:r>
              <a:rPr lang="zh-CN" altLang="en-US" dirty="0" smtClean="0">
                <a:latin typeface="微软雅黑" pitchFamily="34" charset="-122"/>
                <a:ea typeface="微软雅黑" pitchFamily="34" charset="-122"/>
              </a:rPr>
              <a:t>灵活的组件模式</a:t>
            </a:r>
            <a:endParaRPr lang="zh-CN" altLang="en-US"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685800" y="1219200"/>
            <a:ext cx="8229600" cy="4648200"/>
          </a:xfrm>
        </p:spPr>
        <p:txBody>
          <a:bodyPr/>
          <a:lstStyle/>
          <a:p>
            <a:pPr eaLnBrk="1" hangingPunct="1"/>
            <a:r>
              <a:rPr lang="zh-CN" altLang="en-US" dirty="0" smtClean="0">
                <a:latin typeface="微软雅黑" pitchFamily="34" charset="-122"/>
                <a:ea typeface="微软雅黑" pitchFamily="34" charset="-122"/>
              </a:rPr>
              <a:t>充分利用</a:t>
            </a:r>
            <a:r>
              <a:rPr lang="en-US" altLang="zh-CN" dirty="0" smtClean="0">
                <a:latin typeface="微软雅黑" pitchFamily="34" charset="-122"/>
                <a:ea typeface="微软雅黑" pitchFamily="34" charset="-122"/>
              </a:rPr>
              <a:t>LUA</a:t>
            </a:r>
            <a:r>
              <a:rPr lang="zh-CN" altLang="en-US" dirty="0" smtClean="0">
                <a:latin typeface="微软雅黑" pitchFamily="34" charset="-122"/>
                <a:ea typeface="微软雅黑" pitchFamily="34" charset="-122"/>
              </a:rPr>
              <a:t>的动态语言特性</a:t>
            </a:r>
            <a:endParaRPr lang="en-US" altLang="zh-CN" b="0" dirty="0" smtClean="0">
              <a:latin typeface="微软雅黑" pitchFamily="34" charset="-122"/>
              <a:ea typeface="微软雅黑" pitchFamily="34" charset="-122"/>
            </a:endParaRPr>
          </a:p>
          <a:p>
            <a:pPr lvl="1" eaLnBrk="1" hangingPunct="1"/>
            <a:r>
              <a:rPr lang="zh-CN" altLang="en-US" b="0" dirty="0" smtClean="0">
                <a:latin typeface="微软雅黑" pitchFamily="34" charset="-122"/>
                <a:ea typeface="微软雅黑" pitchFamily="34" charset="-122"/>
              </a:rPr>
              <a:t>利用</a:t>
            </a:r>
            <a:r>
              <a:rPr lang="en-US" altLang="zh-CN" b="0" dirty="0" err="1" smtClean="0">
                <a:latin typeface="微软雅黑" pitchFamily="34" charset="-122"/>
                <a:ea typeface="微软雅黑" pitchFamily="34" charset="-122"/>
              </a:rPr>
              <a:t>dofile</a:t>
            </a:r>
            <a:r>
              <a:rPr lang="zh-CN" altLang="en-US" b="0" dirty="0" smtClean="0">
                <a:latin typeface="微软雅黑" pitchFamily="34" charset="-122"/>
                <a:ea typeface="微软雅黑" pitchFamily="34" charset="-122"/>
              </a:rPr>
              <a:t>会执行全局函数的功能，预先定义各种全局函数</a:t>
            </a:r>
            <a:endParaRPr lang="en-US" altLang="zh-CN" b="0" dirty="0" smtClean="0">
              <a:latin typeface="微软雅黑" pitchFamily="34" charset="-122"/>
              <a:ea typeface="微软雅黑" pitchFamily="34" charset="-122"/>
            </a:endParaRPr>
          </a:p>
          <a:p>
            <a:pPr lvl="1" eaLnBrk="1" hangingPunct="1"/>
            <a:r>
              <a:rPr lang="en-US" altLang="zh-CN" b="0" dirty="0" smtClean="0">
                <a:latin typeface="微软雅黑" pitchFamily="34" charset="-122"/>
                <a:ea typeface="微软雅黑" pitchFamily="34" charset="-122"/>
              </a:rPr>
              <a:t>function </a:t>
            </a:r>
            <a:r>
              <a:rPr lang="en-US" altLang="zh-CN" b="0" dirty="0" err="1" smtClean="0">
                <a:latin typeface="微软雅黑" pitchFamily="34" charset="-122"/>
                <a:ea typeface="微软雅黑" pitchFamily="34" charset="-122"/>
              </a:rPr>
              <a:t>makeBuffModule</a:t>
            </a:r>
            <a:r>
              <a:rPr lang="en-US" altLang="zh-CN" b="0" dirty="0" smtClean="0">
                <a:latin typeface="微软雅黑" pitchFamily="34" charset="-122"/>
                <a:ea typeface="微软雅黑" pitchFamily="34" charset="-122"/>
              </a:rPr>
              <a:t>(table)</a:t>
            </a:r>
          </a:p>
          <a:p>
            <a:pPr lvl="2" eaLnBrk="1" hangingPunct="1">
              <a:buNone/>
            </a:pPr>
            <a:r>
              <a:rPr lang="en-US" altLang="zh-CN" b="0" dirty="0" smtClean="0">
                <a:latin typeface="微软雅黑" pitchFamily="34" charset="-122"/>
                <a:ea typeface="微软雅黑" pitchFamily="34" charset="-122"/>
              </a:rPr>
              <a:t>	</a:t>
            </a:r>
            <a:r>
              <a:rPr lang="en-US" altLang="zh-CN" b="0" dirty="0" err="1" smtClean="0">
                <a:latin typeface="微软雅黑" pitchFamily="34" charset="-122"/>
                <a:ea typeface="微软雅黑" pitchFamily="34" charset="-122"/>
              </a:rPr>
              <a:t>table.Properties.buffInfo</a:t>
            </a:r>
            <a:r>
              <a:rPr lang="en-US" altLang="zh-CN" b="0" dirty="0" smtClean="0">
                <a:latin typeface="微软雅黑" pitchFamily="34" charset="-122"/>
                <a:ea typeface="微软雅黑" pitchFamily="34" charset="-122"/>
              </a:rPr>
              <a:t> = {…}</a:t>
            </a:r>
          </a:p>
          <a:p>
            <a:pPr lvl="2" eaLnBrk="1" hangingPunct="1">
              <a:buNone/>
            </a:pPr>
            <a:r>
              <a:rPr lang="en-US" altLang="zh-CN" b="0" dirty="0" smtClean="0">
                <a:latin typeface="微软雅黑" pitchFamily="34" charset="-122"/>
                <a:ea typeface="微软雅黑" pitchFamily="34" charset="-122"/>
              </a:rPr>
              <a:t>	 function </a:t>
            </a:r>
            <a:r>
              <a:rPr lang="en-US" altLang="zh-CN" b="0" dirty="0" err="1" smtClean="0">
                <a:latin typeface="微软雅黑" pitchFamily="34" charset="-122"/>
                <a:ea typeface="微软雅黑" pitchFamily="34" charset="-122"/>
              </a:rPr>
              <a:t>table:AddBuff</a:t>
            </a:r>
            <a:r>
              <a:rPr lang="en-US" altLang="zh-CN" b="0" dirty="0" smtClean="0">
                <a:latin typeface="微软雅黑" pitchFamily="34" charset="-122"/>
                <a:ea typeface="微软雅黑" pitchFamily="34" charset="-122"/>
              </a:rPr>
              <a:t>()</a:t>
            </a:r>
          </a:p>
          <a:p>
            <a:pPr lvl="2" eaLnBrk="1" hangingPunct="1">
              <a:buNone/>
            </a:pPr>
            <a:r>
              <a:rPr lang="en-US" altLang="zh-CN" b="0" dirty="0" smtClean="0">
                <a:latin typeface="微软雅黑" pitchFamily="34" charset="-122"/>
                <a:ea typeface="微软雅黑" pitchFamily="34" charset="-122"/>
              </a:rPr>
              <a:t>		 add(</a:t>
            </a:r>
            <a:r>
              <a:rPr lang="en-US" altLang="zh-CN" b="0" dirty="0" err="1" smtClean="0">
                <a:latin typeface="微软雅黑" pitchFamily="34" charset="-122"/>
                <a:ea typeface="微软雅黑" pitchFamily="34" charset="-122"/>
              </a:rPr>
              <a:t>self,buffstring</a:t>
            </a:r>
            <a:r>
              <a:rPr lang="en-US" altLang="zh-CN" b="0" dirty="0" smtClean="0">
                <a:latin typeface="微软雅黑" pitchFamily="34" charset="-122"/>
                <a:ea typeface="微软雅黑" pitchFamily="34" charset="-122"/>
              </a:rPr>
              <a:t>)</a:t>
            </a:r>
          </a:p>
          <a:p>
            <a:pPr lvl="2" eaLnBrk="1" hangingPunct="1">
              <a:buNone/>
            </a:pPr>
            <a:r>
              <a:rPr lang="en-US" altLang="zh-CN" b="0" dirty="0" smtClean="0">
                <a:latin typeface="微软雅黑" pitchFamily="34" charset="-122"/>
                <a:ea typeface="微软雅黑" pitchFamily="34" charset="-122"/>
              </a:rPr>
              <a:t>		 …</a:t>
            </a:r>
          </a:p>
          <a:p>
            <a:pPr lvl="2" eaLnBrk="1" hangingPunct="1">
              <a:buNone/>
            </a:pPr>
            <a:r>
              <a:rPr lang="en-US" altLang="zh-CN" b="0" dirty="0" smtClean="0">
                <a:latin typeface="微软雅黑" pitchFamily="34" charset="-122"/>
                <a:ea typeface="微软雅黑" pitchFamily="34" charset="-122"/>
              </a:rPr>
              <a:t>	 end</a:t>
            </a:r>
          </a:p>
          <a:p>
            <a:pPr lvl="1" eaLnBrk="1" hangingPunct="1">
              <a:buNone/>
            </a:pPr>
            <a:r>
              <a:rPr lang="en-US" altLang="zh-CN" b="0" dirty="0" smtClean="0">
                <a:latin typeface="微软雅黑" pitchFamily="34" charset="-122"/>
                <a:ea typeface="微软雅黑" pitchFamily="34" charset="-122"/>
              </a:rPr>
              <a:t>	end;</a:t>
            </a:r>
          </a:p>
          <a:p>
            <a:pPr lvl="1" eaLnBrk="1" hangingPunct="1"/>
            <a:r>
              <a:rPr lang="en-US" altLang="zh-CN" b="0" dirty="0" err="1" smtClean="0">
                <a:latin typeface="微软雅黑" pitchFamily="34" charset="-122"/>
                <a:ea typeface="微软雅黑" pitchFamily="34" charset="-122"/>
              </a:rPr>
              <a:t>makeBuffModule</a:t>
            </a:r>
            <a:r>
              <a:rPr lang="en-US" altLang="zh-CN" b="0" dirty="0" smtClean="0">
                <a:latin typeface="微软雅黑" pitchFamily="34" charset="-122"/>
                <a:ea typeface="微软雅黑" pitchFamily="34" charset="-122"/>
              </a:rPr>
              <a:t>(A);</a:t>
            </a:r>
          </a:p>
          <a:p>
            <a:pPr lvl="1" eaLnBrk="1" hangingPunct="1">
              <a:buNone/>
            </a:pPr>
            <a:r>
              <a:rPr lang="en-US" altLang="zh-CN" b="0" dirty="0" smtClean="0">
                <a:latin typeface="微软雅黑" pitchFamily="34" charset="-122"/>
                <a:ea typeface="微软雅黑" pitchFamily="34" charset="-122"/>
              </a:rPr>
              <a:t>	A.lua</a:t>
            </a:r>
            <a:r>
              <a:rPr lang="zh-CN" altLang="en-US" b="0" dirty="0" smtClean="0">
                <a:latin typeface="微软雅黑" pitchFamily="34" charset="-122"/>
                <a:ea typeface="微软雅黑" pitchFamily="34" charset="-122"/>
              </a:rPr>
              <a:t>中调用，</a:t>
            </a:r>
            <a:r>
              <a:rPr lang="en-US" altLang="zh-CN" b="0" dirty="0" smtClean="0">
                <a:latin typeface="微软雅黑" pitchFamily="34" charset="-122"/>
                <a:ea typeface="微软雅黑" pitchFamily="34" charset="-122"/>
              </a:rPr>
              <a:t>A</a:t>
            </a:r>
            <a:r>
              <a:rPr lang="zh-CN" altLang="en-US" b="0" dirty="0" smtClean="0">
                <a:latin typeface="微软雅黑" pitchFamily="34" charset="-122"/>
                <a:ea typeface="微软雅黑" pitchFamily="34" charset="-122"/>
              </a:rPr>
              <a:t>就有了</a:t>
            </a:r>
            <a:r>
              <a:rPr lang="en-US" altLang="zh-CN" b="0" dirty="0" smtClean="0">
                <a:latin typeface="微软雅黑" pitchFamily="34" charset="-122"/>
                <a:ea typeface="微软雅黑" pitchFamily="34" charset="-122"/>
              </a:rPr>
              <a:t>buff</a:t>
            </a:r>
            <a:r>
              <a:rPr lang="zh-CN" altLang="en-US" b="0" dirty="0" smtClean="0">
                <a:latin typeface="微软雅黑" pitchFamily="34" charset="-122"/>
                <a:ea typeface="微软雅黑" pitchFamily="34" charset="-122"/>
              </a:rPr>
              <a:t>模块的属性和功能等</a:t>
            </a:r>
            <a:endParaRPr lang="en-US" altLang="zh-CN" b="0" dirty="0" smtClean="0">
              <a:latin typeface="微软雅黑" pitchFamily="34" charset="-122"/>
              <a:ea typeface="微软雅黑" pitchFamily="34" charset="-122"/>
            </a:endParaRPr>
          </a:p>
          <a:p>
            <a:pPr lvl="1" eaLnBrk="1" hangingPunct="1">
              <a:buNone/>
            </a:pPr>
            <a:r>
              <a:rPr lang="en-US" altLang="zh-CN" b="0" dirty="0" smtClean="0">
                <a:latin typeface="微软雅黑" pitchFamily="34" charset="-122"/>
                <a:ea typeface="微软雅黑" pitchFamily="34" charset="-122"/>
              </a:rPr>
              <a:t>	</a:t>
            </a:r>
            <a:r>
              <a:rPr lang="zh-CN" altLang="en-US" b="0" dirty="0" smtClean="0">
                <a:latin typeface="微软雅黑" pitchFamily="34" charset="-122"/>
                <a:ea typeface="微软雅黑" pitchFamily="34" charset="-122"/>
              </a:rPr>
              <a:t>调用完毕根据需要重载默认函数</a:t>
            </a:r>
            <a:endParaRPr lang="en-US" altLang="zh-CN" b="0" dirty="0" smtClean="0">
              <a:latin typeface="微软雅黑" pitchFamily="34" charset="-122"/>
              <a:ea typeface="微软雅黑" pitchFamily="34" charset="-122"/>
            </a:endParaRPr>
          </a:p>
          <a:p>
            <a:pPr lvl="1" eaLnBrk="1" hangingPunct="1"/>
            <a:endParaRPr lang="en-US" altLang="zh-CN" b="0" dirty="0" smtClean="0">
              <a:latin typeface="宋体" charset="-122"/>
            </a:endParaRPr>
          </a:p>
          <a:p>
            <a:endParaRPr lang="en-US" altLang="zh-CN" sz="1600" b="0" dirty="0" smtClean="0">
              <a:latin typeface="宋体" charset="-122"/>
            </a:endParaRPr>
          </a:p>
        </p:txBody>
      </p:sp>
      <p:sp>
        <p:nvSpPr>
          <p:cNvPr id="91" name="Rectangle 2"/>
          <p:cNvSpPr>
            <a:spLocks noGrp="1" noChangeArrowheads="1"/>
          </p:cNvSpPr>
          <p:nvPr>
            <p:ph type="title"/>
          </p:nvPr>
        </p:nvSpPr>
        <p:spPr/>
        <p:txBody>
          <a:bodyPr/>
          <a:lstStyle/>
          <a:p>
            <a:pPr eaLnBrk="1" hangingPunct="1"/>
            <a:r>
              <a:rPr lang="zh-CN" altLang="en-US" dirty="0" smtClean="0">
                <a:latin typeface="微软雅黑" pitchFamily="34" charset="-122"/>
                <a:ea typeface="微软雅黑" pitchFamily="34" charset="-122"/>
              </a:rPr>
              <a:t>消灭冗余</a:t>
            </a:r>
            <a:r>
              <a:rPr lang="en-US" altLang="zh-CN" dirty="0" smtClean="0">
                <a:latin typeface="微软雅黑" pitchFamily="34" charset="-122"/>
                <a:ea typeface="微软雅黑" pitchFamily="34" charset="-122"/>
              </a:rPr>
              <a:t>LUA</a:t>
            </a:r>
            <a:r>
              <a:rPr lang="zh-CN" altLang="en-US" dirty="0" smtClean="0">
                <a:latin typeface="微软雅黑" pitchFamily="34" charset="-122"/>
                <a:ea typeface="微软雅黑" pitchFamily="34" charset="-122"/>
              </a:rPr>
              <a:t>代码</a:t>
            </a:r>
            <a:endParaRPr lang="zh-CN" altLang="en-US"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685800" y="1219200"/>
            <a:ext cx="8229600" cy="4419600"/>
          </a:xfrm>
        </p:spPr>
        <p:txBody>
          <a:bodyPr/>
          <a:lstStyle/>
          <a:p>
            <a:pPr eaLnBrk="1" hangingPunct="1"/>
            <a:r>
              <a:rPr lang="zh-CN" altLang="en-US" dirty="0" smtClean="0">
                <a:latin typeface="微软雅黑" pitchFamily="34" charset="-122"/>
                <a:ea typeface="微软雅黑" pitchFamily="34" charset="-122"/>
              </a:rPr>
              <a:t>动态物件的开发流程优化</a:t>
            </a:r>
            <a:endParaRPr lang="en-US" altLang="zh-CN" dirty="0" smtClean="0">
              <a:latin typeface="微软雅黑" pitchFamily="34" charset="-122"/>
              <a:ea typeface="微软雅黑" pitchFamily="34" charset="-122"/>
            </a:endParaRPr>
          </a:p>
          <a:p>
            <a:pPr lvl="1" eaLnBrk="1" hangingPunct="1"/>
            <a:r>
              <a:rPr lang="en-US" altLang="zh-CN" b="0" dirty="0" smtClean="0">
                <a:latin typeface="微软雅黑" pitchFamily="34" charset="-122"/>
                <a:ea typeface="微软雅黑" pitchFamily="34" charset="-122"/>
              </a:rPr>
              <a:t>BT</a:t>
            </a:r>
            <a:r>
              <a:rPr lang="zh-CN" altLang="en-US" b="0" dirty="0" smtClean="0">
                <a:latin typeface="微软雅黑" pitchFamily="34" charset="-122"/>
                <a:ea typeface="微软雅黑" pitchFamily="34" charset="-122"/>
              </a:rPr>
              <a:t>优势：支持动态创建，有项目内完善的编辑器和</a:t>
            </a:r>
            <a:r>
              <a:rPr lang="en-US" altLang="zh-CN" b="0" dirty="0" smtClean="0">
                <a:latin typeface="微软雅黑" pitchFamily="34" charset="-122"/>
                <a:ea typeface="微软雅黑" pitchFamily="34" charset="-122"/>
              </a:rPr>
              <a:t>debug</a:t>
            </a:r>
            <a:r>
              <a:rPr lang="zh-CN" altLang="en-US" b="0" dirty="0" smtClean="0">
                <a:latin typeface="微软雅黑" pitchFamily="34" charset="-122"/>
                <a:ea typeface="微软雅黑" pitchFamily="34" charset="-122"/>
              </a:rPr>
              <a:t>工具，支持远程调试 </a:t>
            </a:r>
            <a:endParaRPr lang="en-US" altLang="zh-CN" b="0" dirty="0" smtClean="0">
              <a:latin typeface="微软雅黑" pitchFamily="34" charset="-122"/>
              <a:ea typeface="微软雅黑" pitchFamily="34" charset="-122"/>
            </a:endParaRPr>
          </a:p>
          <a:p>
            <a:pPr lvl="1" eaLnBrk="1" hangingPunct="1"/>
            <a:r>
              <a:rPr lang="zh-CN" altLang="en-US" b="0" dirty="0" smtClean="0">
                <a:latin typeface="微软雅黑" pitchFamily="34" charset="-122"/>
                <a:ea typeface="微软雅黑" pitchFamily="34" charset="-122"/>
              </a:rPr>
              <a:t>缺点：物件间相互引用没有</a:t>
            </a:r>
            <a:r>
              <a:rPr lang="en-US" altLang="zh-CN" b="0" dirty="0" smtClean="0">
                <a:latin typeface="微软雅黑" pitchFamily="34" charset="-122"/>
                <a:ea typeface="微软雅黑" pitchFamily="34" charset="-122"/>
              </a:rPr>
              <a:t>flow graph</a:t>
            </a:r>
            <a:r>
              <a:rPr lang="zh-CN" altLang="en-US" b="0" dirty="0" smtClean="0">
                <a:latin typeface="微软雅黑" pitchFamily="34" charset="-122"/>
                <a:ea typeface="微软雅黑" pitchFamily="34" charset="-122"/>
              </a:rPr>
              <a:t>直观</a:t>
            </a:r>
            <a:endParaRPr lang="en-US" altLang="zh-CN" b="0" dirty="0" smtClean="0">
              <a:latin typeface="微软雅黑" pitchFamily="34" charset="-122"/>
              <a:ea typeface="微软雅黑" pitchFamily="34" charset="-122"/>
            </a:endParaRPr>
          </a:p>
          <a:p>
            <a:pPr lvl="1" eaLnBrk="1" hangingPunct="1"/>
            <a:r>
              <a:rPr lang="zh-CN" altLang="en-US" b="0" dirty="0" smtClean="0">
                <a:latin typeface="微软雅黑" pitchFamily="34" charset="-122"/>
                <a:ea typeface="微软雅黑" pitchFamily="34" charset="-122"/>
              </a:rPr>
              <a:t>直接关系通过组件解决，间接关系无这类需求</a:t>
            </a:r>
            <a:endParaRPr lang="en-US" altLang="zh-CN" b="0" dirty="0" smtClean="0">
              <a:latin typeface="微软雅黑" pitchFamily="34" charset="-122"/>
              <a:ea typeface="微软雅黑" pitchFamily="34" charset="-122"/>
            </a:endParaRPr>
          </a:p>
          <a:p>
            <a:endParaRPr lang="en-US" altLang="zh-CN" sz="1600" b="0" dirty="0" smtClean="0">
              <a:latin typeface="宋体" charset="-122"/>
            </a:endParaRPr>
          </a:p>
        </p:txBody>
      </p:sp>
      <p:sp>
        <p:nvSpPr>
          <p:cNvPr id="91" name="Rectangle 2"/>
          <p:cNvSpPr>
            <a:spLocks noGrp="1" noChangeArrowheads="1"/>
          </p:cNvSpPr>
          <p:nvPr>
            <p:ph type="title"/>
          </p:nvPr>
        </p:nvSpPr>
        <p:spPr/>
        <p:txBody>
          <a:bodyPr/>
          <a:lstStyle/>
          <a:p>
            <a:pPr eaLnBrk="1" hangingPunct="1"/>
            <a:r>
              <a:rPr lang="en-US" altLang="zh-CN" dirty="0" smtClean="0">
                <a:latin typeface="微软雅黑" pitchFamily="34" charset="-122"/>
                <a:ea typeface="微软雅黑" pitchFamily="34" charset="-122"/>
              </a:rPr>
              <a:t>BT</a:t>
            </a:r>
            <a:r>
              <a:rPr lang="zh-CN" altLang="en-US" dirty="0" smtClean="0">
                <a:latin typeface="微软雅黑" pitchFamily="34" charset="-122"/>
                <a:ea typeface="微软雅黑" pitchFamily="34" charset="-122"/>
              </a:rPr>
              <a:t>功能集成助力逻辑开发</a:t>
            </a:r>
            <a:endParaRPr lang="zh-CN" altLang="en-US"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微软雅黑" pitchFamily="34" charset="-122"/>
                <a:ea typeface="微软雅黑" pitchFamily="34" charset="-122"/>
              </a:rPr>
              <a:t>BT</a:t>
            </a:r>
            <a:r>
              <a:rPr lang="zh-CN" altLang="en-US" dirty="0" smtClean="0">
                <a:latin typeface="微软雅黑" pitchFamily="34" charset="-122"/>
                <a:ea typeface="微软雅黑" pitchFamily="34" charset="-122"/>
              </a:rPr>
              <a:t>功能集成助力逻辑开发</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r>
              <a:rPr lang="en-US" altLang="zh-CN" dirty="0" smtClean="0"/>
              <a:t>BT</a:t>
            </a:r>
            <a:r>
              <a:rPr lang="zh-CN" altLang="en-US" dirty="0" smtClean="0"/>
              <a:t>截图</a:t>
            </a:r>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2006_03_09_Tencent_QQ.COM_Template">
  <a:themeElements>
    <a:clrScheme name="2006_03_09_Tencent_QQ.COM_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2006_03_09_Tencent_QQ.COM_Template">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outerShdw dist="53882" dir="2700000" algn="ctr" rotWithShape="0">
            <a:srgbClr val="969696"/>
          </a:outerShdw>
        </a:effectLst>
      </a:spPr>
      <a:bodyPr vert="horz" wrap="square" lIns="90000" tIns="46800" rIns="90000" bIns="4680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sz="1600" b="1" i="0" u="none" strike="noStrike" cap="none" normalizeH="0" baseline="0" smtClean="0">
            <a:ln>
              <a:noFill/>
            </a:ln>
            <a:solidFill>
              <a:schemeClr val="tx1"/>
            </a:solidFill>
            <a:effectLst/>
            <a:latin typeface="楷体"/>
            <a:ea typeface="楷体"/>
            <a:cs typeface="楷体"/>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outerShdw dist="53882" dir="2700000" algn="ctr" rotWithShape="0">
            <a:srgbClr val="969696"/>
          </a:outerShdw>
        </a:effectLst>
      </a:spPr>
      <a:bodyPr vert="horz" wrap="square" lIns="90000" tIns="46800" rIns="90000" bIns="4680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sz="1600" b="1" i="0" u="none" strike="noStrike" cap="none" normalizeH="0" baseline="0" smtClean="0">
            <a:ln>
              <a:noFill/>
            </a:ln>
            <a:solidFill>
              <a:schemeClr val="tx1"/>
            </a:solidFill>
            <a:effectLst/>
            <a:latin typeface="楷体"/>
            <a:ea typeface="楷体"/>
            <a:cs typeface="楷体"/>
          </a:defRPr>
        </a:defPPr>
      </a:lstStyle>
    </a:lnDef>
  </a:objectDefaults>
  <a:extraClrSchemeLst>
    <a:extraClrScheme>
      <a:clrScheme name="2006_03_09_Tencent_QQ.COM_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006_03_09_Tencent_QQ.COM_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006_03_09_Tencent_QQ.COM_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006_03_09_Tencent_QQ.COM_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006_03_09_Tencent_QQ.COM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006_03_09_Tencent_QQ.COM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006_03_09_Tencent_QQ.COM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14673</TotalTime>
  <Pages>0</Pages>
  <Words>1885</Words>
  <Characters>0</Characters>
  <Application>Microsoft Office PowerPoint</Application>
  <DocSecurity>0</DocSecurity>
  <PresentationFormat>全屏显示(4:3)</PresentationFormat>
  <Lines>0</Lines>
  <Paragraphs>218</Paragraphs>
  <Slides>30</Slides>
  <Notes>28</Notes>
  <HiddenSlides>0</HiddenSlides>
  <MMClips>0</MMClips>
  <ScaleCrop>false</ScaleCrop>
  <HeadingPairs>
    <vt:vector size="4" baseType="variant">
      <vt:variant>
        <vt:lpstr>主题</vt:lpstr>
      </vt:variant>
      <vt:variant>
        <vt:i4>1</vt:i4>
      </vt:variant>
      <vt:variant>
        <vt:lpstr>幻灯片标题</vt:lpstr>
      </vt:variant>
      <vt:variant>
        <vt:i4>30</vt:i4>
      </vt:variant>
    </vt:vector>
  </HeadingPairs>
  <TitlesOfParts>
    <vt:vector size="31" baseType="lpstr">
      <vt:lpstr>2006_03_09_Tencent_QQ.COM_Template</vt:lpstr>
      <vt:lpstr>软件开发类_客户端前台通道面试陈述 </vt:lpstr>
      <vt:lpstr>个人经历概述</vt:lpstr>
      <vt:lpstr>灵活的组件模式</vt:lpstr>
      <vt:lpstr>Cry3的Flow Graph</vt:lpstr>
      <vt:lpstr>灵活的组件模式</vt:lpstr>
      <vt:lpstr>灵活的组件模式</vt:lpstr>
      <vt:lpstr>消灭冗余LUA代码</vt:lpstr>
      <vt:lpstr>BT功能集成助力逻辑开发</vt:lpstr>
      <vt:lpstr>BT功能集成助力逻辑开发</vt:lpstr>
      <vt:lpstr>场景物件系统架构</vt:lpstr>
      <vt:lpstr>场景不需要恢复逻辑同步方案</vt:lpstr>
      <vt:lpstr>场景需要恢复逻辑同步方案</vt:lpstr>
      <vt:lpstr>场景恢复逻辑方案及优化</vt:lpstr>
      <vt:lpstr>场景物件关卡设计流程改进</vt:lpstr>
      <vt:lpstr>场景物件的表现力强化</vt:lpstr>
      <vt:lpstr>场景物件的表现力强化</vt:lpstr>
      <vt:lpstr>场景物件的表现力强化</vt:lpstr>
      <vt:lpstr>场景物件的表现力强化</vt:lpstr>
      <vt:lpstr>场景物件的表现力强化</vt:lpstr>
      <vt:lpstr>场景物件的表现力强化</vt:lpstr>
      <vt:lpstr>植被绑定多包围体功能开发</vt:lpstr>
      <vt:lpstr>植被绑定多包围体功能开发</vt:lpstr>
      <vt:lpstr>扩展功能优化</vt:lpstr>
      <vt:lpstr>丰富多样的怪物特殊玩法</vt:lpstr>
      <vt:lpstr>丰富多样的怪物特殊玩法</vt:lpstr>
      <vt:lpstr>专业领域专长和不足（结合通道能力标准）</vt:lpstr>
      <vt:lpstr>专业领域专长和不足（结合通道能力标准）</vt:lpstr>
      <vt:lpstr>专业影响力和贡献</vt:lpstr>
      <vt:lpstr>专业影响力和贡献</vt:lpstr>
      <vt:lpstr>工作感言</vt:lpstr>
    </vt:vector>
  </TitlesOfParts>
  <Company>TENCENT</Company>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腾讯网母品牌统一文档模版</dc:title>
  <dc:creator>Administrator</dc:creator>
  <cp:lastModifiedBy>MC SYSTEM</cp:lastModifiedBy>
  <cp:revision>945</cp:revision>
  <cp:lastPrinted>1899-12-30T00:00:00Z</cp:lastPrinted>
  <dcterms:created xsi:type="dcterms:W3CDTF">2006-03-09T11:35:13Z</dcterms:created>
  <dcterms:modified xsi:type="dcterms:W3CDTF">2014-08-28T20:32:37Z</dcterms:modified>
</cp:coreProperties>
</file>