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60" r:id="rId5"/>
    <p:sldId id="258" r:id="rId6"/>
    <p:sldId id="291" r:id="rId7"/>
    <p:sldId id="259" r:id="rId8"/>
    <p:sldId id="261" r:id="rId9"/>
    <p:sldId id="262" r:id="rId10"/>
    <p:sldId id="292" r:id="rId11"/>
    <p:sldId id="263" r:id="rId12"/>
    <p:sldId id="265" r:id="rId13"/>
    <p:sldId id="266" r:id="rId14"/>
    <p:sldId id="264" r:id="rId15"/>
    <p:sldId id="267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271" r:id="rId34"/>
    <p:sldId id="269" r:id="rId35"/>
    <p:sldId id="276" r:id="rId36"/>
    <p:sldId id="311" r:id="rId37"/>
    <p:sldId id="314" r:id="rId38"/>
    <p:sldId id="310" r:id="rId39"/>
    <p:sldId id="321" r:id="rId40"/>
    <p:sldId id="270" r:id="rId41"/>
    <p:sldId id="315" r:id="rId42"/>
    <p:sldId id="316" r:id="rId43"/>
    <p:sldId id="320" r:id="rId44"/>
    <p:sldId id="317" r:id="rId45"/>
    <p:sldId id="319" r:id="rId46"/>
    <p:sldId id="285" r:id="rId47"/>
    <p:sldId id="284" r:id="rId48"/>
    <p:sldId id="286" r:id="rId49"/>
    <p:sldId id="31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游戏开发中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封装及应用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046942" cy="25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Test.lua</a:t>
            </a:r>
          </a:p>
          <a:p>
            <a:pPr>
              <a:buNone/>
            </a:pPr>
            <a:r>
              <a:rPr lang="en-US" altLang="zh-CN" dirty="0" smtClean="0"/>
              <a:t>	function add 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7000" dirty="0" smtClean="0"/>
              <a:t>LUATest.cpp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lua_State</a:t>
            </a:r>
            <a:r>
              <a:rPr lang="en-US" sz="7000" dirty="0" smtClean="0"/>
              <a:t>* L = </a:t>
            </a:r>
            <a:r>
              <a:rPr lang="en-US" sz="7000" dirty="0" err="1" smtClean="0"/>
              <a:t>lua_open</a:t>
            </a:r>
            <a:r>
              <a:rPr lang="en-US" sz="7000" dirty="0" smtClean="0"/>
              <a:t>();  </a:t>
            </a:r>
          </a:p>
          <a:p>
            <a:pPr>
              <a:buNone/>
            </a:pPr>
            <a:r>
              <a:rPr lang="en-US" altLang="zh-CN" sz="7000" dirty="0" smtClean="0"/>
              <a:t>	</a:t>
            </a:r>
            <a:r>
              <a:rPr lang="en-US" sz="7000" dirty="0" err="1" smtClean="0"/>
              <a:t>luaL_dofile</a:t>
            </a:r>
            <a:r>
              <a:rPr lang="en-US" sz="7000" dirty="0" smtClean="0"/>
              <a:t>(L, ”Test.lua”);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lua_getglobal</a:t>
            </a:r>
            <a:r>
              <a:rPr lang="en-US" sz="7000" dirty="0" smtClean="0"/>
              <a:t>(L, “add");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 2.0);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lua_pushnumber</a:t>
            </a:r>
            <a:r>
              <a:rPr lang="en-US" sz="7000" dirty="0" smtClean="0"/>
              <a:t>(L,1.0);</a:t>
            </a:r>
          </a:p>
          <a:p>
            <a:pPr>
              <a:buNone/>
            </a:pPr>
            <a:r>
              <a:rPr lang="en-US" altLang="zh-CN" sz="7000" dirty="0" smtClean="0"/>
              <a:t>    if</a:t>
            </a:r>
            <a:r>
              <a:rPr lang="en-US" sz="7000" dirty="0" smtClean="0"/>
              <a:t> (0 != </a:t>
            </a:r>
            <a:r>
              <a:rPr lang="en-US" sz="7000" dirty="0" err="1" smtClean="0"/>
              <a:t>lua_pcall</a:t>
            </a:r>
            <a:r>
              <a:rPr lang="en-US" sz="7000" dirty="0" smtClean="0"/>
              <a:t>(L, 2, 1, 0))   { 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(L,1);}</a:t>
            </a:r>
          </a:p>
          <a:p>
            <a:pPr>
              <a:buNone/>
            </a:pPr>
            <a:r>
              <a:rPr lang="en-US" sz="7000" dirty="0" smtClean="0"/>
              <a:t>	float  result = </a:t>
            </a:r>
            <a:r>
              <a:rPr lang="en-US" sz="7000" dirty="0" err="1" smtClean="0"/>
              <a:t>lua_tonumber</a:t>
            </a:r>
            <a:r>
              <a:rPr lang="en-US" sz="7000" dirty="0" smtClean="0"/>
              <a:t>(L, -1);  </a:t>
            </a:r>
          </a:p>
          <a:p>
            <a:pPr>
              <a:buNone/>
            </a:pPr>
            <a:r>
              <a:rPr lang="en-US" sz="7000" dirty="0" smtClean="0"/>
              <a:t>	</a:t>
            </a:r>
            <a:r>
              <a:rPr lang="en-US" sz="7000" dirty="0" err="1" smtClean="0"/>
              <a:t>lua_pop</a:t>
            </a:r>
            <a:r>
              <a:rPr lang="en-US" sz="7000" dirty="0" smtClean="0"/>
              <a:t>(L, 1);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的栈用的是全局栈，所以一定要做好相关的清理工作，即使不做错误处理，也要把错误提示字符串出栈</a:t>
            </a:r>
            <a:endParaRPr lang="en-US" altLang="zh-CN" dirty="0" smtClean="0"/>
          </a:p>
          <a:p>
            <a:r>
              <a:rPr lang="en-US" altLang="zh-CN" dirty="0" err="1" smtClean="0"/>
              <a:t>Lua_pop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L,n</a:t>
            </a:r>
            <a:r>
              <a:rPr lang="en-US" altLang="zh-CN" dirty="0" smtClean="0"/>
              <a:t>),</a:t>
            </a:r>
            <a:r>
              <a:rPr lang="zh-CN" altLang="en-US" dirty="0" smtClean="0"/>
              <a:t>代表把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指针向下移动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，也就是把上边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个元素出栈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</a:t>
            </a:r>
            <a:r>
              <a:rPr lang="zh-CN" altLang="en-US" dirty="0" smtClean="0"/>
              <a:t>的</a:t>
            </a:r>
            <a:r>
              <a:rPr lang="en-US" dirty="0" smtClean="0"/>
              <a:t>LUA</a:t>
            </a:r>
            <a:r>
              <a:rPr lang="zh-CN" altLang="en-US" dirty="0" smtClean="0"/>
              <a:t>回调举例</a:t>
            </a:r>
            <a:endParaRPr lang="en-US" dirty="0" smtClean="0"/>
          </a:p>
          <a:p>
            <a:r>
              <a:rPr lang="en-US" altLang="zh-CN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sub(</a:t>
            </a:r>
            <a:r>
              <a:rPr lang="en-US" dirty="0" err="1" smtClean="0"/>
              <a:t>lua_State</a:t>
            </a:r>
            <a:r>
              <a:rPr lang="en-US" dirty="0" smtClean="0"/>
              <a:t> * L)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        double op1 = </a:t>
            </a:r>
            <a:r>
              <a:rPr lang="en-US" dirty="0" err="1" smtClean="0"/>
              <a:t>lua_tonumber</a:t>
            </a:r>
            <a:r>
              <a:rPr lang="en-US" dirty="0" smtClean="0"/>
              <a:t>(L,1); </a:t>
            </a:r>
          </a:p>
          <a:p>
            <a:pPr>
              <a:buNone/>
            </a:pPr>
            <a:r>
              <a:rPr lang="en-US" dirty="0" smtClean="0"/>
              <a:t>		double op2 = </a:t>
            </a:r>
            <a:r>
              <a:rPr lang="en-US" dirty="0" err="1" smtClean="0"/>
              <a:t>lua_tonumber</a:t>
            </a:r>
            <a:r>
              <a:rPr lang="en-US" dirty="0" smtClean="0"/>
              <a:t> (L,2);                 	</a:t>
            </a:r>
            <a:r>
              <a:rPr lang="en-US" dirty="0" err="1" smtClean="0"/>
              <a:t>lua_pushnumber</a:t>
            </a:r>
            <a:r>
              <a:rPr lang="en-US" dirty="0" smtClean="0"/>
              <a:t>(L,op1 - op2); </a:t>
            </a:r>
          </a:p>
          <a:p>
            <a:pPr>
              <a:buNone/>
            </a:pPr>
            <a:r>
              <a:rPr lang="en-US" dirty="0" smtClean="0"/>
              <a:t>          return 1; 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lua_State</a:t>
            </a:r>
            <a:r>
              <a:rPr lang="en-US" dirty="0" smtClean="0"/>
              <a:t>* L = </a:t>
            </a:r>
            <a:r>
              <a:rPr lang="en-US" dirty="0" err="1" smtClean="0"/>
              <a:t>luaL_newstate</a:t>
            </a:r>
            <a:r>
              <a:rPr lang="en-US" dirty="0" smtClean="0"/>
              <a:t>(); 	</a:t>
            </a:r>
            <a:r>
              <a:rPr lang="en-US" dirty="0" err="1" smtClean="0"/>
              <a:t>lua_register</a:t>
            </a:r>
            <a:r>
              <a:rPr lang="en-US" dirty="0" smtClean="0"/>
              <a:t>(L, “</a:t>
            </a:r>
            <a:r>
              <a:rPr lang="en-US" altLang="zh-CN" dirty="0" smtClean="0"/>
              <a:t>sub</a:t>
            </a:r>
            <a:r>
              <a:rPr lang="en-US" dirty="0" smtClean="0"/>
              <a:t>", </a:t>
            </a:r>
            <a:r>
              <a:rPr lang="en-US" altLang="zh-CN" dirty="0" smtClean="0"/>
              <a:t>sub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const char* </a:t>
            </a:r>
            <a:r>
              <a:rPr lang="en-US" dirty="0" err="1" smtClean="0"/>
              <a:t>testfunc</a:t>
            </a:r>
            <a:r>
              <a:rPr lang="en-US" dirty="0" smtClean="0"/>
              <a:t> = “print(sub(1.0,2.0))”;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luaL_dostring</a:t>
            </a:r>
            <a:r>
              <a:rPr lang="en-US" dirty="0" smtClean="0"/>
              <a:t>(</a:t>
            </a:r>
            <a:r>
              <a:rPr lang="en-US" dirty="0" err="1" smtClean="0"/>
              <a:t>L,testfunc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lua_close</a:t>
            </a:r>
            <a:r>
              <a:rPr lang="en-US" dirty="0" smtClean="0"/>
              <a:t>(L); 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常用功能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俗称元表，面向对象功能的基础</a:t>
            </a:r>
            <a:endParaRPr lang="en-US" altLang="zh-CN" dirty="0" smtClean="0"/>
          </a:p>
          <a:p>
            <a:r>
              <a:rPr lang="en-US" altLang="zh-CN" dirty="0" smtClean="0"/>
              <a:t>table A  table B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的元表，并且</a:t>
            </a:r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r>
              <a:rPr lang="zh-CN" altLang="en-US" dirty="0" smtClean="0"/>
              <a:t>则当索引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中不存在的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的时候，会到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中去查找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__index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__index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metamethod</a:t>
            </a:r>
            <a:endParaRPr lang="en-US" altLang="zh-CN" dirty="0" smtClean="0"/>
          </a:p>
          <a:p>
            <a:r>
              <a:rPr lang="zh-CN" altLang="en-US" dirty="0" smtClean="0"/>
              <a:t>如果用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来理解，那就是默认操作符，而且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里也可以重载默认操作符（函数）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Window = {} 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 = {x=0, y=0, width=100, height=100, } </a:t>
            </a:r>
          </a:p>
          <a:p>
            <a:pPr>
              <a:buNone/>
            </a:pPr>
            <a:r>
              <a:rPr lang="en-US" altLang="zh-CN" dirty="0" smtClean="0"/>
              <a:t>    Window.mt = {} </a:t>
            </a:r>
          </a:p>
          <a:p>
            <a:pPr>
              <a:buNone/>
            </a:pPr>
            <a:r>
              <a:rPr lang="en-US" altLang="zh-CN" dirty="0" smtClean="0"/>
              <a:t>    function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 (o) 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setmetatable</a:t>
            </a:r>
            <a:r>
              <a:rPr lang="en-US" altLang="zh-CN" dirty="0" smtClean="0"/>
              <a:t>(o, Window.mt) </a:t>
            </a:r>
          </a:p>
          <a:p>
            <a:pPr>
              <a:buNone/>
            </a:pPr>
            <a:r>
              <a:rPr lang="en-US" altLang="zh-CN" dirty="0" smtClean="0"/>
              <a:t>		return o </a:t>
            </a:r>
          </a:p>
          <a:p>
            <a:pPr>
              <a:buNone/>
            </a:pPr>
            <a:r>
              <a:rPr lang="en-US" altLang="zh-CN" dirty="0" smtClean="0"/>
              <a:t>	end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的几个基础特性和功能</a:t>
            </a:r>
            <a:endParaRPr lang="en-US" altLang="zh-CN" dirty="0" smtClean="0"/>
          </a:p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简介和原理分析</a:t>
            </a:r>
            <a:endParaRPr lang="en-US" altLang="zh-CN" dirty="0" smtClean="0"/>
          </a:p>
          <a:p>
            <a:r>
              <a:rPr lang="en-US" altLang="zh-CN" dirty="0" smtClean="0"/>
              <a:t>CE3</a:t>
            </a:r>
            <a:r>
              <a:rPr lang="zh-CN" altLang="en-US" dirty="0" smtClean="0"/>
              <a:t>引擎对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的封装和使用框架</a:t>
            </a:r>
            <a:endParaRPr lang="en-US" altLang="zh-CN" dirty="0" smtClean="0"/>
          </a:p>
          <a:p>
            <a:r>
              <a:rPr lang="zh-CN" altLang="en-US" dirty="0" smtClean="0"/>
              <a:t>其他引擎</a:t>
            </a:r>
            <a:r>
              <a:rPr lang="en-US" altLang="zh-CN" dirty="0" smtClean="0"/>
              <a:t>ETC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Window.mt.__index</a:t>
            </a:r>
            <a:r>
              <a:rPr lang="en-US" altLang="zh-CN" dirty="0" smtClean="0"/>
              <a:t> = function (table, key) 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Window.prototype</a:t>
            </a:r>
            <a:r>
              <a:rPr lang="en-US" altLang="zh-CN" dirty="0" smtClean="0"/>
              <a:t>[key] </a:t>
            </a:r>
          </a:p>
          <a:p>
            <a:pPr>
              <a:buNone/>
            </a:pPr>
            <a:r>
              <a:rPr lang="en-US" altLang="zh-CN" dirty="0" smtClean="0"/>
              <a:t>	end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w = </a:t>
            </a:r>
            <a:r>
              <a:rPr lang="en-US" altLang="zh-CN" dirty="0" err="1" smtClean="0"/>
              <a:t>Window.new</a:t>
            </a:r>
            <a:r>
              <a:rPr lang="en-US" altLang="zh-CN" dirty="0" smtClean="0"/>
              <a:t>{x=10, y=20} </a:t>
            </a:r>
          </a:p>
          <a:p>
            <a:pPr>
              <a:buNone/>
            </a:pPr>
            <a:r>
              <a:rPr lang="en-US" altLang="zh-CN" dirty="0" smtClean="0"/>
              <a:t>	print(</a:t>
            </a:r>
            <a:r>
              <a:rPr lang="en-US" altLang="zh-CN" dirty="0" err="1" smtClean="0"/>
              <a:t>w.width</a:t>
            </a:r>
            <a:r>
              <a:rPr lang="en-US" altLang="zh-CN" dirty="0" smtClean="0"/>
              <a:t>) --&gt; 100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</a:t>
            </a:r>
            <a:r>
              <a:rPr lang="en-US" altLang="zh-CN" dirty="0" smtClean="0"/>
              <a:t>table B</a:t>
            </a:r>
            <a:r>
              <a:rPr lang="zh-CN" altLang="en-US" dirty="0" smtClean="0"/>
              <a:t>可以访问</a:t>
            </a:r>
            <a:r>
              <a:rPr lang="en-US" altLang="zh-CN" dirty="0" smtClean="0"/>
              <a:t>table A</a:t>
            </a:r>
            <a:r>
              <a:rPr lang="zh-CN" altLang="en-US" dirty="0" smtClean="0"/>
              <a:t>里的函数</a:t>
            </a:r>
            <a:endParaRPr lang="en-US" altLang="zh-CN" dirty="0" smtClean="0"/>
          </a:p>
          <a:p>
            <a:r>
              <a:rPr lang="en-US" altLang="zh-CN" dirty="0" err="1" smtClean="0"/>
              <a:t>setmetatable</a:t>
            </a:r>
            <a:r>
              <a:rPr lang="en-US" altLang="zh-CN" dirty="0" smtClean="0"/>
              <a:t>(B, A)</a:t>
            </a:r>
          </a:p>
          <a:p>
            <a:r>
              <a:rPr lang="en-US" altLang="zh-CN" dirty="0" err="1" smtClean="0"/>
              <a:t>A.__index</a:t>
            </a:r>
            <a:r>
              <a:rPr lang="en-US" altLang="zh-CN" dirty="0" smtClean="0"/>
              <a:t> = 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内申请一块内存，然后存入想保存的内容</a:t>
            </a:r>
            <a:endParaRPr lang="en-US" altLang="zh-CN" dirty="0" smtClean="0"/>
          </a:p>
          <a:p>
            <a:r>
              <a:rPr lang="zh-CN" altLang="en-US" dirty="0" smtClean="0"/>
              <a:t>本质上是提供在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中扩展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中的数据类型的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引擎中注册一个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回调函数是支持注册类的成员函数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对象指针的形式</a:t>
            </a:r>
            <a:endParaRPr lang="en-US" altLang="zh-CN" dirty="0" smtClean="0"/>
          </a:p>
          <a:p>
            <a:r>
              <a:rPr lang="zh-CN" altLang="en-US" dirty="0" smtClean="0"/>
              <a:t>本质上注册一个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函数是注册一个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闭包，闭包？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数据内存放的就是一个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，存放的是函数指针和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，同时利用模版技巧实现参数的自动展开和回调函数调用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初级用法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实现了注册这样的回调函数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L,int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b,bool</a:t>
            </a:r>
            <a:r>
              <a:rPr lang="en-US" altLang="zh-CN" dirty="0" smtClean="0"/>
              <a:t> c);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用一个相对优雅的方式打破了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pPr>
              <a:buNone/>
            </a:pPr>
            <a:r>
              <a:rPr lang="en-US" altLang="zh-CN" dirty="0" smtClean="0"/>
              <a:t>	{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(L,1);</a:t>
            </a:r>
          </a:p>
          <a:p>
            <a:pPr lvl="1">
              <a:buNone/>
            </a:pPr>
            <a:r>
              <a:rPr lang="en-US" altLang="zh-CN" dirty="0" smtClean="0"/>
              <a:t>	   float b = </a:t>
            </a:r>
            <a:r>
              <a:rPr lang="en-US" altLang="zh-CN" dirty="0" err="1" smtClean="0"/>
              <a:t>lua_tonumber</a:t>
            </a:r>
            <a:r>
              <a:rPr lang="en-US" altLang="zh-CN" dirty="0" smtClean="0"/>
              <a:t>(L,2);   …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还一个特性</a:t>
            </a:r>
            <a:endParaRPr lang="en-US" altLang="zh-CN" dirty="0" smtClean="0"/>
          </a:p>
          <a:p>
            <a:r>
              <a:rPr lang="zh-CN" altLang="en-US" dirty="0" smtClean="0"/>
              <a:t>可以设置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只能是通过</a:t>
            </a:r>
            <a:r>
              <a:rPr lang="en-US" altLang="zh-CN" dirty="0" err="1" smtClean="0"/>
              <a:t>lua_newmetatable</a:t>
            </a:r>
            <a:r>
              <a:rPr lang="zh-CN" altLang="en-US" dirty="0" smtClean="0"/>
              <a:t>创建，普通的</a:t>
            </a:r>
            <a:r>
              <a:rPr lang="en-US" altLang="zh-CN" dirty="0" err="1" smtClean="0"/>
              <a:t>lua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是不可以的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本质是自定义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lua_newmetable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pPr>
              <a:buNone/>
            </a:pPr>
            <a:r>
              <a:rPr lang="en-US" altLang="zh-CN" dirty="0" smtClean="0"/>
              <a:t>	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userdata.p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newLayer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设置名称为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cc.LayerColor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	</a:t>
            </a:r>
            <a:r>
              <a:rPr lang="zh-CN" altLang="en-US" dirty="0" smtClean="0"/>
              <a:t>为该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0, 0, 255), 85, 121);        </a:t>
            </a:r>
          </a:p>
          <a:p>
            <a:r>
              <a:rPr lang="en-US" altLang="zh-CN" dirty="0" smtClean="0"/>
              <a:t>layer1:setPosition(0,0);</a:t>
            </a:r>
          </a:p>
          <a:p>
            <a:r>
              <a:rPr lang="en-US" altLang="zh-CN" dirty="0" smtClean="0"/>
              <a:t>Layer1.setPosition(Layer1,0,0);</a:t>
            </a:r>
          </a:p>
          <a:p>
            <a:r>
              <a:rPr lang="en-US" altLang="zh-CN" dirty="0" err="1" smtClean="0"/>
              <a:t>userdata</a:t>
            </a:r>
            <a:r>
              <a:rPr lang="en-US" altLang="zh-CN" dirty="0" smtClean="0"/>
              <a:t> – object        </a:t>
            </a:r>
            <a:r>
              <a:rPr lang="en-US" altLang="zh-CN" dirty="0" err="1" smtClean="0"/>
              <a:t>metatable</a:t>
            </a:r>
            <a:r>
              <a:rPr lang="en-US" altLang="zh-CN" dirty="0" smtClean="0"/>
              <a:t>- class</a:t>
            </a:r>
          </a:p>
          <a:p>
            <a:r>
              <a:rPr lang="zh-CN" altLang="en-US" dirty="0" smtClean="0"/>
              <a:t>写起来很像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，只是把</a:t>
            </a:r>
            <a:r>
              <a:rPr lang="en-US" altLang="zh-CN" dirty="0" smtClean="0"/>
              <a:t>”-&gt;”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”:”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”cc…”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layerColor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p,</a:t>
            </a:r>
            <a:r>
              <a:rPr lang="zh-CN" altLang="en-US" dirty="0" smtClean="0"/>
              <a:t>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//p-&gt;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lightuserdata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的缩水版本</a:t>
            </a:r>
            <a:endParaRPr lang="en-US" altLang="zh-CN" dirty="0" smtClean="0"/>
          </a:p>
          <a:p>
            <a:r>
              <a:rPr lang="zh-CN" altLang="en-US" dirty="0" smtClean="0"/>
              <a:t>只有一个指针大小，无法设置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zh-CN" altLang="en-US" dirty="0" smtClean="0"/>
              <a:t>这就决定了，不要真的把指针传入，因为从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返还回来做参数的时候，无法验证该指针的有效性！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游戏开发使用</a:t>
            </a:r>
            <a:r>
              <a:rPr lang="en-US" altLang="zh-CN" dirty="0" smtClean="0"/>
              <a:t>LUA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嵌入式语言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无法独立存在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轻量</a:t>
            </a:r>
            <a:r>
              <a:rPr lang="en-US" altLang="zh-CN" dirty="0" smtClean="0"/>
              <a:t>(5.02  120K,python,perl  1M)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易于扩展</a:t>
            </a:r>
            <a:r>
              <a:rPr lang="en-US" altLang="zh-CN" dirty="0" smtClean="0"/>
              <a:t>(C,C++</a:t>
            </a:r>
            <a:r>
              <a:rPr lang="zh-CN" altLang="en-US" dirty="0" smtClean="0"/>
              <a:t>注册回调函数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功能简单强大</a:t>
            </a:r>
            <a:r>
              <a:rPr lang="en-US" altLang="zh-CN" dirty="0" smtClean="0"/>
              <a:t>(table</a:t>
            </a:r>
            <a:r>
              <a:rPr lang="zh-CN" altLang="en-US" dirty="0" smtClean="0"/>
              <a:t>，元表元方法实现面向对象机制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中创建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lua_newtable</a:t>
            </a:r>
            <a:r>
              <a:rPr lang="en-US" altLang="zh-CN" dirty="0" smtClean="0"/>
              <a:t>(L,” </a:t>
            </a:r>
            <a:r>
              <a:rPr lang="en-US" altLang="zh-CN" dirty="0" err="1" smtClean="0"/>
              <a:t>LayerSystem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create(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 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取参数并且创建一个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，把对象的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存入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代码中可以这么用</a:t>
            </a:r>
            <a:endParaRPr lang="en-US" altLang="zh-CN" dirty="0" smtClean="0"/>
          </a:p>
          <a:p>
            <a:r>
              <a:rPr lang="en-US" altLang="zh-CN" dirty="0" smtClean="0"/>
              <a:t> local layer1 = </a:t>
            </a:r>
            <a:r>
              <a:rPr lang="en-US" altLang="zh-CN" dirty="0" err="1" smtClean="0"/>
              <a:t>LayerSystem:create</a:t>
            </a:r>
            <a:r>
              <a:rPr lang="en-US" altLang="zh-CN" dirty="0" smtClean="0"/>
              <a:t>(cc.c4b(255, 0, 0, 255), 85, 121);       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LayerSystem.setPosition</a:t>
            </a:r>
            <a:r>
              <a:rPr lang="en-US" altLang="zh-CN" dirty="0" smtClean="0"/>
              <a:t>(Layer1,0,0);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setPosition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light 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en-US" altLang="zh-CN" dirty="0" err="1" smtClean="0"/>
              <a:t>layersystem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获得位置参数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设置位置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两者的优劣</a:t>
            </a:r>
            <a:endParaRPr lang="en-US" altLang="zh-CN" dirty="0" smtClean="0"/>
          </a:p>
          <a:p>
            <a:r>
              <a:rPr lang="zh-CN" altLang="en-US" dirty="0" smtClean="0"/>
              <a:t>前者容易实现自动化处理，给出</a:t>
            </a:r>
            <a:r>
              <a:rPr lang="en-US" altLang="zh-CN" dirty="0" smtClean="0"/>
              <a:t>C++ class</a:t>
            </a:r>
            <a:r>
              <a:rPr lang="zh-CN" altLang="en-US" dirty="0" smtClean="0"/>
              <a:t>声明就可以自动生成代码</a:t>
            </a:r>
            <a:endParaRPr lang="en-US" altLang="zh-CN" dirty="0" smtClean="0"/>
          </a:p>
          <a:p>
            <a:r>
              <a:rPr lang="zh-CN" altLang="en-US" dirty="0" smtClean="0"/>
              <a:t>后者跟特定系统绑定，人工痕迹较重</a:t>
            </a:r>
            <a:endParaRPr lang="en-US" altLang="zh-CN" dirty="0" smtClean="0"/>
          </a:p>
          <a:p>
            <a:r>
              <a:rPr lang="en-US" altLang="zh-CN" dirty="0" smtClean="0"/>
              <a:t>Cry3 Vs </a:t>
            </a:r>
            <a:r>
              <a:rPr lang="en-US" altLang="zh-CN" dirty="0" err="1" smtClean="0"/>
              <a:t>toLua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存放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全局元素</a:t>
            </a:r>
            <a:endParaRPr lang="en-US" altLang="zh-CN" dirty="0" smtClean="0"/>
          </a:p>
          <a:p>
            <a:r>
              <a:rPr lang="en-US" altLang="zh-CN" dirty="0" err="1" smtClean="0"/>
              <a:t>lua_pushstring</a:t>
            </a:r>
            <a:r>
              <a:rPr lang="en-US" altLang="zh-CN" dirty="0" smtClean="0"/>
              <a:t>(L, "Key"); </a:t>
            </a:r>
          </a:p>
          <a:p>
            <a:r>
              <a:rPr lang="en-US" altLang="zh-CN" dirty="0" err="1" smtClean="0"/>
              <a:t>lua_gettable</a:t>
            </a:r>
            <a:r>
              <a:rPr lang="en-US" altLang="zh-CN" dirty="0" smtClean="0"/>
              <a:t>(L, LUA_REGISTRYINDEX);</a:t>
            </a:r>
          </a:p>
          <a:p>
            <a:r>
              <a:rPr lang="en-US" altLang="zh-CN" dirty="0" err="1" smtClean="0"/>
              <a:t>Lua</a:t>
            </a:r>
            <a:r>
              <a:rPr lang="zh-CN" altLang="en-US" dirty="0" smtClean="0"/>
              <a:t>本身有全局表，这个全局表只能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访问，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无法访问，保证安全性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RTTI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dynamiccast</a:t>
            </a:r>
            <a:endParaRPr lang="en-US" altLang="zh-CN" dirty="0" smtClean="0"/>
          </a:p>
          <a:p>
            <a:r>
              <a:rPr lang="zh-CN" altLang="en-US" dirty="0" smtClean="0"/>
              <a:t>在注册表中创建一个表</a:t>
            </a:r>
            <a:r>
              <a:rPr lang="en-US" altLang="zh-CN" dirty="0" err="1" smtClean="0"/>
              <a:t>tolua_super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，存的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里放的都是该类型的父类型的名称</a:t>
            </a:r>
            <a:endParaRPr lang="en-US" altLang="zh-CN" dirty="0" smtClean="0"/>
          </a:p>
          <a:p>
            <a:r>
              <a:rPr lang="zh-CN" altLang="en-US" dirty="0" smtClean="0"/>
              <a:t>给出一个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的时候，可以通过他的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知道该类型有哪些父类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Class A  </a:t>
            </a:r>
            <a:r>
              <a:rPr lang="en-US" altLang="zh-CN" dirty="0" err="1" smtClean="0"/>
              <a:t>classB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classC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的父类</a:t>
            </a:r>
            <a:r>
              <a:rPr lang="en-US" altLang="zh-CN" dirty="0" smtClean="0"/>
              <a:t>,C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AB</a:t>
            </a:r>
            <a:r>
              <a:rPr lang="zh-CN" altLang="en-US" dirty="0" smtClean="0"/>
              <a:t>无关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a”,B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metatable”b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endParaRPr lang="en-US" altLang="zh-CN" dirty="0" smtClean="0"/>
          </a:p>
          <a:p>
            <a:r>
              <a:rPr lang="en-US" altLang="zh-CN" dirty="0" smtClean="0"/>
              <a:t>Local 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 = A:create();Local ob = B:create();</a:t>
            </a:r>
          </a:p>
          <a:p>
            <a:pPr>
              <a:buNone/>
            </a:pPr>
            <a:r>
              <a:rPr lang="en-US" altLang="zh-CN" dirty="0" smtClean="0"/>
              <a:t>	local 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 = C:create();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);   //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(ob);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也正确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oc</a:t>
            </a:r>
            <a:r>
              <a:rPr lang="en-US" altLang="zh-CN" dirty="0" smtClean="0"/>
              <a:t>);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可能会引发非常严重的问题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userdata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*L)</a:t>
            </a:r>
          </a:p>
          <a:p>
            <a:r>
              <a:rPr lang="en-US" altLang="zh-CN" dirty="0" smtClean="0"/>
              <a:t>{	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检测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metatable</a:t>
            </a:r>
            <a:r>
              <a:rPr lang="zh-CN" altLang="en-US" dirty="0" smtClean="0"/>
              <a:t>是否是</a:t>
            </a:r>
            <a:r>
              <a:rPr lang="en-US" altLang="zh-CN" dirty="0" smtClean="0"/>
              <a:t>”a”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对象指针</a:t>
            </a:r>
            <a:r>
              <a:rPr lang="en-US" altLang="zh-CN" dirty="0" smtClean="0"/>
              <a:t>p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//(A*)</a:t>
            </a:r>
            <a:r>
              <a:rPr lang="en-US" altLang="zh-CN" dirty="0" smtClean="0"/>
              <a:t>p</a:t>
            </a:r>
            <a:r>
              <a:rPr lang="zh-CN" altLang="en-US" dirty="0" smtClean="0"/>
              <a:t>之后可能会调用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tolua</a:t>
            </a:r>
            <a:r>
              <a:rPr lang="zh-CN" altLang="en-US" dirty="0" smtClean="0"/>
              <a:t>的野指针预防</a:t>
            </a:r>
            <a:endParaRPr lang="en-US" altLang="zh-CN" dirty="0" smtClean="0"/>
          </a:p>
          <a:p>
            <a:r>
              <a:rPr lang="zh-CN" altLang="en-US" dirty="0" smtClean="0"/>
              <a:t>在注册表创建一个叫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用对象指针做成的</a:t>
            </a:r>
            <a:r>
              <a:rPr lang="en-US" altLang="zh-CN" dirty="0" err="1" smtClean="0"/>
              <a:t>lightuserdata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，构造的时候加入，析构的时候移除</a:t>
            </a:r>
            <a:endParaRPr lang="en-US" altLang="zh-CN" dirty="0" smtClean="0"/>
          </a:p>
          <a:p>
            <a:r>
              <a:rPr lang="zh-CN" altLang="en-US" dirty="0" smtClean="0"/>
              <a:t>野指针传入的时候通过</a:t>
            </a:r>
            <a:r>
              <a:rPr lang="en-US" altLang="zh-CN" dirty="0" err="1" smtClean="0"/>
              <a:t>ubox</a:t>
            </a:r>
            <a:r>
              <a:rPr lang="zh-CN" altLang="en-US" dirty="0" smtClean="0"/>
              <a:t>检测该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的有效性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注册表实例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为什么不在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里保存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Lua_newuserdata</a:t>
            </a:r>
            <a:r>
              <a:rPr lang="zh-CN" altLang="en-US" dirty="0" smtClean="0"/>
              <a:t>返回的是一个内存地址，可以把内容放入，但并不是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对象，保存该指针是无意义的</a:t>
            </a:r>
            <a:endParaRPr lang="en-US" altLang="zh-CN" dirty="0" smtClean="0"/>
          </a:p>
          <a:p>
            <a:r>
              <a:rPr lang="zh-CN" altLang="en-US" dirty="0" smtClean="0"/>
              <a:t>在注册表中，通过查表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Lua_gettable</a:t>
            </a:r>
            <a:r>
              <a:rPr lang="en-US" altLang="zh-CN" dirty="0" smtClean="0"/>
              <a:t>(L</a:t>
            </a:r>
            <a:r>
              <a:rPr lang="en-US" altLang="zh-CN" dirty="0" smtClean="0"/>
              <a:t>, </a:t>
            </a:r>
            <a:r>
              <a:rPr lang="en-US" altLang="zh-CN" dirty="0" smtClean="0"/>
              <a:t>LUA_REGISTRYINDEX)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可以把</a:t>
            </a:r>
            <a:r>
              <a:rPr lang="en-US" altLang="zh-CN" dirty="0" err="1" smtClean="0"/>
              <a:t>userdata</a:t>
            </a:r>
            <a:r>
              <a:rPr lang="zh-CN" altLang="en-US" dirty="0" smtClean="0"/>
              <a:t>对象放如到栈中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不要试图保存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对象，保存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与宿主语言关系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举例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运行环境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定义函数，数据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可以通过名字，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访问函数和数据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注册回调函数给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可以调用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CAPI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环境内的数据和方法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注册表中的用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的各种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作为值的逻辑</a:t>
            </a:r>
            <a:endParaRPr lang="en-US" altLang="zh-CN" dirty="0" smtClean="0"/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查找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中的内容，使用字符串查找，如果用引用机制，查找效率提升</a:t>
            </a:r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，回调函数管理</a:t>
            </a:r>
            <a:endParaRPr lang="en-US" altLang="zh-CN" dirty="0" smtClean="0"/>
          </a:p>
          <a:p>
            <a:r>
              <a:rPr lang="zh-CN" altLang="en-US" dirty="0" smtClean="0"/>
              <a:t>改变值的生命周期</a:t>
            </a:r>
            <a:endParaRPr lang="en-US" altLang="zh-CN" dirty="0" smtClean="0"/>
          </a:p>
          <a:p>
            <a:r>
              <a:rPr lang="zh-CN" altLang="en-US" dirty="0" smtClean="0"/>
              <a:t>一般回调函数通过名字来对应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function Init()</a:t>
            </a:r>
          </a:p>
          <a:p>
            <a:pPr>
              <a:buNone/>
            </a:pPr>
            <a:r>
              <a:rPr lang="en-US" altLang="zh-CN" dirty="0" smtClean="0"/>
              <a:t>     local layer1 = </a:t>
            </a:r>
            <a:r>
              <a:rPr lang="en-US" altLang="zh-CN" dirty="0" err="1" smtClean="0"/>
              <a:t>cc.LayerColor:create</a:t>
            </a:r>
            <a:r>
              <a:rPr lang="en-US" altLang="zh-CN" dirty="0" smtClean="0"/>
              <a:t>(cc.c4b(255, 			  0, 0, 255), 85, 121);        </a:t>
            </a:r>
          </a:p>
          <a:p>
            <a:pPr>
              <a:buNone/>
            </a:pPr>
            <a:r>
              <a:rPr lang="en-US" altLang="zh-CN" dirty="0" smtClean="0"/>
              <a:t>         local function 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altLang="zh-CN" dirty="0" smtClean="0"/>
              <a:t>         end;</a:t>
            </a:r>
          </a:p>
          <a:p>
            <a:pPr>
              <a:buNone/>
            </a:pPr>
            <a:r>
              <a:rPr lang="en-US" altLang="zh-CN" dirty="0" smtClean="0"/>
              <a:t>	     layer1 :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onTouch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end;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registerScriptHandler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lua_state</a:t>
            </a:r>
            <a:r>
              <a:rPr lang="en-US" altLang="zh-CN" dirty="0" smtClean="0"/>
              <a:t>* L)</a:t>
            </a:r>
          </a:p>
          <a:p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lua_isFunction</a:t>
            </a:r>
            <a:r>
              <a:rPr lang="en-US" altLang="zh-CN" dirty="0" smtClean="0"/>
              <a:t>(L,1))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m_touchCallBack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lua_ref</a:t>
            </a:r>
            <a:r>
              <a:rPr lang="en-US" altLang="zh-CN" dirty="0" smtClean="0"/>
              <a:t>(L,1);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小规模总结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Metatable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Userdata</a:t>
            </a:r>
            <a:endParaRPr lang="en-US" altLang="zh-CN" dirty="0" smtClean="0"/>
          </a:p>
          <a:p>
            <a:r>
              <a:rPr lang="zh-CN" altLang="en-US" dirty="0" smtClean="0"/>
              <a:t>注册表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entity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49036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r>
              <a:rPr lang="zh-CN" altLang="en-US" dirty="0" smtClean="0"/>
              <a:t>类型定义</a:t>
            </a:r>
            <a:endParaRPr lang="en-US" altLang="zh-CN" dirty="0" smtClean="0"/>
          </a:p>
          <a:p>
            <a:r>
              <a:rPr lang="zh-CN" altLang="en-US" dirty="0" smtClean="0"/>
              <a:t>属性方法定义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组件的组合者</a:t>
            </a:r>
          </a:p>
          <a:p>
            <a:r>
              <a:rPr lang="zh-CN" altLang="en-US" dirty="0" smtClean="0"/>
              <a:t>简单状态机</a:t>
            </a:r>
            <a:endParaRPr dirty="0"/>
          </a:p>
          <a:p>
            <a:r>
              <a:rPr lang="zh-CN" altLang="en-US" dirty="0" smtClean="0"/>
              <a:t>事件响应(c++大量调用lua函数)</a:t>
            </a:r>
            <a:endParaRPr lang="en-US" altLang="zh-CN" dirty="0" smtClean="0"/>
          </a:p>
          <a:p>
            <a:r>
              <a:rPr lang="zh-CN" altLang="en-US" dirty="0" smtClean="0"/>
              <a:t>作为数据使用，定义</a:t>
            </a:r>
            <a:r>
              <a:rPr lang="en-US" altLang="zh-CN" dirty="0" err="1" smtClean="0"/>
              <a:t>flowgraph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工作流程，如何使用这个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文件？</a:t>
            </a:r>
            <a:endParaRPr lang="en-US" altLang="zh-CN" dirty="0" smtClean="0"/>
          </a:p>
          <a:p>
            <a:r>
              <a:rPr lang="en-US" altLang="zh-CN" dirty="0" smtClean="0"/>
              <a:t>1.C++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对象，初始化脚本模块</a:t>
            </a:r>
            <a:endParaRPr lang="en-US" altLang="zh-CN" dirty="0" smtClean="0"/>
          </a:p>
          <a:p>
            <a:r>
              <a:rPr lang="en-US" altLang="zh-CN" dirty="0" smtClean="0"/>
              <a:t>2.Table</a:t>
            </a:r>
            <a:r>
              <a:rPr lang="zh-CN" altLang="en-US" dirty="0" smtClean="0"/>
              <a:t>的复制，存入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形成对应关系</a:t>
            </a:r>
            <a:endParaRPr lang="en-US" altLang="zh-CN" dirty="0" smtClean="0"/>
          </a:p>
          <a:p>
            <a:r>
              <a:rPr lang="en-US" altLang="zh-CN" dirty="0" smtClean="0"/>
              <a:t>3.lua</a:t>
            </a:r>
            <a:r>
              <a:rPr lang="zh-CN" altLang="en-US" dirty="0" smtClean="0"/>
              <a:t>回调的调用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脚本逻辑初始化</a:t>
            </a:r>
            <a:r>
              <a:rPr lang="en-US" altLang="zh-CN" dirty="0" smtClean="0"/>
              <a:t>entity</a:t>
            </a:r>
            <a:endParaRPr lang="zh-CN" altLang="en-US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CryEngine3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zh-CN" altLang="en-US" dirty="0" smtClean="0"/>
              <a:t>属性复制</a:t>
            </a:r>
            <a:endParaRPr lang="en-US" altLang="zh-CN" dirty="0" smtClean="0"/>
          </a:p>
          <a:p>
            <a:r>
              <a:rPr lang="zh-CN" altLang="en-US" dirty="0" smtClean="0"/>
              <a:t>函数复制？</a:t>
            </a:r>
            <a:r>
              <a:rPr lang="en-US" altLang="zh-CN" dirty="0" smtClean="0"/>
              <a:t>No </a:t>
            </a:r>
            <a:r>
              <a:rPr lang="zh-CN" altLang="en-US" dirty="0" smtClean="0"/>
              <a:t>函数无法复制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的主要功能特性</a:t>
            </a:r>
            <a:endParaRPr lang="en-US" altLang="zh-CN" dirty="0" smtClean="0"/>
          </a:p>
          <a:p>
            <a:r>
              <a:rPr lang="en-US" altLang="zh-CN" dirty="0" smtClean="0"/>
              <a:t>CE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？游戏开发？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制作一个游戏利用热加载快速验证玩法</a:t>
            </a:r>
            <a:endParaRPr lang="en-US" altLang="zh-CN" dirty="0" smtClean="0"/>
          </a:p>
          <a:p>
            <a:r>
              <a:rPr lang="zh-CN" altLang="en-US" dirty="0" smtClean="0"/>
              <a:t>事件处理，游戏</a:t>
            </a:r>
            <a:r>
              <a:rPr lang="en-US" altLang="zh-CN" dirty="0" smtClean="0"/>
              <a:t>AI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第一天：敌人听到枪声走到枪声附近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第二天：敌人听到枪声向发声地扫射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第三天：敌人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第四天：敌人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扔个手雷再走到附近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如果逻辑写在代码里，而且项目比较大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手机游戏开发，如果一些逻辑写在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内，可以动态实现逻辑部署</a:t>
            </a:r>
            <a:endParaRPr lang="en-US" altLang="zh-CN" dirty="0" smtClean="0"/>
          </a:p>
          <a:p>
            <a:r>
              <a:rPr lang="zh-CN" altLang="en-US" dirty="0" smtClean="0"/>
              <a:t>写在代码内，更新整个</a:t>
            </a:r>
            <a:r>
              <a:rPr lang="en-US" altLang="zh-CN" dirty="0" smtClean="0"/>
              <a:t>APK</a:t>
            </a:r>
            <a:r>
              <a:rPr lang="zh-CN" altLang="en-US" dirty="0" smtClean="0"/>
              <a:t>，几十</a:t>
            </a:r>
            <a:r>
              <a:rPr lang="en-US" altLang="zh-CN" dirty="0" smtClean="0"/>
              <a:t>M</a:t>
            </a:r>
            <a:r>
              <a:rPr lang="zh-CN" altLang="en-US" dirty="0" smtClean="0"/>
              <a:t>流量没了，结果很可能是在同类产品中被无情的</a:t>
            </a:r>
            <a:r>
              <a:rPr lang="en-US" altLang="zh-CN" dirty="0" smtClean="0"/>
              <a:t>pass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制作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C,C++</a:t>
            </a:r>
            <a:r>
              <a:rPr lang="zh-CN" altLang="en-US" dirty="0" smtClean="0"/>
              <a:t>注册各种控件的创建，修改方法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定义控件属性和布局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LUA</a:t>
            </a:r>
            <a:r>
              <a:rPr lang="zh-CN" altLang="en-US" dirty="0" smtClean="0"/>
              <a:t>文件的过程中创建控件</a:t>
            </a:r>
            <a:endParaRPr lang="en-US" altLang="zh-CN" dirty="0" smtClean="0"/>
          </a:p>
          <a:p>
            <a:r>
              <a:rPr lang="zh-CN" altLang="en-US" dirty="0" smtClean="0"/>
              <a:t>控件消息响应用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窗口控件拖动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，都会使用栈进行交换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包括全局栈和调用栈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LUA</a:t>
            </a:r>
            <a:r>
              <a:rPr lang="zh-CN" altLang="en-US" dirty="0" smtClean="0"/>
              <a:t>用的是全局栈</a:t>
            </a:r>
            <a:endParaRPr lang="en-US" altLang="zh-CN" dirty="0" smtClean="0"/>
          </a:p>
          <a:p>
            <a:r>
              <a:rPr lang="en-US" altLang="zh-CN" dirty="0" smtClean="0"/>
              <a:t>LUA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用的是函数调用私有的栈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7183" y="2571744"/>
            <a:ext cx="7228155" cy="25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1284</Words>
  <PresentationFormat>全屏显示(4:3)</PresentationFormat>
  <Paragraphs>269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游戏开发中LUA封装及应用</vt:lpstr>
      <vt:lpstr>提纲</vt:lpstr>
      <vt:lpstr>LUA？</vt:lpstr>
      <vt:lpstr>与宿主语言关系</vt:lpstr>
      <vt:lpstr>LUA？游戏开发？</vt:lpstr>
      <vt:lpstr>最新理由</vt:lpstr>
      <vt:lpstr>数据配置</vt:lpstr>
      <vt:lpstr>LUA与C++交互</vt:lpstr>
      <vt:lpstr>LUA与C++交互</vt:lpstr>
      <vt:lpstr>栈!</vt:lpstr>
      <vt:lpstr>C++调用LUA</vt:lpstr>
      <vt:lpstr>C++调用LUA</vt:lpstr>
      <vt:lpstr>C++调用LUA</vt:lpstr>
      <vt:lpstr>LUA调用C++</vt:lpstr>
      <vt:lpstr>LUA调用C++</vt:lpstr>
      <vt:lpstr>LUA常用功能</vt:lpstr>
      <vt:lpstr>Metatable</vt:lpstr>
      <vt:lpstr>metamethod </vt:lpstr>
      <vt:lpstr>metamethod</vt:lpstr>
      <vt:lpstr>metamethod</vt:lpstr>
      <vt:lpstr>Metatable</vt:lpstr>
      <vt:lpstr>userdata</vt:lpstr>
      <vt:lpstr>userdata初级用法</vt:lpstr>
      <vt:lpstr>userdata初级用法</vt:lpstr>
      <vt:lpstr>userdata进阶</vt:lpstr>
      <vt:lpstr>C++中创建</vt:lpstr>
      <vt:lpstr>LUA中使用</vt:lpstr>
      <vt:lpstr>userdata进阶</vt:lpstr>
      <vt:lpstr>lightuserdata</vt:lpstr>
      <vt:lpstr>C++中创建</vt:lpstr>
      <vt:lpstr>LUA中使用</vt:lpstr>
      <vt:lpstr>light userdata</vt:lpstr>
      <vt:lpstr>userdata总结</vt:lpstr>
      <vt:lpstr>LUA注册表</vt:lpstr>
      <vt:lpstr>LUA注册表实例</vt:lpstr>
      <vt:lpstr>LUA注册表实例</vt:lpstr>
      <vt:lpstr>userdata进阶</vt:lpstr>
      <vt:lpstr>LUA注册表实例</vt:lpstr>
      <vt:lpstr>LUA注册表实例</vt:lpstr>
      <vt:lpstr>LUA Reference </vt:lpstr>
      <vt:lpstr>LUA Reference </vt:lpstr>
      <vt:lpstr>LUA Reference </vt:lpstr>
      <vt:lpstr>小规模总结</vt:lpstr>
      <vt:lpstr>CE3的LUA使用</vt:lpstr>
      <vt:lpstr>CE3的entity</vt:lpstr>
      <vt:lpstr>CryEngine3的LUA</vt:lpstr>
      <vt:lpstr>CryEngine3的LUA</vt:lpstr>
      <vt:lpstr>CryEngine3的LUA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LUA封装</dc:title>
  <dc:creator>Administrator</dc:creator>
  <cp:lastModifiedBy>whitebai(白男)</cp:lastModifiedBy>
  <cp:revision>351</cp:revision>
  <dcterms:created xsi:type="dcterms:W3CDTF">2014-07-10T15:49:29Z</dcterms:created>
  <dcterms:modified xsi:type="dcterms:W3CDTF">2014-08-25T04:25:56Z</dcterms:modified>
</cp:coreProperties>
</file>